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xls" ContentType="application/vnd.ms-excel"/>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omments/comment1.xml" ContentType="application/vnd.openxmlformats-officedocument.presentationml.comment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omments/comment2.xml" ContentType="application/vnd.openxmlformats-officedocument.presentationml.comments+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8"/>
  </p:notesMasterIdLst>
  <p:sldIdLst>
    <p:sldId id="267" r:id="rId2"/>
    <p:sldId id="268" r:id="rId3"/>
    <p:sldId id="262" r:id="rId4"/>
    <p:sldId id="266" r:id="rId5"/>
    <p:sldId id="265" r:id="rId6"/>
    <p:sldId id="286" r:id="rId7"/>
    <p:sldId id="263" r:id="rId8"/>
    <p:sldId id="288" r:id="rId9"/>
    <p:sldId id="277" r:id="rId10"/>
    <p:sldId id="276" r:id="rId11"/>
    <p:sldId id="278" r:id="rId12"/>
    <p:sldId id="281" r:id="rId13"/>
    <p:sldId id="282" r:id="rId14"/>
    <p:sldId id="358" r:id="rId15"/>
    <p:sldId id="360" r:id="rId16"/>
    <p:sldId id="361" r:id="rId17"/>
    <p:sldId id="364" r:id="rId18"/>
    <p:sldId id="365" r:id="rId19"/>
    <p:sldId id="366" r:id="rId20"/>
    <p:sldId id="359" r:id="rId21"/>
    <p:sldId id="363" r:id="rId22"/>
    <p:sldId id="387" r:id="rId23"/>
    <p:sldId id="386" r:id="rId24"/>
    <p:sldId id="367" r:id="rId25"/>
    <p:sldId id="371" r:id="rId26"/>
    <p:sldId id="373" r:id="rId27"/>
    <p:sldId id="374" r:id="rId28"/>
    <p:sldId id="375" r:id="rId29"/>
    <p:sldId id="376" r:id="rId30"/>
    <p:sldId id="377" r:id="rId31"/>
    <p:sldId id="378" r:id="rId32"/>
    <p:sldId id="379" r:id="rId33"/>
    <p:sldId id="380" r:id="rId34"/>
    <p:sldId id="381" r:id="rId35"/>
    <p:sldId id="382" r:id="rId36"/>
    <p:sldId id="383" r:id="rId37"/>
    <p:sldId id="384" r:id="rId38"/>
    <p:sldId id="385" r:id="rId39"/>
    <p:sldId id="362" r:id="rId40"/>
    <p:sldId id="370" r:id="rId41"/>
    <p:sldId id="369" r:id="rId42"/>
    <p:sldId id="388" r:id="rId43"/>
    <p:sldId id="390" r:id="rId44"/>
    <p:sldId id="391" r:id="rId45"/>
    <p:sldId id="392" r:id="rId46"/>
    <p:sldId id="393" r:id="rId47"/>
    <p:sldId id="394" r:id="rId48"/>
    <p:sldId id="395" r:id="rId49"/>
    <p:sldId id="396" r:id="rId50"/>
    <p:sldId id="397" r:id="rId51"/>
    <p:sldId id="291" r:id="rId52"/>
    <p:sldId id="414" r:id="rId53"/>
    <p:sldId id="413" r:id="rId54"/>
    <p:sldId id="319" r:id="rId55"/>
    <p:sldId id="287" r:id="rId56"/>
    <p:sldId id="264" r:id="rId57"/>
    <p:sldId id="289" r:id="rId58"/>
    <p:sldId id="290" r:id="rId59"/>
    <p:sldId id="293" r:id="rId60"/>
    <p:sldId id="294" r:id="rId61"/>
    <p:sldId id="296" r:id="rId62"/>
    <p:sldId id="297" r:id="rId63"/>
    <p:sldId id="295" r:id="rId64"/>
    <p:sldId id="270" r:id="rId65"/>
    <p:sldId id="299" r:id="rId66"/>
    <p:sldId id="449" r:id="rId67"/>
    <p:sldId id="279" r:id="rId68"/>
    <p:sldId id="280" r:id="rId69"/>
    <p:sldId id="283" r:id="rId70"/>
    <p:sldId id="284" r:id="rId71"/>
    <p:sldId id="275" r:id="rId72"/>
    <p:sldId id="274" r:id="rId73"/>
    <p:sldId id="300" r:id="rId74"/>
    <p:sldId id="273" r:id="rId75"/>
    <p:sldId id="415" r:id="rId76"/>
    <p:sldId id="301" r:id="rId77"/>
    <p:sldId id="303" r:id="rId78"/>
    <p:sldId id="272" r:id="rId79"/>
    <p:sldId id="398" r:id="rId80"/>
    <p:sldId id="302" r:id="rId81"/>
    <p:sldId id="399" r:id="rId82"/>
    <p:sldId id="271" r:id="rId83"/>
    <p:sldId id="401" r:id="rId84"/>
    <p:sldId id="402" r:id="rId85"/>
    <p:sldId id="298" r:id="rId86"/>
    <p:sldId id="306" r:id="rId87"/>
    <p:sldId id="307" r:id="rId88"/>
    <p:sldId id="308" r:id="rId89"/>
    <p:sldId id="309" r:id="rId90"/>
    <p:sldId id="305" r:id="rId91"/>
    <p:sldId id="304" r:id="rId92"/>
    <p:sldId id="311" r:id="rId93"/>
    <p:sldId id="310" r:id="rId94"/>
    <p:sldId id="313" r:id="rId95"/>
    <p:sldId id="312" r:id="rId96"/>
    <p:sldId id="315" r:id="rId97"/>
    <p:sldId id="343" r:id="rId98"/>
    <p:sldId id="347" r:id="rId99"/>
    <p:sldId id="410" r:id="rId100"/>
    <p:sldId id="418" r:id="rId101"/>
    <p:sldId id="417" r:id="rId102"/>
    <p:sldId id="419" r:id="rId103"/>
    <p:sldId id="420" r:id="rId104"/>
    <p:sldId id="421" r:id="rId105"/>
    <p:sldId id="422" r:id="rId106"/>
    <p:sldId id="423" r:id="rId107"/>
    <p:sldId id="424" r:id="rId108"/>
    <p:sldId id="425" r:id="rId109"/>
    <p:sldId id="426" r:id="rId110"/>
    <p:sldId id="427" r:id="rId111"/>
    <p:sldId id="428" r:id="rId112"/>
    <p:sldId id="429" r:id="rId113"/>
    <p:sldId id="430" r:id="rId114"/>
    <p:sldId id="431" r:id="rId115"/>
    <p:sldId id="348" r:id="rId116"/>
    <p:sldId id="411" r:id="rId117"/>
    <p:sldId id="403" r:id="rId118"/>
    <p:sldId id="409" r:id="rId119"/>
    <p:sldId id="404" r:id="rId120"/>
    <p:sldId id="433" r:id="rId121"/>
    <p:sldId id="434" r:id="rId122"/>
    <p:sldId id="405" r:id="rId123"/>
    <p:sldId id="317" r:id="rId124"/>
    <p:sldId id="412" r:id="rId125"/>
    <p:sldId id="408" r:id="rId126"/>
    <p:sldId id="436" r:id="rId127"/>
    <p:sldId id="318" r:id="rId128"/>
    <p:sldId id="437" r:id="rId129"/>
    <p:sldId id="438" r:id="rId130"/>
    <p:sldId id="439" r:id="rId131"/>
    <p:sldId id="432" r:id="rId132"/>
    <p:sldId id="322" r:id="rId133"/>
    <p:sldId id="320" r:id="rId134"/>
    <p:sldId id="329" r:id="rId135"/>
    <p:sldId id="341" r:id="rId136"/>
    <p:sldId id="323" r:id="rId137"/>
    <p:sldId id="451" r:id="rId138"/>
    <p:sldId id="452" r:id="rId139"/>
    <p:sldId id="324" r:id="rId140"/>
    <p:sldId id="325" r:id="rId141"/>
    <p:sldId id="326" r:id="rId142"/>
    <p:sldId id="327" r:id="rId143"/>
    <p:sldId id="328" r:id="rId144"/>
    <p:sldId id="332" r:id="rId145"/>
    <p:sldId id="440" r:id="rId146"/>
    <p:sldId id="441" r:id="rId147"/>
    <p:sldId id="345" r:id="rId148"/>
    <p:sldId id="346" r:id="rId149"/>
    <p:sldId id="330" r:id="rId150"/>
    <p:sldId id="333" r:id="rId151"/>
    <p:sldId id="336" r:id="rId152"/>
    <p:sldId id="337" r:id="rId153"/>
    <p:sldId id="406" r:id="rId154"/>
    <p:sldId id="339" r:id="rId155"/>
    <p:sldId id="344" r:id="rId156"/>
    <p:sldId id="407" r:id="rId157"/>
    <p:sldId id="338" r:id="rId158"/>
    <p:sldId id="349" r:id="rId159"/>
    <p:sldId id="334" r:id="rId160"/>
    <p:sldId id="351" r:id="rId161"/>
    <p:sldId id="350" r:id="rId162"/>
    <p:sldId id="445" r:id="rId163"/>
    <p:sldId id="442" r:id="rId164"/>
    <p:sldId id="447" r:id="rId165"/>
    <p:sldId id="446" r:id="rId166"/>
    <p:sldId id="352" r:id="rId167"/>
    <p:sldId id="443" r:id="rId168"/>
    <p:sldId id="355" r:id="rId169"/>
    <p:sldId id="353" r:id="rId170"/>
    <p:sldId id="356" r:id="rId171"/>
    <p:sldId id="354" r:id="rId172"/>
    <p:sldId id="331" r:id="rId173"/>
    <p:sldId id="357" r:id="rId174"/>
    <p:sldId id="444" r:id="rId175"/>
    <p:sldId id="448" r:id="rId176"/>
    <p:sldId id="450" r:id="rId177"/>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Sandoval" initials="CS" lastIdx="2" clrIdx="0"/>
  <p:cmAuthor id="2" name="Rodrigo Iván Sepúlveda López de Mesa" initials="RISLdM" lastIdx="2"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94660"/>
  </p:normalViewPr>
  <p:slideViewPr>
    <p:cSldViewPr>
      <p:cViewPr varScale="1">
        <p:scale>
          <a:sx n="70" d="100"/>
          <a:sy n="70" d="100"/>
        </p:scale>
        <p:origin x="1392"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283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LAURA\AppData\Local\Microsoft\Windows\INetCache\Content.Outlook\N0ECAFEE\ANALISIS_EGMA_EGRA%20(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LAURA\AppData\Local\Microsoft\Windows\INetCache\Content.Outlook\N0ECAFEE\ANALISIS_EGMA_EGRA%20(2).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LAURA\AppData\Local\Microsoft\Windows\INetCache\Content.Outlook\N0ECAFEE\ANALISIS_EGMA_EGRA%20(2).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LAURA\AppData\Local\Microsoft\Windows\INetCache\Content.Outlook\N0ECAFEE\ANALISIS_EGMA_EGRA%20(2).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LAURA\AppData\Local\Microsoft\Windows\INetCache\Content.Outlook\N0ECAFEE\ANALISIS_EGMA_EGRA%20(2).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s-ES" sz="1920"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s-CO"/>
              <a:t>EGRA Grado 1ro</a:t>
            </a:r>
          </a:p>
        </c:rich>
      </c:tx>
      <c:overlay val="0"/>
      <c:spPr>
        <a:noFill/>
        <a:ln>
          <a:noFill/>
        </a:ln>
        <a:effectLst/>
      </c:spPr>
    </c:title>
    <c:autoTitleDeleted val="0"/>
    <c:plotArea>
      <c:layout/>
      <c:barChart>
        <c:barDir val="col"/>
        <c:grouping val="stacked"/>
        <c:varyColors val="0"/>
        <c:ser>
          <c:idx val="0"/>
          <c:order val="0"/>
          <c:tx>
            <c:strRef>
              <c:f>'[ANALISIS_EGMA_EGRA (2).xlsx]GRADO_1_EGRA'!$B$61</c:f>
              <c:strCache>
                <c:ptCount val="1"/>
                <c:pt idx="0">
                  <c:v>En riesgo</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anchor="ctr" anchorCtr="1"/>
              <a:lstStyle/>
              <a:p>
                <a:pPr>
                  <a:defRPr lang="es-ES" sz="16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'[ANALISIS_EGMA_EGRA (2).xlsx]GRADO_1_EGRA'!$A$62:$A$64</c:f>
              <c:strCache>
                <c:ptCount val="3"/>
                <c:pt idx="0">
                  <c:v>NombreLetras</c:v>
                </c:pt>
                <c:pt idx="1">
                  <c:v>IdSonidoInicial</c:v>
                </c:pt>
                <c:pt idx="2">
                  <c:v>DecodifPalabras</c:v>
                </c:pt>
              </c:strCache>
            </c:strRef>
          </c:cat>
          <c:val>
            <c:numRef>
              <c:f>'[ANALISIS_EGMA_EGRA (2).xlsx]GRADO_1_EGRA'!$B$62:$B$64</c:f>
              <c:numCache>
                <c:formatCode>0.00%</c:formatCode>
                <c:ptCount val="3"/>
                <c:pt idx="0">
                  <c:v>0.74070000000000003</c:v>
                </c:pt>
                <c:pt idx="1">
                  <c:v>0.35620000000000002</c:v>
                </c:pt>
                <c:pt idx="2">
                  <c:v>0.90639999999999998</c:v>
                </c:pt>
              </c:numCache>
            </c:numRef>
          </c:val>
        </c:ser>
        <c:ser>
          <c:idx val="1"/>
          <c:order val="1"/>
          <c:tx>
            <c:strRef>
              <c:f>'[ANALISIS_EGMA_EGRA (2).xlsx]GRADO_1_EGRA'!$C$61</c:f>
              <c:strCache>
                <c:ptCount val="1"/>
                <c:pt idx="0">
                  <c:v>Algún Riesgo</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lang="es-ES" sz="16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'[ANALISIS_EGMA_EGRA (2).xlsx]GRADO_1_EGRA'!$A$62:$A$64</c:f>
              <c:strCache>
                <c:ptCount val="3"/>
                <c:pt idx="0">
                  <c:v>NombreLetras</c:v>
                </c:pt>
                <c:pt idx="1">
                  <c:v>IdSonidoInicial</c:v>
                </c:pt>
                <c:pt idx="2">
                  <c:v>DecodifPalabras</c:v>
                </c:pt>
              </c:strCache>
            </c:strRef>
          </c:cat>
          <c:val>
            <c:numRef>
              <c:f>'[ANALISIS_EGMA_EGRA (2).xlsx]GRADO_1_EGRA'!$C$62:$C$64</c:f>
              <c:numCache>
                <c:formatCode>0.00%</c:formatCode>
                <c:ptCount val="3"/>
                <c:pt idx="0">
                  <c:v>0.1421</c:v>
                </c:pt>
                <c:pt idx="1">
                  <c:v>0.15179999999999999</c:v>
                </c:pt>
                <c:pt idx="2">
                  <c:v>5.2600000000000001E-2</c:v>
                </c:pt>
              </c:numCache>
            </c:numRef>
          </c:val>
        </c:ser>
        <c:ser>
          <c:idx val="2"/>
          <c:order val="2"/>
          <c:tx>
            <c:strRef>
              <c:f>'[ANALISIS_EGMA_EGRA (2).xlsx]GRADO_1_EGRA'!$D$61</c:f>
              <c:strCache>
                <c:ptCount val="1"/>
                <c:pt idx="0">
                  <c:v>Bajo Riesgo</c:v>
                </c:pt>
              </c:strCache>
            </c:strRef>
          </c:tx>
          <c:spPr>
            <a:solidFill>
              <a:schemeClr val="accent2">
                <a:tint val="65000"/>
              </a:schemeClr>
            </a:solidFill>
            <a:ln>
              <a:noFill/>
            </a:ln>
            <a:effectLst/>
          </c:spPr>
          <c:invertIfNegative val="0"/>
          <c:dLbls>
            <c:dLbl>
              <c:idx val="2"/>
              <c:layout>
                <c:manualLayout>
                  <c:x val="1.4697441025070201E-3"/>
                  <c:y val="-3.81202770842226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lang="es-ES" sz="16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'[ANALISIS_EGMA_EGRA (2).xlsx]GRADO_1_EGRA'!$A$62:$A$64</c:f>
              <c:strCache>
                <c:ptCount val="3"/>
                <c:pt idx="0">
                  <c:v>NombreLetras</c:v>
                </c:pt>
                <c:pt idx="1">
                  <c:v>IdSonidoInicial</c:v>
                </c:pt>
                <c:pt idx="2">
                  <c:v>DecodifPalabras</c:v>
                </c:pt>
              </c:strCache>
            </c:strRef>
          </c:cat>
          <c:val>
            <c:numRef>
              <c:f>'[ANALISIS_EGMA_EGRA (2).xlsx]GRADO_1_EGRA'!$D$62:$D$64</c:f>
              <c:numCache>
                <c:formatCode>0.00%</c:formatCode>
                <c:ptCount val="3"/>
                <c:pt idx="0">
                  <c:v>0.1171</c:v>
                </c:pt>
                <c:pt idx="1">
                  <c:v>0.4919</c:v>
                </c:pt>
                <c:pt idx="2">
                  <c:v>4.1000000000000002E-2</c:v>
                </c:pt>
              </c:numCache>
            </c:numRef>
          </c:val>
        </c:ser>
        <c:dLbls>
          <c:showLegendKey val="0"/>
          <c:showVal val="1"/>
          <c:showCatName val="0"/>
          <c:showSerName val="0"/>
          <c:showPercent val="0"/>
          <c:showBubbleSize val="0"/>
        </c:dLbls>
        <c:gapWidth val="95"/>
        <c:overlap val="100"/>
        <c:axId val="1568730320"/>
        <c:axId val="1568725968"/>
      </c:barChart>
      <c:catAx>
        <c:axId val="156873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crossAx val="1568725968"/>
        <c:crosses val="autoZero"/>
        <c:auto val="1"/>
        <c:lblAlgn val="ctr"/>
        <c:lblOffset val="100"/>
        <c:noMultiLvlLbl val="0"/>
      </c:catAx>
      <c:valAx>
        <c:axId val="1568725968"/>
        <c:scaling>
          <c:orientation val="minMax"/>
        </c:scaling>
        <c:delete val="1"/>
        <c:axPos val="l"/>
        <c:numFmt formatCode="0.00%" sourceLinked="1"/>
        <c:majorTickMark val="none"/>
        <c:minorTickMark val="none"/>
        <c:tickLblPos val="nextTo"/>
        <c:crossAx val="15687303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es-ES"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legend>
    <c:plotVisOnly val="1"/>
    <c:dispBlanksAs val="gap"/>
    <c:showDLblsOverMax val="0"/>
  </c:chart>
  <c:spPr>
    <a:noFill/>
    <a:ln>
      <a:noFill/>
    </a:ln>
    <a:effectLst/>
  </c:spPr>
  <c:txPr>
    <a:bodyPr/>
    <a:lstStyle/>
    <a:p>
      <a:pPr>
        <a:defRPr sz="1600">
          <a:latin typeface="Verdana" panose="020B0604030504040204" pitchFamily="34" charset="0"/>
          <a:ea typeface="Verdana" panose="020B0604030504040204" pitchFamily="34" charset="0"/>
          <a:cs typeface="Verdana" panose="020B0604030504040204" pitchFamily="34" charset="0"/>
        </a:defRPr>
      </a:pPr>
      <a:endParaRPr lang="es-E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s-ES" sz="2160"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s-CO"/>
              <a:t>EGMA Grado 2do</a:t>
            </a:r>
          </a:p>
        </c:rich>
      </c:tx>
      <c:overlay val="0"/>
      <c:spPr>
        <a:noFill/>
        <a:ln>
          <a:noFill/>
        </a:ln>
        <a:effectLst/>
      </c:spPr>
    </c:title>
    <c:autoTitleDeleted val="0"/>
    <c:plotArea>
      <c:layout/>
      <c:barChart>
        <c:barDir val="bar"/>
        <c:grouping val="stacked"/>
        <c:varyColors val="0"/>
        <c:ser>
          <c:idx val="0"/>
          <c:order val="0"/>
          <c:tx>
            <c:strRef>
              <c:f>'[ANALISIS_EGMA_EGRA (2).xlsx]GRADO_2_EGMA '!$E$224</c:f>
              <c:strCache>
                <c:ptCount val="1"/>
                <c:pt idx="0">
                  <c:v>Alto Riesgo</c:v>
                </c:pt>
              </c:strCache>
            </c:strRef>
          </c:tx>
          <c:spPr>
            <a:solidFill>
              <a:schemeClr val="accent2">
                <a:shade val="65000"/>
              </a:schemeClr>
            </a:solidFill>
            <a:ln>
              <a:noFill/>
            </a:ln>
            <a:effectLst/>
          </c:spPr>
          <c:invertIfNegative val="0"/>
          <c:dLbls>
            <c:dLbl>
              <c:idx val="1"/>
              <c:layout>
                <c:manualLayout>
                  <c:x val="2.8912998737845399E-3"/>
                  <c:y val="9.8648044491646402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lang="es-ES" sz="14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'[ANALISIS_EGMA_EGRA (2).xlsx]GRADO_2_EGMA '!$D$225:$D$232</c:f>
              <c:strCache>
                <c:ptCount val="8"/>
                <c:pt idx="0">
                  <c:v>Id de Números</c:v>
                </c:pt>
                <c:pt idx="1">
                  <c:v>Comp Números</c:v>
                </c:pt>
                <c:pt idx="2">
                  <c:v>Completa Secuencia</c:v>
                </c:pt>
                <c:pt idx="3">
                  <c:v>Sumas Nivel1</c:v>
                </c:pt>
                <c:pt idx="4">
                  <c:v>Sumas Nivel2</c:v>
                </c:pt>
                <c:pt idx="5">
                  <c:v>RestasNivel1</c:v>
                </c:pt>
                <c:pt idx="6">
                  <c:v>RestasNivel2</c:v>
                </c:pt>
                <c:pt idx="7">
                  <c:v>Problemas</c:v>
                </c:pt>
              </c:strCache>
            </c:strRef>
          </c:cat>
          <c:val>
            <c:numRef>
              <c:f>'[ANALISIS_EGMA_EGRA (2).xlsx]GRADO_2_EGMA '!$E$225:$E$232</c:f>
              <c:numCache>
                <c:formatCode>0.00%</c:formatCode>
                <c:ptCount val="8"/>
                <c:pt idx="0">
                  <c:v>0.14269999999999999</c:v>
                </c:pt>
                <c:pt idx="1">
                  <c:v>0.11609999999999999</c:v>
                </c:pt>
                <c:pt idx="2">
                  <c:v>0.4148</c:v>
                </c:pt>
                <c:pt idx="3">
                  <c:v>0.2833</c:v>
                </c:pt>
                <c:pt idx="4">
                  <c:v>0.56140000000000001</c:v>
                </c:pt>
                <c:pt idx="5">
                  <c:v>0.44359999999999999</c:v>
                </c:pt>
                <c:pt idx="6">
                  <c:v>0.61319999999999997</c:v>
                </c:pt>
                <c:pt idx="7">
                  <c:v>0.3916</c:v>
                </c:pt>
              </c:numCache>
            </c:numRef>
          </c:val>
        </c:ser>
        <c:ser>
          <c:idx val="1"/>
          <c:order val="1"/>
          <c:tx>
            <c:strRef>
              <c:f>'[ANALISIS_EGMA_EGRA (2).xlsx]GRADO_2_EGMA '!$F$224</c:f>
              <c:strCache>
                <c:ptCount val="1"/>
                <c:pt idx="0">
                  <c:v>Algún Riesgo</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lang="es-ES" sz="14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'[ANALISIS_EGMA_EGRA (2).xlsx]GRADO_2_EGMA '!$D$225:$D$232</c:f>
              <c:strCache>
                <c:ptCount val="8"/>
                <c:pt idx="0">
                  <c:v>Id de Números</c:v>
                </c:pt>
                <c:pt idx="1">
                  <c:v>Comp Números</c:v>
                </c:pt>
                <c:pt idx="2">
                  <c:v>Completa Secuencia</c:v>
                </c:pt>
                <c:pt idx="3">
                  <c:v>Sumas Nivel1</c:v>
                </c:pt>
                <c:pt idx="4">
                  <c:v>Sumas Nivel2</c:v>
                </c:pt>
                <c:pt idx="5">
                  <c:v>RestasNivel1</c:v>
                </c:pt>
                <c:pt idx="6">
                  <c:v>RestasNivel2</c:v>
                </c:pt>
                <c:pt idx="7">
                  <c:v>Problemas</c:v>
                </c:pt>
              </c:strCache>
            </c:strRef>
          </c:cat>
          <c:val>
            <c:numRef>
              <c:f>'[ANALISIS_EGMA_EGRA (2).xlsx]GRADO_2_EGMA '!$F$225:$F$232</c:f>
              <c:numCache>
                <c:formatCode>0.00%</c:formatCode>
                <c:ptCount val="8"/>
                <c:pt idx="0">
                  <c:v>0.19209999999999999</c:v>
                </c:pt>
                <c:pt idx="1">
                  <c:v>0.26119999999999999</c:v>
                </c:pt>
                <c:pt idx="2">
                  <c:v>0.34079999999999999</c:v>
                </c:pt>
                <c:pt idx="3">
                  <c:v>0.31330000000000002</c:v>
                </c:pt>
                <c:pt idx="4">
                  <c:v>0.24179999999999999</c:v>
                </c:pt>
                <c:pt idx="5">
                  <c:v>0.37040000000000001</c:v>
                </c:pt>
                <c:pt idx="6">
                  <c:v>0.1603</c:v>
                </c:pt>
                <c:pt idx="7">
                  <c:v>0.22989999999999999</c:v>
                </c:pt>
              </c:numCache>
            </c:numRef>
          </c:val>
        </c:ser>
        <c:ser>
          <c:idx val="2"/>
          <c:order val="2"/>
          <c:tx>
            <c:strRef>
              <c:f>'[ANALISIS_EGMA_EGRA (2).xlsx]GRADO_2_EGMA '!$G$224</c:f>
              <c:strCache>
                <c:ptCount val="1"/>
                <c:pt idx="0">
                  <c:v>Bajo Riesgo</c:v>
                </c:pt>
              </c:strCache>
            </c:strRef>
          </c:tx>
          <c:spPr>
            <a:solidFill>
              <a:schemeClr val="accent2">
                <a:tint val="65000"/>
              </a:schemeClr>
            </a:solidFill>
            <a:ln>
              <a:noFill/>
            </a:ln>
            <a:effectLst/>
          </c:spPr>
          <c:invertIfNegative val="0"/>
          <c:dLbls>
            <c:spPr>
              <a:noFill/>
              <a:ln>
                <a:noFill/>
              </a:ln>
              <a:effectLst/>
            </c:spPr>
            <c:txPr>
              <a:bodyPr rot="0" spcFirstLastPara="1" vertOverflow="ellipsis" vert="horz" wrap="square" anchor="ctr" anchorCtr="1"/>
              <a:lstStyle/>
              <a:p>
                <a:pPr>
                  <a:defRPr lang="es-ES" sz="14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'[ANALISIS_EGMA_EGRA (2).xlsx]GRADO_2_EGMA '!$D$225:$D$232</c:f>
              <c:strCache>
                <c:ptCount val="8"/>
                <c:pt idx="0">
                  <c:v>Id de Números</c:v>
                </c:pt>
                <c:pt idx="1">
                  <c:v>Comp Números</c:v>
                </c:pt>
                <c:pt idx="2">
                  <c:v>Completa Secuencia</c:v>
                </c:pt>
                <c:pt idx="3">
                  <c:v>Sumas Nivel1</c:v>
                </c:pt>
                <c:pt idx="4">
                  <c:v>Sumas Nivel2</c:v>
                </c:pt>
                <c:pt idx="5">
                  <c:v>RestasNivel1</c:v>
                </c:pt>
                <c:pt idx="6">
                  <c:v>RestasNivel2</c:v>
                </c:pt>
                <c:pt idx="7">
                  <c:v>Problemas</c:v>
                </c:pt>
              </c:strCache>
            </c:strRef>
          </c:cat>
          <c:val>
            <c:numRef>
              <c:f>'[ANALISIS_EGMA_EGRA (2).xlsx]GRADO_2_EGMA '!$G$225:$G$232</c:f>
              <c:numCache>
                <c:formatCode>0.00%</c:formatCode>
                <c:ptCount val="8"/>
                <c:pt idx="0">
                  <c:v>0.66520000000000001</c:v>
                </c:pt>
                <c:pt idx="1">
                  <c:v>0.62270000000000003</c:v>
                </c:pt>
                <c:pt idx="2">
                  <c:v>0.24440000000000001</c:v>
                </c:pt>
                <c:pt idx="3">
                  <c:v>0.40329999999999999</c:v>
                </c:pt>
                <c:pt idx="4">
                  <c:v>0.1968</c:v>
                </c:pt>
                <c:pt idx="5">
                  <c:v>0.18609999999999999</c:v>
                </c:pt>
                <c:pt idx="6">
                  <c:v>0.22650000000000001</c:v>
                </c:pt>
                <c:pt idx="7">
                  <c:v>0.3785</c:v>
                </c:pt>
              </c:numCache>
            </c:numRef>
          </c:val>
        </c:ser>
        <c:dLbls>
          <c:showLegendKey val="0"/>
          <c:showVal val="1"/>
          <c:showCatName val="0"/>
          <c:showSerName val="0"/>
          <c:showPercent val="0"/>
          <c:showBubbleSize val="0"/>
        </c:dLbls>
        <c:gapWidth val="95"/>
        <c:overlap val="100"/>
        <c:axId val="1568727600"/>
        <c:axId val="1568728144"/>
      </c:barChart>
      <c:catAx>
        <c:axId val="1568727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crossAx val="1568728144"/>
        <c:crosses val="autoZero"/>
        <c:auto val="1"/>
        <c:lblAlgn val="ctr"/>
        <c:lblOffset val="100"/>
        <c:noMultiLvlLbl val="0"/>
      </c:catAx>
      <c:valAx>
        <c:axId val="1568728144"/>
        <c:scaling>
          <c:orientation val="minMax"/>
        </c:scaling>
        <c:delete val="1"/>
        <c:axPos val="b"/>
        <c:numFmt formatCode="0.00%" sourceLinked="1"/>
        <c:majorTickMark val="none"/>
        <c:minorTickMark val="none"/>
        <c:tickLblPos val="nextTo"/>
        <c:crossAx val="15687276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es-ES" sz="1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legend>
    <c:plotVisOnly val="1"/>
    <c:dispBlanksAs val="gap"/>
    <c:showDLblsOverMax val="0"/>
  </c:chart>
  <c:spPr>
    <a:noFill/>
    <a:ln>
      <a:noFill/>
    </a:ln>
    <a:effectLst/>
  </c:spPr>
  <c:txPr>
    <a:bodyPr/>
    <a:lstStyle/>
    <a:p>
      <a:pPr>
        <a:defRPr sz="1800">
          <a:latin typeface="Verdana" panose="020B0604030504040204" pitchFamily="34" charset="0"/>
          <a:ea typeface="Verdana" panose="020B0604030504040204" pitchFamily="34" charset="0"/>
          <a:cs typeface="Verdana" panose="020B0604030504040204" pitchFamily="34" charset="0"/>
        </a:defRPr>
      </a:pPr>
      <a:endParaRPr lang="es-E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lang="es-ES" sz="2400"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title>
    <c:autoTitleDeleted val="0"/>
    <c:plotArea>
      <c:layout/>
      <c:pieChart>
        <c:varyColors val="1"/>
        <c:ser>
          <c:idx val="0"/>
          <c:order val="0"/>
          <c:tx>
            <c:strRef>
              <c:f>'[ANALISIS_EGMA_EGRA (2).xlsx]GRADO_2_EGRA'!$E$21</c:f>
              <c:strCache>
                <c:ptCount val="1"/>
                <c:pt idx="0">
                  <c:v>Id Sonido Inicial</c:v>
                </c:pt>
              </c:strCache>
            </c:strRef>
          </c:tx>
          <c:dPt>
            <c:idx val="0"/>
            <c:bubble3D val="0"/>
            <c:spPr>
              <a:solidFill>
                <a:schemeClr val="accent2">
                  <a:shade val="65000"/>
                </a:schemeClr>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2">
                  <a:tint val="65000"/>
                </a:schemeClr>
              </a:solidFill>
              <a:ln w="19050">
                <a:solidFill>
                  <a:schemeClr val="lt1"/>
                </a:solidFill>
              </a:ln>
              <a:effectLst/>
            </c:spPr>
          </c:dPt>
          <c:dLbls>
            <c:dLbl>
              <c:idx val="0"/>
              <c:spPr>
                <a:noFill/>
                <a:ln>
                  <a:noFill/>
                </a:ln>
                <a:effectLst/>
              </c:spPr>
              <c:txPr>
                <a:bodyPr rot="0" spcFirstLastPara="1" vertOverflow="ellipsis" vert="horz" wrap="square" anchor="ctr" anchorCtr="1"/>
                <a:lstStyle/>
                <a:p>
                  <a:pPr>
                    <a:defRPr lang="es-ES" sz="20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0"/>
              <c:showCatName val="0"/>
              <c:showSerName val="0"/>
              <c:showPercent val="1"/>
              <c:showBubbleSize val="0"/>
            </c:dLbl>
            <c:spPr>
              <a:noFill/>
              <a:ln>
                <a:noFill/>
              </a:ln>
              <a:effectLst/>
            </c:spPr>
            <c:txPr>
              <a:bodyPr rot="0" spcFirstLastPara="1" vertOverflow="ellipsis" vert="horz" wrap="square" anchor="ctr" anchorCtr="1"/>
              <a:lstStyle/>
              <a:p>
                <a:pPr>
                  <a:defRPr lang="es-ES"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'[ANALISIS_EGMA_EGRA (2).xlsx]GRADO_2_EGRA'!$F$20:$H$20</c:f>
              <c:strCache>
                <c:ptCount val="3"/>
                <c:pt idx="0">
                  <c:v>En riesgo</c:v>
                </c:pt>
                <c:pt idx="1">
                  <c:v>Algún Riesgo</c:v>
                </c:pt>
                <c:pt idx="2">
                  <c:v>Bajo Riesgo</c:v>
                </c:pt>
              </c:strCache>
            </c:strRef>
          </c:cat>
          <c:val>
            <c:numRef>
              <c:f>'[ANALISIS_EGMA_EGRA (2).xlsx]GRADO_2_EGRA'!$F$21:$H$21</c:f>
              <c:numCache>
                <c:formatCode>0.00%</c:formatCode>
                <c:ptCount val="3"/>
                <c:pt idx="0">
                  <c:v>0.23419999999999999</c:v>
                </c:pt>
                <c:pt idx="1">
                  <c:v>4.1399999999999999E-2</c:v>
                </c:pt>
                <c:pt idx="2">
                  <c:v>0.72440000000000004</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lang="es-ES"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legend>
    <c:plotVisOnly val="1"/>
    <c:dispBlanksAs val="zero"/>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s-E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s-ES" sz="1600"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s-CO" sz="1600"/>
              <a:t>EGMA Grado 3ro</a:t>
            </a:r>
          </a:p>
        </c:rich>
      </c:tx>
      <c:overlay val="0"/>
      <c:spPr>
        <a:noFill/>
        <a:ln>
          <a:noFill/>
        </a:ln>
        <a:effectLst/>
      </c:spPr>
    </c:title>
    <c:autoTitleDeleted val="0"/>
    <c:plotArea>
      <c:layout/>
      <c:barChart>
        <c:barDir val="bar"/>
        <c:grouping val="stacked"/>
        <c:varyColors val="0"/>
        <c:ser>
          <c:idx val="0"/>
          <c:order val="0"/>
          <c:tx>
            <c:strRef>
              <c:f>'[ANALISIS_EGMA_EGRA (2).xlsx]GRADO_3_EGMA '!$F$162</c:f>
              <c:strCache>
                <c:ptCount val="1"/>
                <c:pt idx="0">
                  <c:v>Alto Riesgo</c:v>
                </c:pt>
              </c:strCache>
            </c:strRef>
          </c:tx>
          <c:spPr>
            <a:solidFill>
              <a:schemeClr val="accent2">
                <a:shade val="65000"/>
              </a:schemeClr>
            </a:solidFill>
            <a:ln>
              <a:noFill/>
            </a:ln>
            <a:effectLst/>
          </c:spPr>
          <c:invertIfNegative val="0"/>
          <c:dLbls>
            <c:dLbl>
              <c:idx val="0"/>
              <c:layout>
                <c:manualLayout>
                  <c:x val="7.0835054941230302E-3"/>
                  <c:y val="-5.64746269950951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lang="es-ES" sz="14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'[ANALISIS_EGMA_EGRA (2).xlsx]GRADO_3_EGMA '!$E$163:$E$170</c:f>
              <c:strCache>
                <c:ptCount val="8"/>
                <c:pt idx="0">
                  <c:v>Id Números</c:v>
                </c:pt>
                <c:pt idx="1">
                  <c:v>Compara Números</c:v>
                </c:pt>
                <c:pt idx="2">
                  <c:v>Completa Secuencia</c:v>
                </c:pt>
                <c:pt idx="3">
                  <c:v>Sumas Nivel1</c:v>
                </c:pt>
                <c:pt idx="4">
                  <c:v>Sumas Nivel2</c:v>
                </c:pt>
                <c:pt idx="5">
                  <c:v>Restas Nivel1</c:v>
                </c:pt>
                <c:pt idx="6">
                  <c:v>Restas Nivel2</c:v>
                </c:pt>
                <c:pt idx="7">
                  <c:v>Problemas</c:v>
                </c:pt>
              </c:strCache>
            </c:strRef>
          </c:cat>
          <c:val>
            <c:numRef>
              <c:f>'[ANALISIS_EGMA_EGRA (2).xlsx]GRADO_3_EGMA '!$F$163:$F$170</c:f>
              <c:numCache>
                <c:formatCode>0.00%</c:formatCode>
                <c:ptCount val="8"/>
                <c:pt idx="0">
                  <c:v>8.1900000000000001E-2</c:v>
                </c:pt>
                <c:pt idx="1">
                  <c:v>0.15210000000000001</c:v>
                </c:pt>
                <c:pt idx="2">
                  <c:v>0.59789999999999999</c:v>
                </c:pt>
                <c:pt idx="3">
                  <c:v>0.33329999999999999</c:v>
                </c:pt>
                <c:pt idx="4">
                  <c:v>0.68410000000000004</c:v>
                </c:pt>
                <c:pt idx="5">
                  <c:v>0.68520000000000003</c:v>
                </c:pt>
                <c:pt idx="6">
                  <c:v>0.81059999999999999</c:v>
                </c:pt>
                <c:pt idx="7">
                  <c:v>0.63770000000000004</c:v>
                </c:pt>
              </c:numCache>
            </c:numRef>
          </c:val>
        </c:ser>
        <c:ser>
          <c:idx val="1"/>
          <c:order val="1"/>
          <c:tx>
            <c:strRef>
              <c:f>'[ANALISIS_EGMA_EGRA (2).xlsx]GRADO_3_EGMA '!$G$162</c:f>
              <c:strCache>
                <c:ptCount val="1"/>
                <c:pt idx="0">
                  <c:v>Algún Riesgo</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lang="es-ES" sz="14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'[ANALISIS_EGMA_EGRA (2).xlsx]GRADO_3_EGMA '!$E$163:$E$170</c:f>
              <c:strCache>
                <c:ptCount val="8"/>
                <c:pt idx="0">
                  <c:v>Id Números</c:v>
                </c:pt>
                <c:pt idx="1">
                  <c:v>Compara Números</c:v>
                </c:pt>
                <c:pt idx="2">
                  <c:v>Completa Secuencia</c:v>
                </c:pt>
                <c:pt idx="3">
                  <c:v>Sumas Nivel1</c:v>
                </c:pt>
                <c:pt idx="4">
                  <c:v>Sumas Nivel2</c:v>
                </c:pt>
                <c:pt idx="5">
                  <c:v>Restas Nivel1</c:v>
                </c:pt>
                <c:pt idx="6">
                  <c:v>Restas Nivel2</c:v>
                </c:pt>
                <c:pt idx="7">
                  <c:v>Problemas</c:v>
                </c:pt>
              </c:strCache>
            </c:strRef>
          </c:cat>
          <c:val>
            <c:numRef>
              <c:f>'[ANALISIS_EGMA_EGRA (2).xlsx]GRADO_3_EGMA '!$G$163:$G$170</c:f>
              <c:numCache>
                <c:formatCode>0.00%</c:formatCode>
                <c:ptCount val="8"/>
                <c:pt idx="0">
                  <c:v>0.91810000000000003</c:v>
                </c:pt>
                <c:pt idx="1">
                  <c:v>0.18920000000000001</c:v>
                </c:pt>
                <c:pt idx="2">
                  <c:v>0.2409</c:v>
                </c:pt>
                <c:pt idx="3">
                  <c:v>0.66669999999999996</c:v>
                </c:pt>
                <c:pt idx="4">
                  <c:v>0.31590000000000001</c:v>
                </c:pt>
                <c:pt idx="5">
                  <c:v>0.31480000000000002</c:v>
                </c:pt>
                <c:pt idx="6">
                  <c:v>0.18940000000000001</c:v>
                </c:pt>
                <c:pt idx="7">
                  <c:v>0.36230000000000001</c:v>
                </c:pt>
              </c:numCache>
            </c:numRef>
          </c:val>
        </c:ser>
        <c:ser>
          <c:idx val="2"/>
          <c:order val="2"/>
          <c:tx>
            <c:strRef>
              <c:f>'[ANALISIS_EGMA_EGRA (2).xlsx]GRADO_3_EGMA '!$H$162</c:f>
              <c:strCache>
                <c:ptCount val="1"/>
                <c:pt idx="0">
                  <c:v>Bajo Riesgo</c:v>
                </c:pt>
              </c:strCache>
            </c:strRef>
          </c:tx>
          <c:spPr>
            <a:solidFill>
              <a:schemeClr val="accent2">
                <a:tint val="65000"/>
              </a:schemeClr>
            </a:solidFill>
            <a:ln>
              <a:noFill/>
            </a:ln>
            <a:effectLst/>
          </c:spPr>
          <c:invertIfNegative val="0"/>
          <c:dLbls>
            <c:spPr>
              <a:noFill/>
              <a:ln>
                <a:noFill/>
              </a:ln>
              <a:effectLst/>
            </c:spPr>
            <c:txPr>
              <a:bodyPr rot="0" spcFirstLastPara="1" vertOverflow="ellipsis" vert="horz" wrap="square" anchor="ctr" anchorCtr="1"/>
              <a:lstStyle/>
              <a:p>
                <a:pPr>
                  <a:defRPr lang="es-ES" sz="14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'[ANALISIS_EGMA_EGRA (2).xlsx]GRADO_3_EGMA '!$E$163:$E$170</c:f>
              <c:strCache>
                <c:ptCount val="8"/>
                <c:pt idx="0">
                  <c:v>Id Números</c:v>
                </c:pt>
                <c:pt idx="1">
                  <c:v>Compara Números</c:v>
                </c:pt>
                <c:pt idx="2">
                  <c:v>Completa Secuencia</c:v>
                </c:pt>
                <c:pt idx="3">
                  <c:v>Sumas Nivel1</c:v>
                </c:pt>
                <c:pt idx="4">
                  <c:v>Sumas Nivel2</c:v>
                </c:pt>
                <c:pt idx="5">
                  <c:v>Restas Nivel1</c:v>
                </c:pt>
                <c:pt idx="6">
                  <c:v>Restas Nivel2</c:v>
                </c:pt>
                <c:pt idx="7">
                  <c:v>Problemas</c:v>
                </c:pt>
              </c:strCache>
            </c:strRef>
          </c:cat>
          <c:val>
            <c:numRef>
              <c:f>'[ANALISIS_EGMA_EGRA (2).xlsx]GRADO_3_EGMA '!$H$163:$H$170</c:f>
              <c:numCache>
                <c:formatCode>0.00%</c:formatCode>
                <c:ptCount val="8"/>
                <c:pt idx="1">
                  <c:v>0.65859999999999996</c:v>
                </c:pt>
                <c:pt idx="2">
                  <c:v>0.16120000000000001</c:v>
                </c:pt>
              </c:numCache>
            </c:numRef>
          </c:val>
        </c:ser>
        <c:dLbls>
          <c:showLegendKey val="0"/>
          <c:showVal val="1"/>
          <c:showCatName val="0"/>
          <c:showSerName val="0"/>
          <c:showPercent val="0"/>
          <c:showBubbleSize val="0"/>
        </c:dLbls>
        <c:gapWidth val="95"/>
        <c:overlap val="100"/>
        <c:axId val="1561867840"/>
        <c:axId val="1561861856"/>
      </c:barChart>
      <c:catAx>
        <c:axId val="1561867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crossAx val="1561861856"/>
        <c:crosses val="autoZero"/>
        <c:auto val="1"/>
        <c:lblAlgn val="ctr"/>
        <c:lblOffset val="100"/>
        <c:noMultiLvlLbl val="0"/>
      </c:catAx>
      <c:valAx>
        <c:axId val="1561861856"/>
        <c:scaling>
          <c:orientation val="minMax"/>
        </c:scaling>
        <c:delete val="1"/>
        <c:axPos val="b"/>
        <c:numFmt formatCode="0.00%" sourceLinked="1"/>
        <c:majorTickMark val="none"/>
        <c:minorTickMark val="none"/>
        <c:tickLblPos val="nextTo"/>
        <c:crossAx val="1561867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es-ES"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legend>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es-E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s-ES" sz="2400"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s-ES" dirty="0" smtClean="0"/>
              <a:t>Lectura</a:t>
            </a:r>
            <a:r>
              <a:rPr lang="es-ES" baseline="0" dirty="0" smtClean="0"/>
              <a:t> y comprensión de un pasaje</a:t>
            </a:r>
            <a:endParaRPr lang="es-ES" dirty="0"/>
          </a:p>
        </c:rich>
      </c:tx>
      <c:overlay val="0"/>
      <c:spPr>
        <a:noFill/>
        <a:ln>
          <a:noFill/>
        </a:ln>
        <a:effectLst/>
      </c:spPr>
    </c:title>
    <c:autoTitleDeleted val="0"/>
    <c:plotArea>
      <c:layout>
        <c:manualLayout>
          <c:layoutTarget val="inner"/>
          <c:xMode val="edge"/>
          <c:yMode val="edge"/>
          <c:x val="6.0450774815781198E-2"/>
          <c:y val="0.16420490315890801"/>
          <c:w val="0.84272540906676097"/>
          <c:h val="0.63310118320186604"/>
        </c:manualLayout>
      </c:layout>
      <c:pieChart>
        <c:varyColors val="1"/>
        <c:ser>
          <c:idx val="0"/>
          <c:order val="0"/>
          <c:tx>
            <c:strRef>
              <c:f>'[ANALISIS_EGMA_EGRA (2).xlsx]GRADO_3_EGRA'!$C$3</c:f>
              <c:strCache>
                <c:ptCount val="1"/>
                <c:pt idx="0">
                  <c:v>% participación</c:v>
                </c:pt>
              </c:strCache>
            </c:strRef>
          </c:tx>
          <c:dPt>
            <c:idx val="0"/>
            <c:bubble3D val="0"/>
            <c:spPr>
              <a:solidFill>
                <a:schemeClr val="accent2">
                  <a:shade val="65000"/>
                </a:schemeClr>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2">
                  <a:tint val="65000"/>
                </a:schemeClr>
              </a:solidFill>
              <a:ln w="19050">
                <a:solidFill>
                  <a:schemeClr val="lt1"/>
                </a:solidFill>
              </a:ln>
              <a:effectLst/>
            </c:spPr>
          </c:dPt>
          <c:dLbls>
            <c:dLbl>
              <c:idx val="0"/>
              <c:spPr>
                <a:noFill/>
                <a:ln>
                  <a:noFill/>
                </a:ln>
                <a:effectLst/>
              </c:spPr>
              <c:txPr>
                <a:bodyPr rot="0" spcFirstLastPara="1" vertOverflow="ellipsis" vert="horz" wrap="square" anchor="ctr" anchorCtr="1"/>
                <a:lstStyle/>
                <a:p>
                  <a:pPr>
                    <a:defRPr lang="es-ES" sz="20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0"/>
              <c:showCatName val="0"/>
              <c:showSerName val="0"/>
              <c:showPercent val="1"/>
              <c:showBubbleSize val="0"/>
            </c:dLbl>
            <c:dLbl>
              <c:idx val="1"/>
              <c:spPr>
                <a:noFill/>
                <a:ln>
                  <a:noFill/>
                </a:ln>
                <a:effectLst/>
              </c:spPr>
              <c:txPr>
                <a:bodyPr rot="0" spcFirstLastPara="1" vertOverflow="ellipsis" vert="horz" wrap="square" anchor="ctr" anchorCtr="1"/>
                <a:lstStyle/>
                <a:p>
                  <a:pPr>
                    <a:defRPr lang="es-ES" sz="20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0"/>
              <c:showCatName val="0"/>
              <c:showSerName val="0"/>
              <c:showPercent val="1"/>
              <c:showBubbleSize val="0"/>
            </c:dLbl>
            <c:spPr>
              <a:noFill/>
              <a:ln>
                <a:noFill/>
              </a:ln>
              <a:effectLst/>
            </c:spPr>
            <c:txPr>
              <a:bodyPr rot="0" spcFirstLastPara="1" vertOverflow="ellipsis" vert="horz" wrap="square" anchor="ctr" anchorCtr="1"/>
              <a:lstStyle/>
              <a:p>
                <a:pPr>
                  <a:defRPr lang="es-ES" sz="20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'[ANALISIS_EGMA_EGRA (2).xlsx]GRADO_3_EGRA'!$A$4:$A$6</c:f>
              <c:strCache>
                <c:ptCount val="3"/>
                <c:pt idx="0">
                  <c:v>ALGÚN RIESGO</c:v>
                </c:pt>
                <c:pt idx="1">
                  <c:v>BAJO RIESGO</c:v>
                </c:pt>
                <c:pt idx="2">
                  <c:v>EN RIESGO</c:v>
                </c:pt>
              </c:strCache>
            </c:strRef>
          </c:cat>
          <c:val>
            <c:numRef>
              <c:f>'[ANALISIS_EGMA_EGRA (2).xlsx]GRADO_3_EGRA'!$C$4:$C$6</c:f>
              <c:numCache>
                <c:formatCode>0.00%</c:formatCode>
                <c:ptCount val="3"/>
                <c:pt idx="0">
                  <c:v>7.3217726396917204E-2</c:v>
                </c:pt>
                <c:pt idx="1">
                  <c:v>0.75722543352601202</c:v>
                </c:pt>
                <c:pt idx="2">
                  <c:v>0.169556840077071</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es-ES"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s-ES"/>
        </a:p>
      </c:txPr>
    </c:legend>
    <c:plotVisOnly val="1"/>
    <c:dispBlanksAs val="zero"/>
    <c:showDLblsOverMax val="0"/>
  </c:chart>
  <c:spPr>
    <a:noFill/>
    <a:ln>
      <a:noFill/>
    </a:ln>
    <a:effectLst/>
  </c:spPr>
  <c:txPr>
    <a:bodyPr/>
    <a:lstStyle/>
    <a:p>
      <a:pPr>
        <a:defRPr sz="2000">
          <a:latin typeface="Verdana" panose="020B0604030504040204" pitchFamily="34" charset="0"/>
          <a:ea typeface="Verdana" panose="020B0604030504040204" pitchFamily="34" charset="0"/>
          <a:cs typeface="Verdana" panose="020B0604030504040204" pitchFamily="34" charset="0"/>
        </a:defRPr>
      </a:pPr>
      <a:endParaRPr lang="es-E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09-07-11T19:14:29.328" idx="2">
    <p:pos x="5482" y="173"/>
    <p:text>p18 godet caja herramientas</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5-04-14T05:44:43.179" idx="2">
    <p:pos x="4382" y="1700"/>
    <p:text>Revisar este criterio con Carlos Abdala</p:text>
  </p:cm>
</p:cmLst>
</file>

<file path=ppt/diagrams/_rels/data1.xml.rels><?xml version="1.0" encoding="UTF-8" standalone="yes"?>
<Relationships xmlns="http://schemas.openxmlformats.org/package/2006/relationships"><Relationship Id="rId1" Type="http://schemas.openxmlformats.org/officeDocument/2006/relationships/image" Target="../media/image3.gif"/></Relationships>
</file>

<file path=ppt/diagrams/_rels/drawing1.xml.rels><?xml version="1.0" encoding="UTF-8" standalone="yes"?>
<Relationships xmlns="http://schemas.openxmlformats.org/package/2006/relationships"><Relationship Id="rId1" Type="http://schemas.openxmlformats.org/officeDocument/2006/relationships/image" Target="../media/image3.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F7A9DD-7B0D-4F2C-8183-181DCEDDD0D6}"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s-ES"/>
        </a:p>
      </dgm:t>
    </dgm:pt>
    <dgm:pt modelId="{C9212BCC-5190-4B41-BE59-8A7871AACEA5}">
      <dgm:prSet custT="1"/>
      <dgm:spPr/>
      <dgm:t>
        <a:bodyPr/>
        <a:lstStyle/>
        <a:p>
          <a:pPr rtl="0"/>
          <a:endParaRPr lang="es-CO" sz="3200" dirty="0" smtClean="0"/>
        </a:p>
        <a:p>
          <a:pPr rtl="0"/>
          <a:r>
            <a:rPr lang="es-CO" sz="3200" dirty="0" smtClean="0"/>
            <a:t>LA RESIGNIFICACION DEL PROYECTO EDUCATIVO INSTITUCIONAL –PEI-</a:t>
          </a:r>
          <a:endParaRPr lang="es-ES" sz="3200" dirty="0"/>
        </a:p>
      </dgm:t>
    </dgm:pt>
    <dgm:pt modelId="{E653DF80-A27F-4ACE-BAF7-F9845644681A}" type="parTrans" cxnId="{540ABC27-1A8C-471D-90B5-F7E19198A80C}">
      <dgm:prSet/>
      <dgm:spPr/>
      <dgm:t>
        <a:bodyPr/>
        <a:lstStyle/>
        <a:p>
          <a:endParaRPr lang="es-ES"/>
        </a:p>
      </dgm:t>
    </dgm:pt>
    <dgm:pt modelId="{DFA7838E-C614-4A06-93CE-478C41069F17}" type="sibTrans" cxnId="{540ABC27-1A8C-471D-90B5-F7E19198A80C}">
      <dgm:prSet/>
      <dgm:spPr/>
      <dgm:t>
        <a:bodyPr/>
        <a:lstStyle/>
        <a:p>
          <a:endParaRPr lang="es-ES"/>
        </a:p>
      </dgm:t>
    </dgm:pt>
    <dgm:pt modelId="{D9333B78-CE3F-4B99-9938-068E44AEF77E}" type="pres">
      <dgm:prSet presAssocID="{39F7A9DD-7B0D-4F2C-8183-181DCEDDD0D6}" presName="Name0" presStyleCnt="0">
        <dgm:presLayoutVars>
          <dgm:dir/>
          <dgm:resizeHandles val="exact"/>
        </dgm:presLayoutVars>
      </dgm:prSet>
      <dgm:spPr/>
      <dgm:t>
        <a:bodyPr/>
        <a:lstStyle/>
        <a:p>
          <a:endParaRPr lang="es-CO"/>
        </a:p>
      </dgm:t>
    </dgm:pt>
    <dgm:pt modelId="{90F86BD1-0A2D-4F4F-A50A-312453227155}" type="pres">
      <dgm:prSet presAssocID="{39F7A9DD-7B0D-4F2C-8183-181DCEDDD0D6}" presName="fgShape" presStyleLbl="fgShp" presStyleIdx="0" presStyleCnt="1" custScaleX="99709" custLinFactY="-100000" custLinFactNeighborX="0" custLinFactNeighborY="-196653"/>
      <dgm:spPr/>
    </dgm:pt>
    <dgm:pt modelId="{0D591CF6-4D2A-4945-8A0B-71603BE084A2}" type="pres">
      <dgm:prSet presAssocID="{39F7A9DD-7B0D-4F2C-8183-181DCEDDD0D6}" presName="linComp" presStyleCnt="0"/>
      <dgm:spPr/>
    </dgm:pt>
    <dgm:pt modelId="{A1FBD7CC-258A-42DB-83F9-C87FFAA944E8}" type="pres">
      <dgm:prSet presAssocID="{C9212BCC-5190-4B41-BE59-8A7871AACEA5}" presName="compNode" presStyleCnt="0"/>
      <dgm:spPr/>
    </dgm:pt>
    <dgm:pt modelId="{B880C3DE-E905-4D5E-A61C-CDB6BABF22EA}" type="pres">
      <dgm:prSet presAssocID="{C9212BCC-5190-4B41-BE59-8A7871AACEA5}" presName="bkgdShape" presStyleLbl="node1" presStyleIdx="0" presStyleCnt="1" custLinFactNeighborX="379" custLinFactNeighborY="-35939"/>
      <dgm:spPr/>
      <dgm:t>
        <a:bodyPr/>
        <a:lstStyle/>
        <a:p>
          <a:endParaRPr lang="es-CO"/>
        </a:p>
      </dgm:t>
    </dgm:pt>
    <dgm:pt modelId="{1AC866C3-BE9E-4A7B-A732-30714842C7E7}" type="pres">
      <dgm:prSet presAssocID="{C9212BCC-5190-4B41-BE59-8A7871AACEA5}" presName="nodeTx" presStyleLbl="node1" presStyleIdx="0" presStyleCnt="1">
        <dgm:presLayoutVars>
          <dgm:bulletEnabled val="1"/>
        </dgm:presLayoutVars>
      </dgm:prSet>
      <dgm:spPr/>
      <dgm:t>
        <a:bodyPr/>
        <a:lstStyle/>
        <a:p>
          <a:endParaRPr lang="es-CO"/>
        </a:p>
      </dgm:t>
    </dgm:pt>
    <dgm:pt modelId="{E05068B8-0041-43E7-8BCF-CCDE1A4CE200}" type="pres">
      <dgm:prSet presAssocID="{C9212BCC-5190-4B41-BE59-8A7871AACEA5}" presName="invisiNode" presStyleLbl="node1" presStyleIdx="0" presStyleCnt="1"/>
      <dgm:spPr/>
    </dgm:pt>
    <dgm:pt modelId="{242418AE-C52F-40C0-A75C-F39FFBBB9CE6}" type="pres">
      <dgm:prSet presAssocID="{C9212BCC-5190-4B41-BE59-8A7871AACEA5}" presName="imagNode" presStyleLbl="fgImgPlace1" presStyleIdx="0" presStyleCnt="1" custAng="21270793" custScaleX="139079" custScaleY="104960" custLinFactNeighborX="6925" custLinFactNeighborY="-58689"/>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pt>
  </dgm:ptLst>
  <dgm:cxnLst>
    <dgm:cxn modelId="{5417F3C2-287D-4FD2-A405-A0A0A905B295}" type="presOf" srcId="{C9212BCC-5190-4B41-BE59-8A7871AACEA5}" destId="{B880C3DE-E905-4D5E-A61C-CDB6BABF22EA}" srcOrd="0" destOrd="0" presId="urn:microsoft.com/office/officeart/2005/8/layout/hList7"/>
    <dgm:cxn modelId="{518CC4EE-A6AE-4F4F-985C-51C60E5DA6C9}" type="presOf" srcId="{C9212BCC-5190-4B41-BE59-8A7871AACEA5}" destId="{1AC866C3-BE9E-4A7B-A732-30714842C7E7}" srcOrd="1" destOrd="0" presId="urn:microsoft.com/office/officeart/2005/8/layout/hList7"/>
    <dgm:cxn modelId="{384B8E07-17E7-442A-92F4-ADC3A660F9DD}" type="presOf" srcId="{39F7A9DD-7B0D-4F2C-8183-181DCEDDD0D6}" destId="{D9333B78-CE3F-4B99-9938-068E44AEF77E}" srcOrd="0" destOrd="0" presId="urn:microsoft.com/office/officeart/2005/8/layout/hList7"/>
    <dgm:cxn modelId="{540ABC27-1A8C-471D-90B5-F7E19198A80C}" srcId="{39F7A9DD-7B0D-4F2C-8183-181DCEDDD0D6}" destId="{C9212BCC-5190-4B41-BE59-8A7871AACEA5}" srcOrd="0" destOrd="0" parTransId="{E653DF80-A27F-4ACE-BAF7-F9845644681A}" sibTransId="{DFA7838E-C614-4A06-93CE-478C41069F17}"/>
    <dgm:cxn modelId="{866FAC4D-DD7A-42E1-863A-FF653C9F3805}" type="presParOf" srcId="{D9333B78-CE3F-4B99-9938-068E44AEF77E}" destId="{90F86BD1-0A2D-4F4F-A50A-312453227155}" srcOrd="0" destOrd="0" presId="urn:microsoft.com/office/officeart/2005/8/layout/hList7"/>
    <dgm:cxn modelId="{057111A3-D940-4722-916A-9474D947F7E7}" type="presParOf" srcId="{D9333B78-CE3F-4B99-9938-068E44AEF77E}" destId="{0D591CF6-4D2A-4945-8A0B-71603BE084A2}" srcOrd="1" destOrd="0" presId="urn:microsoft.com/office/officeart/2005/8/layout/hList7"/>
    <dgm:cxn modelId="{C59224F2-938C-4C4D-862E-B9A4326941F8}" type="presParOf" srcId="{0D591CF6-4D2A-4945-8A0B-71603BE084A2}" destId="{A1FBD7CC-258A-42DB-83F9-C87FFAA944E8}" srcOrd="0" destOrd="0" presId="urn:microsoft.com/office/officeart/2005/8/layout/hList7"/>
    <dgm:cxn modelId="{792C5CCA-A1A3-4052-93E0-C7C062FE60FF}" type="presParOf" srcId="{A1FBD7CC-258A-42DB-83F9-C87FFAA944E8}" destId="{B880C3DE-E905-4D5E-A61C-CDB6BABF22EA}" srcOrd="0" destOrd="0" presId="urn:microsoft.com/office/officeart/2005/8/layout/hList7"/>
    <dgm:cxn modelId="{0F18F640-0BA5-410C-BE07-E81E02BD8608}" type="presParOf" srcId="{A1FBD7CC-258A-42DB-83F9-C87FFAA944E8}" destId="{1AC866C3-BE9E-4A7B-A732-30714842C7E7}" srcOrd="1" destOrd="0" presId="urn:microsoft.com/office/officeart/2005/8/layout/hList7"/>
    <dgm:cxn modelId="{8BD0AA49-E0DE-4B17-906D-4B6AA27C8F94}" type="presParOf" srcId="{A1FBD7CC-258A-42DB-83F9-C87FFAA944E8}" destId="{E05068B8-0041-43E7-8BCF-CCDE1A4CE200}" srcOrd="2" destOrd="0" presId="urn:microsoft.com/office/officeart/2005/8/layout/hList7"/>
    <dgm:cxn modelId="{C4A86492-D318-4DE8-9E15-6B43DA910371}" type="presParOf" srcId="{A1FBD7CC-258A-42DB-83F9-C87FFAA944E8}" destId="{242418AE-C52F-40C0-A75C-F39FFBBB9CE6}"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995309-39D8-4648-A678-D19D071176B3}"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s-ES"/>
        </a:p>
      </dgm:t>
    </dgm:pt>
    <dgm:pt modelId="{9846EF14-79E5-3242-AFD2-A7A375049501}">
      <dgm:prSet phldrT="[Texto]" custT="1"/>
      <dgm:spPr>
        <a:solidFill>
          <a:schemeClr val="tx1"/>
        </a:solidFill>
      </dgm:spPr>
      <dgm:t>
        <a:bodyPr/>
        <a:lstStyle/>
        <a:p>
          <a:r>
            <a:rPr lang="es-ES" sz="2300" dirty="0" smtClean="0"/>
            <a:t>¿CÓMO MEJORAR? </a:t>
          </a:r>
        </a:p>
        <a:p>
          <a:r>
            <a:rPr lang="es-ES" sz="1800" dirty="0" smtClean="0"/>
            <a:t>“Sacar a estudiantes de niveles de insuficiente”</a:t>
          </a:r>
        </a:p>
      </dgm:t>
    </dgm:pt>
    <dgm:pt modelId="{36F1C4AA-342D-064E-8160-1C200BD26168}" type="parTrans" cxnId="{D714ED98-BFF7-8048-9E2C-F96D88638831}">
      <dgm:prSet/>
      <dgm:spPr/>
      <dgm:t>
        <a:bodyPr/>
        <a:lstStyle/>
        <a:p>
          <a:endParaRPr lang="es-ES"/>
        </a:p>
      </dgm:t>
    </dgm:pt>
    <dgm:pt modelId="{7D01563E-0688-5943-ACFE-80192A836A19}" type="sibTrans" cxnId="{D714ED98-BFF7-8048-9E2C-F96D88638831}">
      <dgm:prSet/>
      <dgm:spPr/>
      <dgm:t>
        <a:bodyPr/>
        <a:lstStyle/>
        <a:p>
          <a:endParaRPr lang="es-ES"/>
        </a:p>
      </dgm:t>
    </dgm:pt>
    <dgm:pt modelId="{44BA93A7-D7EE-504C-B9A7-D6B5F2EE2886}">
      <dgm:prSet phldrT="[Texto]"/>
      <dgm:spPr>
        <a:solidFill>
          <a:srgbClr val="5C0000"/>
        </a:solidFill>
      </dgm:spPr>
      <dgm:t>
        <a:bodyPr/>
        <a:lstStyle/>
        <a:p>
          <a:r>
            <a:rPr lang="es-ES" dirty="0" smtClean="0"/>
            <a:t>Medición constante</a:t>
          </a:r>
          <a:endParaRPr lang="es-ES" dirty="0"/>
        </a:p>
      </dgm:t>
    </dgm:pt>
    <dgm:pt modelId="{597DAF00-2C04-4B48-BE1D-1481A8CE69B3}" type="parTrans" cxnId="{CF0F6389-F293-B044-93BA-A0B5F10E96DE}">
      <dgm:prSet/>
      <dgm:spPr/>
      <dgm:t>
        <a:bodyPr/>
        <a:lstStyle/>
        <a:p>
          <a:endParaRPr lang="es-ES"/>
        </a:p>
      </dgm:t>
    </dgm:pt>
    <dgm:pt modelId="{663ED8D1-083A-5148-BC5B-594F482CE25D}" type="sibTrans" cxnId="{CF0F6389-F293-B044-93BA-A0B5F10E96DE}">
      <dgm:prSet/>
      <dgm:spPr/>
      <dgm:t>
        <a:bodyPr/>
        <a:lstStyle/>
        <a:p>
          <a:endParaRPr lang="es-ES"/>
        </a:p>
      </dgm:t>
    </dgm:pt>
    <dgm:pt modelId="{F9DFF000-2FDB-3A40-9A4C-F836D1A0DE20}">
      <dgm:prSet phldrT="[Texto]"/>
      <dgm:spPr>
        <a:solidFill>
          <a:srgbClr val="5C0000"/>
        </a:solidFill>
      </dgm:spPr>
      <dgm:t>
        <a:bodyPr/>
        <a:lstStyle/>
        <a:p>
          <a:r>
            <a:rPr lang="es-ES" dirty="0" smtClean="0"/>
            <a:t>Formación y Acompañamiento</a:t>
          </a:r>
          <a:endParaRPr lang="es-ES" dirty="0"/>
        </a:p>
      </dgm:t>
    </dgm:pt>
    <dgm:pt modelId="{55743145-4462-FC4C-A058-854300E7E097}" type="parTrans" cxnId="{4529F4DE-FA3B-FD46-9C9C-74E571B9B4EE}">
      <dgm:prSet/>
      <dgm:spPr/>
      <dgm:t>
        <a:bodyPr/>
        <a:lstStyle/>
        <a:p>
          <a:endParaRPr lang="es-ES"/>
        </a:p>
      </dgm:t>
    </dgm:pt>
    <dgm:pt modelId="{9638E825-DD3C-1244-8ABE-F1D6659164B9}" type="sibTrans" cxnId="{4529F4DE-FA3B-FD46-9C9C-74E571B9B4EE}">
      <dgm:prSet/>
      <dgm:spPr/>
      <dgm:t>
        <a:bodyPr/>
        <a:lstStyle/>
        <a:p>
          <a:endParaRPr lang="es-ES"/>
        </a:p>
      </dgm:t>
    </dgm:pt>
    <dgm:pt modelId="{1BDF46C3-0732-024C-B958-E73DEDB13E89}">
      <dgm:prSet phldrT="[Texto]"/>
      <dgm:spPr>
        <a:solidFill>
          <a:srgbClr val="5C0000"/>
        </a:solidFill>
      </dgm:spPr>
      <dgm:t>
        <a:bodyPr/>
        <a:lstStyle/>
        <a:p>
          <a:r>
            <a:rPr lang="es-ES" dirty="0" smtClean="0"/>
            <a:t>Materiales</a:t>
          </a:r>
        </a:p>
      </dgm:t>
    </dgm:pt>
    <dgm:pt modelId="{42E8E848-DB72-9D42-B4BF-C0FF67035FBB}" type="parTrans" cxnId="{A3E76D09-E53F-AD4F-950B-9CFB9DC6F3F8}">
      <dgm:prSet/>
      <dgm:spPr/>
      <dgm:t>
        <a:bodyPr/>
        <a:lstStyle/>
        <a:p>
          <a:endParaRPr lang="es-ES"/>
        </a:p>
      </dgm:t>
    </dgm:pt>
    <dgm:pt modelId="{78B49B7C-C1BA-9D41-A143-5451E8F8A910}" type="sibTrans" cxnId="{A3E76D09-E53F-AD4F-950B-9CFB9DC6F3F8}">
      <dgm:prSet/>
      <dgm:spPr/>
      <dgm:t>
        <a:bodyPr/>
        <a:lstStyle/>
        <a:p>
          <a:endParaRPr lang="es-ES"/>
        </a:p>
      </dgm:t>
    </dgm:pt>
    <dgm:pt modelId="{86F8D542-903B-7749-A2E6-D5F0513344D2}">
      <dgm:prSet phldrT="[Texto]"/>
      <dgm:spPr>
        <a:solidFill>
          <a:srgbClr val="5C0000"/>
        </a:solidFill>
      </dgm:spPr>
      <dgm:t>
        <a:bodyPr/>
        <a:lstStyle/>
        <a:p>
          <a:r>
            <a:rPr lang="es-ES" dirty="0" smtClean="0"/>
            <a:t>Apoyo curricular</a:t>
          </a:r>
        </a:p>
      </dgm:t>
    </dgm:pt>
    <dgm:pt modelId="{48790524-2CDC-6D4E-918C-CE6BA1E844F2}" type="parTrans" cxnId="{148853BA-649A-9048-A0FE-F7BFC01BC361}">
      <dgm:prSet/>
      <dgm:spPr/>
      <dgm:t>
        <a:bodyPr/>
        <a:lstStyle/>
        <a:p>
          <a:endParaRPr lang="es-ES"/>
        </a:p>
      </dgm:t>
    </dgm:pt>
    <dgm:pt modelId="{59F7323F-C351-EB47-B25E-E2710D080A71}" type="sibTrans" cxnId="{148853BA-649A-9048-A0FE-F7BFC01BC361}">
      <dgm:prSet/>
      <dgm:spPr/>
      <dgm:t>
        <a:bodyPr/>
        <a:lstStyle/>
        <a:p>
          <a:endParaRPr lang="es-ES"/>
        </a:p>
      </dgm:t>
    </dgm:pt>
    <dgm:pt modelId="{534D59C6-1545-C944-B31A-38DC616368B9}">
      <dgm:prSet phldrT="[Texto]"/>
      <dgm:spPr>
        <a:solidFill>
          <a:srgbClr val="5C0000"/>
        </a:solidFill>
      </dgm:spPr>
      <dgm:t>
        <a:bodyPr/>
        <a:lstStyle/>
        <a:p>
          <a:r>
            <a:rPr lang="es-ES" dirty="0" smtClean="0"/>
            <a:t>Incentivos al mejoramiento</a:t>
          </a:r>
          <a:endParaRPr lang="es-ES" dirty="0"/>
        </a:p>
      </dgm:t>
    </dgm:pt>
    <dgm:pt modelId="{49C43923-DB17-7B48-93E3-61087BCF0668}" type="parTrans" cxnId="{2B96215C-F2CE-1146-A944-D05DCE413D6D}">
      <dgm:prSet/>
      <dgm:spPr/>
      <dgm:t>
        <a:bodyPr/>
        <a:lstStyle/>
        <a:p>
          <a:endParaRPr lang="es-ES"/>
        </a:p>
      </dgm:t>
    </dgm:pt>
    <dgm:pt modelId="{F4979406-A248-A948-9CA1-6D9442153C70}" type="sibTrans" cxnId="{2B96215C-F2CE-1146-A944-D05DCE413D6D}">
      <dgm:prSet/>
      <dgm:spPr/>
      <dgm:t>
        <a:bodyPr/>
        <a:lstStyle/>
        <a:p>
          <a:endParaRPr lang="es-ES"/>
        </a:p>
      </dgm:t>
    </dgm:pt>
    <dgm:pt modelId="{0C9841DE-8BB6-FA4B-9679-580347D541CF}" type="pres">
      <dgm:prSet presAssocID="{5F995309-39D8-4648-A678-D19D071176B3}" presName="cycle" presStyleCnt="0">
        <dgm:presLayoutVars>
          <dgm:chMax val="1"/>
          <dgm:dir/>
          <dgm:animLvl val="ctr"/>
          <dgm:resizeHandles val="exact"/>
        </dgm:presLayoutVars>
      </dgm:prSet>
      <dgm:spPr/>
      <dgm:t>
        <a:bodyPr/>
        <a:lstStyle/>
        <a:p>
          <a:endParaRPr lang="es-ES"/>
        </a:p>
      </dgm:t>
    </dgm:pt>
    <dgm:pt modelId="{7917797E-986F-C34B-98B6-DC467FA47322}" type="pres">
      <dgm:prSet presAssocID="{9846EF14-79E5-3242-AFD2-A7A375049501}" presName="centerShape" presStyleLbl="node0" presStyleIdx="0" presStyleCnt="1" custScaleX="124853" custScaleY="116990"/>
      <dgm:spPr/>
      <dgm:t>
        <a:bodyPr/>
        <a:lstStyle/>
        <a:p>
          <a:endParaRPr lang="es-ES"/>
        </a:p>
      </dgm:t>
    </dgm:pt>
    <dgm:pt modelId="{6D860696-2235-A74E-90B7-5CE11AB62F3A}" type="pres">
      <dgm:prSet presAssocID="{48790524-2CDC-6D4E-918C-CE6BA1E844F2}" presName="parTrans" presStyleLbl="bgSibTrans2D1" presStyleIdx="0" presStyleCnt="5"/>
      <dgm:spPr/>
      <dgm:t>
        <a:bodyPr/>
        <a:lstStyle/>
        <a:p>
          <a:endParaRPr lang="es-ES"/>
        </a:p>
      </dgm:t>
    </dgm:pt>
    <dgm:pt modelId="{0BF35F73-6E0F-3A41-8A19-EACD6BB819FF}" type="pres">
      <dgm:prSet presAssocID="{86F8D542-903B-7749-A2E6-D5F0513344D2}" presName="node" presStyleLbl="node1" presStyleIdx="0" presStyleCnt="5" custScaleY="65240" custRadScaleRad="109411" custRadScaleInc="-2926">
        <dgm:presLayoutVars>
          <dgm:bulletEnabled val="1"/>
        </dgm:presLayoutVars>
      </dgm:prSet>
      <dgm:spPr/>
      <dgm:t>
        <a:bodyPr/>
        <a:lstStyle/>
        <a:p>
          <a:endParaRPr lang="es-ES"/>
        </a:p>
      </dgm:t>
    </dgm:pt>
    <dgm:pt modelId="{6CD1FE77-4BE6-0246-9747-94C5DBA6D943}" type="pres">
      <dgm:prSet presAssocID="{42E8E848-DB72-9D42-B4BF-C0FF67035FBB}" presName="parTrans" presStyleLbl="bgSibTrans2D1" presStyleIdx="1" presStyleCnt="5"/>
      <dgm:spPr/>
      <dgm:t>
        <a:bodyPr/>
        <a:lstStyle/>
        <a:p>
          <a:endParaRPr lang="es-ES"/>
        </a:p>
      </dgm:t>
    </dgm:pt>
    <dgm:pt modelId="{E208F00C-C4CD-034C-9EFA-588CDD72EAE8}" type="pres">
      <dgm:prSet presAssocID="{1BDF46C3-0732-024C-B958-E73DEDB13E89}" presName="node" presStyleLbl="node1" presStyleIdx="1" presStyleCnt="5" custScaleY="68126">
        <dgm:presLayoutVars>
          <dgm:bulletEnabled val="1"/>
        </dgm:presLayoutVars>
      </dgm:prSet>
      <dgm:spPr/>
      <dgm:t>
        <a:bodyPr/>
        <a:lstStyle/>
        <a:p>
          <a:endParaRPr lang="es-ES"/>
        </a:p>
      </dgm:t>
    </dgm:pt>
    <dgm:pt modelId="{3896F937-8FDD-204E-AC40-7A76398D34DD}" type="pres">
      <dgm:prSet presAssocID="{597DAF00-2C04-4B48-BE1D-1481A8CE69B3}" presName="parTrans" presStyleLbl="bgSibTrans2D1" presStyleIdx="2" presStyleCnt="5"/>
      <dgm:spPr/>
      <dgm:t>
        <a:bodyPr/>
        <a:lstStyle/>
        <a:p>
          <a:endParaRPr lang="es-ES"/>
        </a:p>
      </dgm:t>
    </dgm:pt>
    <dgm:pt modelId="{9D914B19-FDD3-8545-931C-6899EC2D4CAA}" type="pres">
      <dgm:prSet presAssocID="{44BA93A7-D7EE-504C-B9A7-D6B5F2EE2886}" presName="node" presStyleLbl="node1" presStyleIdx="2" presStyleCnt="5" custScaleY="68126">
        <dgm:presLayoutVars>
          <dgm:bulletEnabled val="1"/>
        </dgm:presLayoutVars>
      </dgm:prSet>
      <dgm:spPr/>
      <dgm:t>
        <a:bodyPr/>
        <a:lstStyle/>
        <a:p>
          <a:endParaRPr lang="es-ES"/>
        </a:p>
      </dgm:t>
    </dgm:pt>
    <dgm:pt modelId="{EB45B7B1-88EF-1E4C-9961-7640741A65C7}" type="pres">
      <dgm:prSet presAssocID="{55743145-4462-FC4C-A058-854300E7E097}" presName="parTrans" presStyleLbl="bgSibTrans2D1" presStyleIdx="3" presStyleCnt="5"/>
      <dgm:spPr/>
      <dgm:t>
        <a:bodyPr/>
        <a:lstStyle/>
        <a:p>
          <a:endParaRPr lang="es-ES"/>
        </a:p>
      </dgm:t>
    </dgm:pt>
    <dgm:pt modelId="{46B9F97A-1423-9444-8E18-C337C491D1F6}" type="pres">
      <dgm:prSet presAssocID="{F9DFF000-2FDB-3A40-9A4C-F836D1A0DE20}" presName="node" presStyleLbl="node1" presStyleIdx="3" presStyleCnt="5" custScaleY="65240" custRadScaleRad="111713" custRadScaleInc="3564">
        <dgm:presLayoutVars>
          <dgm:bulletEnabled val="1"/>
        </dgm:presLayoutVars>
      </dgm:prSet>
      <dgm:spPr/>
      <dgm:t>
        <a:bodyPr/>
        <a:lstStyle/>
        <a:p>
          <a:endParaRPr lang="es-ES"/>
        </a:p>
      </dgm:t>
    </dgm:pt>
    <dgm:pt modelId="{32848D7D-CFCD-3B44-8FF2-26E9E76EB1DF}" type="pres">
      <dgm:prSet presAssocID="{49C43923-DB17-7B48-93E3-61087BCF0668}" presName="parTrans" presStyleLbl="bgSibTrans2D1" presStyleIdx="4" presStyleCnt="5"/>
      <dgm:spPr/>
      <dgm:t>
        <a:bodyPr/>
        <a:lstStyle/>
        <a:p>
          <a:endParaRPr lang="es-ES"/>
        </a:p>
      </dgm:t>
    </dgm:pt>
    <dgm:pt modelId="{6CA3A76B-687E-F64F-B9A1-E13D8E4256DB}" type="pres">
      <dgm:prSet presAssocID="{534D59C6-1545-C944-B31A-38DC616368B9}" presName="node" presStyleLbl="node1" presStyleIdx="4" presStyleCnt="5" custScaleY="69033">
        <dgm:presLayoutVars>
          <dgm:bulletEnabled val="1"/>
        </dgm:presLayoutVars>
      </dgm:prSet>
      <dgm:spPr/>
      <dgm:t>
        <a:bodyPr/>
        <a:lstStyle/>
        <a:p>
          <a:endParaRPr lang="es-ES"/>
        </a:p>
      </dgm:t>
    </dgm:pt>
  </dgm:ptLst>
  <dgm:cxnLst>
    <dgm:cxn modelId="{08CC9F81-E4FD-40F0-8648-24749D83804A}" type="presOf" srcId="{5F995309-39D8-4648-A678-D19D071176B3}" destId="{0C9841DE-8BB6-FA4B-9679-580347D541CF}" srcOrd="0" destOrd="0" presId="urn:microsoft.com/office/officeart/2005/8/layout/radial4"/>
    <dgm:cxn modelId="{588AE6E9-F196-4279-A0EA-C4E0C15D40A5}" type="presOf" srcId="{48790524-2CDC-6D4E-918C-CE6BA1E844F2}" destId="{6D860696-2235-A74E-90B7-5CE11AB62F3A}" srcOrd="0" destOrd="0" presId="urn:microsoft.com/office/officeart/2005/8/layout/radial4"/>
    <dgm:cxn modelId="{31B8E701-63A2-4A02-8960-CB726A7A99F8}" type="presOf" srcId="{1BDF46C3-0732-024C-B958-E73DEDB13E89}" destId="{E208F00C-C4CD-034C-9EFA-588CDD72EAE8}" srcOrd="0" destOrd="0" presId="urn:microsoft.com/office/officeart/2005/8/layout/radial4"/>
    <dgm:cxn modelId="{A4C6AF97-5F4D-4E01-8C91-640C081350C0}" type="presOf" srcId="{44BA93A7-D7EE-504C-B9A7-D6B5F2EE2886}" destId="{9D914B19-FDD3-8545-931C-6899EC2D4CAA}" srcOrd="0" destOrd="0" presId="urn:microsoft.com/office/officeart/2005/8/layout/radial4"/>
    <dgm:cxn modelId="{A3E76D09-E53F-AD4F-950B-9CFB9DC6F3F8}" srcId="{9846EF14-79E5-3242-AFD2-A7A375049501}" destId="{1BDF46C3-0732-024C-B958-E73DEDB13E89}" srcOrd="1" destOrd="0" parTransId="{42E8E848-DB72-9D42-B4BF-C0FF67035FBB}" sibTransId="{78B49B7C-C1BA-9D41-A143-5451E8F8A910}"/>
    <dgm:cxn modelId="{5DF11F1B-2703-43DE-B1DB-21AEDDE12A8E}" type="presOf" srcId="{F9DFF000-2FDB-3A40-9A4C-F836D1A0DE20}" destId="{46B9F97A-1423-9444-8E18-C337C491D1F6}" srcOrd="0" destOrd="0" presId="urn:microsoft.com/office/officeart/2005/8/layout/radial4"/>
    <dgm:cxn modelId="{E01A0751-8141-40CF-B24A-A4C55C6815BF}" type="presOf" srcId="{597DAF00-2C04-4B48-BE1D-1481A8CE69B3}" destId="{3896F937-8FDD-204E-AC40-7A76398D34DD}" srcOrd="0" destOrd="0" presId="urn:microsoft.com/office/officeart/2005/8/layout/radial4"/>
    <dgm:cxn modelId="{B2FFCF0E-8944-452A-9DA8-1B5F796DA36F}" type="presOf" srcId="{9846EF14-79E5-3242-AFD2-A7A375049501}" destId="{7917797E-986F-C34B-98B6-DC467FA47322}" srcOrd="0" destOrd="0" presId="urn:microsoft.com/office/officeart/2005/8/layout/radial4"/>
    <dgm:cxn modelId="{D714ED98-BFF7-8048-9E2C-F96D88638831}" srcId="{5F995309-39D8-4648-A678-D19D071176B3}" destId="{9846EF14-79E5-3242-AFD2-A7A375049501}" srcOrd="0" destOrd="0" parTransId="{36F1C4AA-342D-064E-8160-1C200BD26168}" sibTransId="{7D01563E-0688-5943-ACFE-80192A836A19}"/>
    <dgm:cxn modelId="{148853BA-649A-9048-A0FE-F7BFC01BC361}" srcId="{9846EF14-79E5-3242-AFD2-A7A375049501}" destId="{86F8D542-903B-7749-A2E6-D5F0513344D2}" srcOrd="0" destOrd="0" parTransId="{48790524-2CDC-6D4E-918C-CE6BA1E844F2}" sibTransId="{59F7323F-C351-EB47-B25E-E2710D080A71}"/>
    <dgm:cxn modelId="{6D972714-3763-4D7D-9FFE-9AE9F831E80B}" type="presOf" srcId="{49C43923-DB17-7B48-93E3-61087BCF0668}" destId="{32848D7D-CFCD-3B44-8FF2-26E9E76EB1DF}" srcOrd="0" destOrd="0" presId="urn:microsoft.com/office/officeart/2005/8/layout/radial4"/>
    <dgm:cxn modelId="{E63CF2D3-1E04-4CAA-9D58-53A127C74907}" type="presOf" srcId="{86F8D542-903B-7749-A2E6-D5F0513344D2}" destId="{0BF35F73-6E0F-3A41-8A19-EACD6BB819FF}" srcOrd="0" destOrd="0" presId="urn:microsoft.com/office/officeart/2005/8/layout/radial4"/>
    <dgm:cxn modelId="{CF0F6389-F293-B044-93BA-A0B5F10E96DE}" srcId="{9846EF14-79E5-3242-AFD2-A7A375049501}" destId="{44BA93A7-D7EE-504C-B9A7-D6B5F2EE2886}" srcOrd="2" destOrd="0" parTransId="{597DAF00-2C04-4B48-BE1D-1481A8CE69B3}" sibTransId="{663ED8D1-083A-5148-BC5B-594F482CE25D}"/>
    <dgm:cxn modelId="{4A0CDBE4-FE3F-4BFC-9F95-8F0596C6311D}" type="presOf" srcId="{534D59C6-1545-C944-B31A-38DC616368B9}" destId="{6CA3A76B-687E-F64F-B9A1-E13D8E4256DB}" srcOrd="0" destOrd="0" presId="urn:microsoft.com/office/officeart/2005/8/layout/radial4"/>
    <dgm:cxn modelId="{2B96215C-F2CE-1146-A944-D05DCE413D6D}" srcId="{9846EF14-79E5-3242-AFD2-A7A375049501}" destId="{534D59C6-1545-C944-B31A-38DC616368B9}" srcOrd="4" destOrd="0" parTransId="{49C43923-DB17-7B48-93E3-61087BCF0668}" sibTransId="{F4979406-A248-A948-9CA1-6D9442153C70}"/>
    <dgm:cxn modelId="{4529F4DE-FA3B-FD46-9C9C-74E571B9B4EE}" srcId="{9846EF14-79E5-3242-AFD2-A7A375049501}" destId="{F9DFF000-2FDB-3A40-9A4C-F836D1A0DE20}" srcOrd="3" destOrd="0" parTransId="{55743145-4462-FC4C-A058-854300E7E097}" sibTransId="{9638E825-DD3C-1244-8ABE-F1D6659164B9}"/>
    <dgm:cxn modelId="{93A87960-1032-4D1C-9854-EDF7759C7089}" type="presOf" srcId="{42E8E848-DB72-9D42-B4BF-C0FF67035FBB}" destId="{6CD1FE77-4BE6-0246-9747-94C5DBA6D943}" srcOrd="0" destOrd="0" presId="urn:microsoft.com/office/officeart/2005/8/layout/radial4"/>
    <dgm:cxn modelId="{210AB747-7DA3-48E8-B399-6A8F119442A9}" type="presOf" srcId="{55743145-4462-FC4C-A058-854300E7E097}" destId="{EB45B7B1-88EF-1E4C-9961-7640741A65C7}" srcOrd="0" destOrd="0" presId="urn:microsoft.com/office/officeart/2005/8/layout/radial4"/>
    <dgm:cxn modelId="{4B687EEE-B8B0-4123-A8ED-493288678520}" type="presParOf" srcId="{0C9841DE-8BB6-FA4B-9679-580347D541CF}" destId="{7917797E-986F-C34B-98B6-DC467FA47322}" srcOrd="0" destOrd="0" presId="urn:microsoft.com/office/officeart/2005/8/layout/radial4"/>
    <dgm:cxn modelId="{0A89E4E3-A192-4C0A-A94F-3134FFB9DC13}" type="presParOf" srcId="{0C9841DE-8BB6-FA4B-9679-580347D541CF}" destId="{6D860696-2235-A74E-90B7-5CE11AB62F3A}" srcOrd="1" destOrd="0" presId="urn:microsoft.com/office/officeart/2005/8/layout/radial4"/>
    <dgm:cxn modelId="{5B02660F-F549-4208-90B2-CB8D5B88670A}" type="presParOf" srcId="{0C9841DE-8BB6-FA4B-9679-580347D541CF}" destId="{0BF35F73-6E0F-3A41-8A19-EACD6BB819FF}" srcOrd="2" destOrd="0" presId="urn:microsoft.com/office/officeart/2005/8/layout/radial4"/>
    <dgm:cxn modelId="{8415789C-782F-481B-9E50-327ECD14167C}" type="presParOf" srcId="{0C9841DE-8BB6-FA4B-9679-580347D541CF}" destId="{6CD1FE77-4BE6-0246-9747-94C5DBA6D943}" srcOrd="3" destOrd="0" presId="urn:microsoft.com/office/officeart/2005/8/layout/radial4"/>
    <dgm:cxn modelId="{E615F3D0-916B-4603-867E-F66E0DF62E2F}" type="presParOf" srcId="{0C9841DE-8BB6-FA4B-9679-580347D541CF}" destId="{E208F00C-C4CD-034C-9EFA-588CDD72EAE8}" srcOrd="4" destOrd="0" presId="urn:microsoft.com/office/officeart/2005/8/layout/radial4"/>
    <dgm:cxn modelId="{B81565DD-6F9E-4C91-B52D-F4AEBA06F4A8}" type="presParOf" srcId="{0C9841DE-8BB6-FA4B-9679-580347D541CF}" destId="{3896F937-8FDD-204E-AC40-7A76398D34DD}" srcOrd="5" destOrd="0" presId="urn:microsoft.com/office/officeart/2005/8/layout/radial4"/>
    <dgm:cxn modelId="{A3EE025B-6AE1-4DB5-8D1F-B67230A69124}" type="presParOf" srcId="{0C9841DE-8BB6-FA4B-9679-580347D541CF}" destId="{9D914B19-FDD3-8545-931C-6899EC2D4CAA}" srcOrd="6" destOrd="0" presId="urn:microsoft.com/office/officeart/2005/8/layout/radial4"/>
    <dgm:cxn modelId="{99019F2A-F2BD-4C4C-8771-DDB97DBF460F}" type="presParOf" srcId="{0C9841DE-8BB6-FA4B-9679-580347D541CF}" destId="{EB45B7B1-88EF-1E4C-9961-7640741A65C7}" srcOrd="7" destOrd="0" presId="urn:microsoft.com/office/officeart/2005/8/layout/radial4"/>
    <dgm:cxn modelId="{322D845C-5151-4381-A3C4-1D5CBD6C7122}" type="presParOf" srcId="{0C9841DE-8BB6-FA4B-9679-580347D541CF}" destId="{46B9F97A-1423-9444-8E18-C337C491D1F6}" srcOrd="8" destOrd="0" presId="urn:microsoft.com/office/officeart/2005/8/layout/radial4"/>
    <dgm:cxn modelId="{2778E352-8066-43C5-83EF-9C00F5511A03}" type="presParOf" srcId="{0C9841DE-8BB6-FA4B-9679-580347D541CF}" destId="{32848D7D-CFCD-3B44-8FF2-26E9E76EB1DF}" srcOrd="9" destOrd="0" presId="urn:microsoft.com/office/officeart/2005/8/layout/radial4"/>
    <dgm:cxn modelId="{3F8C7FD8-5988-4287-99ED-F2AEC726A901}" type="presParOf" srcId="{0C9841DE-8BB6-FA4B-9679-580347D541CF}" destId="{6CA3A76B-687E-F64F-B9A1-E13D8E4256DB}"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722A3C-966A-4633-A4A7-5E9E2C8DB7FB}" type="doc">
      <dgm:prSet loTypeId="urn:microsoft.com/office/officeart/2005/8/layout/cycle2" loCatId="cycle" qsTypeId="urn:microsoft.com/office/officeart/2005/8/quickstyle/3d1" qsCatId="3D" csTypeId="urn:microsoft.com/office/officeart/2005/8/colors/colorful4" csCatId="colorful" phldr="1"/>
      <dgm:spPr/>
      <dgm:t>
        <a:bodyPr/>
        <a:lstStyle/>
        <a:p>
          <a:endParaRPr lang="es-CO"/>
        </a:p>
      </dgm:t>
    </dgm:pt>
    <dgm:pt modelId="{4F741A3B-6737-4A20-8EA1-B86555AA3247}">
      <dgm:prSet phldrT="[Texto]" custT="1"/>
      <dgm:spPr/>
      <dgm:t>
        <a:bodyPr/>
        <a:lstStyle/>
        <a:p>
          <a:r>
            <a:rPr lang="es-CO" sz="2000" b="1" dirty="0" smtClean="0"/>
            <a:t>1. DEL SER</a:t>
          </a:r>
        </a:p>
        <a:p>
          <a:r>
            <a:rPr lang="es-CO" sz="1600" b="1" dirty="0" smtClean="0"/>
            <a:t>COMPETENCIAS</a:t>
          </a:r>
        </a:p>
        <a:p>
          <a:r>
            <a:rPr lang="es-CO" sz="1600" b="1" dirty="0" smtClean="0"/>
            <a:t>ANTROPOLÓGICAS</a:t>
          </a:r>
          <a:endParaRPr lang="es-CO" sz="1600" b="1" dirty="0"/>
        </a:p>
      </dgm:t>
    </dgm:pt>
    <dgm:pt modelId="{50400568-A93D-4434-A4ED-50796BB63CB3}" type="parTrans" cxnId="{F96D7359-0108-48D4-A554-273D30F261EB}">
      <dgm:prSet/>
      <dgm:spPr/>
      <dgm:t>
        <a:bodyPr/>
        <a:lstStyle/>
        <a:p>
          <a:endParaRPr lang="es-CO"/>
        </a:p>
      </dgm:t>
    </dgm:pt>
    <dgm:pt modelId="{19F23EB7-D698-4315-9AA1-B729FDD2925C}" type="sibTrans" cxnId="{F96D7359-0108-48D4-A554-273D30F261EB}">
      <dgm:prSet/>
      <dgm:spPr/>
      <dgm:t>
        <a:bodyPr/>
        <a:lstStyle/>
        <a:p>
          <a:endParaRPr lang="es-CO"/>
        </a:p>
      </dgm:t>
    </dgm:pt>
    <dgm:pt modelId="{069E6296-0D5D-49CD-910F-59C3DEC99A09}">
      <dgm:prSet phldrT="[Texto]" custT="1"/>
      <dgm:spPr/>
      <dgm:t>
        <a:bodyPr/>
        <a:lstStyle/>
        <a:p>
          <a:r>
            <a:rPr lang="es-CO" sz="2000" b="1" dirty="0" smtClean="0"/>
            <a:t>2. DEL SENTIR</a:t>
          </a:r>
        </a:p>
        <a:p>
          <a:r>
            <a:rPr lang="es-CO" sz="1800" b="1" dirty="0" smtClean="0"/>
            <a:t>COMPETENCIAS AFECTIVAS</a:t>
          </a:r>
          <a:endParaRPr lang="es-CO" sz="1800" dirty="0"/>
        </a:p>
      </dgm:t>
    </dgm:pt>
    <dgm:pt modelId="{4F5CF915-BB5E-4084-9CDB-62C418E2A2B4}" type="parTrans" cxnId="{4F51C330-C4E9-4789-8540-20FCBBC12B7D}">
      <dgm:prSet/>
      <dgm:spPr/>
      <dgm:t>
        <a:bodyPr/>
        <a:lstStyle/>
        <a:p>
          <a:endParaRPr lang="es-CO"/>
        </a:p>
      </dgm:t>
    </dgm:pt>
    <dgm:pt modelId="{F7F3BA6C-EFEB-4C94-A38E-89AA86B8283A}" type="sibTrans" cxnId="{4F51C330-C4E9-4789-8540-20FCBBC12B7D}">
      <dgm:prSet/>
      <dgm:spPr/>
      <dgm:t>
        <a:bodyPr/>
        <a:lstStyle/>
        <a:p>
          <a:endParaRPr lang="es-CO"/>
        </a:p>
      </dgm:t>
    </dgm:pt>
    <dgm:pt modelId="{446A85A1-735F-477F-BE1A-4B0EA2A408B4}">
      <dgm:prSet phldrT="[Texto]" custT="1"/>
      <dgm:spPr/>
      <dgm:t>
        <a:bodyPr/>
        <a:lstStyle/>
        <a:p>
          <a:r>
            <a:rPr lang="es-CO" sz="2000" b="1" dirty="0" smtClean="0"/>
            <a:t>3. DEL ACTUAR</a:t>
          </a:r>
        </a:p>
        <a:p>
          <a:r>
            <a:rPr lang="es-CO" sz="1800" b="1" dirty="0" smtClean="0"/>
            <a:t>COMPETENCIAS ÉTICAS Y MORALES</a:t>
          </a:r>
          <a:endParaRPr lang="es-CO" sz="1800" b="1" dirty="0"/>
        </a:p>
      </dgm:t>
    </dgm:pt>
    <dgm:pt modelId="{67C324F3-51F2-4D80-9747-614BB6EB0CE8}" type="parTrans" cxnId="{7536BDF6-8B7B-4230-A271-B9841A0649EB}">
      <dgm:prSet/>
      <dgm:spPr/>
      <dgm:t>
        <a:bodyPr/>
        <a:lstStyle/>
        <a:p>
          <a:endParaRPr lang="es-CO"/>
        </a:p>
      </dgm:t>
    </dgm:pt>
    <dgm:pt modelId="{62F98A41-8234-4F52-B597-F881F47783AA}" type="sibTrans" cxnId="{7536BDF6-8B7B-4230-A271-B9841A0649EB}">
      <dgm:prSet/>
      <dgm:spPr/>
      <dgm:t>
        <a:bodyPr/>
        <a:lstStyle/>
        <a:p>
          <a:endParaRPr lang="es-CO"/>
        </a:p>
      </dgm:t>
    </dgm:pt>
    <dgm:pt modelId="{D3048047-17BF-4E77-BD5C-15F6CFFEB3CA}">
      <dgm:prSet phldrT="[Texto]" custT="1"/>
      <dgm:spPr/>
      <dgm:t>
        <a:bodyPr/>
        <a:lstStyle/>
        <a:p>
          <a:r>
            <a:rPr lang="es-CO" sz="2000" b="1" dirty="0" smtClean="0"/>
            <a:t>4. DEL VIVIR</a:t>
          </a:r>
        </a:p>
        <a:p>
          <a:r>
            <a:rPr lang="es-CO" sz="1800" b="1" dirty="0" smtClean="0"/>
            <a:t>COMPETENCIAS AXIOLÓGICAS Y ESPIRITUALES</a:t>
          </a:r>
          <a:endParaRPr lang="es-CO" sz="1800" dirty="0"/>
        </a:p>
      </dgm:t>
    </dgm:pt>
    <dgm:pt modelId="{08C714EA-BB3F-4FBF-8963-F65802CC1023}" type="parTrans" cxnId="{12FF938A-CD00-4653-B463-D3EC650B0FDB}">
      <dgm:prSet/>
      <dgm:spPr/>
      <dgm:t>
        <a:bodyPr/>
        <a:lstStyle/>
        <a:p>
          <a:endParaRPr lang="es-CO"/>
        </a:p>
      </dgm:t>
    </dgm:pt>
    <dgm:pt modelId="{EC724537-AF0B-4735-961B-B675C8E567AC}" type="sibTrans" cxnId="{12FF938A-CD00-4653-B463-D3EC650B0FDB}">
      <dgm:prSet/>
      <dgm:spPr/>
      <dgm:t>
        <a:bodyPr/>
        <a:lstStyle/>
        <a:p>
          <a:endParaRPr lang="es-CO"/>
        </a:p>
      </dgm:t>
    </dgm:pt>
    <dgm:pt modelId="{952DD546-EE7E-4473-AB03-F99CB60782DC}">
      <dgm:prSet phldrT="[Texto]" custT="1"/>
      <dgm:spPr/>
      <dgm:t>
        <a:bodyPr/>
        <a:lstStyle/>
        <a:p>
          <a:r>
            <a:rPr lang="es-CO" sz="2000" b="1" dirty="0" smtClean="0"/>
            <a:t>5. DEL CONVIVIR</a:t>
          </a:r>
        </a:p>
        <a:p>
          <a:r>
            <a:rPr lang="es-CO" sz="1800" b="1" dirty="0" smtClean="0"/>
            <a:t>COMPETENCIAS CIUDADANAS</a:t>
          </a:r>
          <a:endParaRPr lang="es-CO" sz="1800" b="1" dirty="0"/>
        </a:p>
      </dgm:t>
    </dgm:pt>
    <dgm:pt modelId="{F99675FC-0132-42B1-9E0F-8514B13FCF84}" type="parTrans" cxnId="{F69234FE-0706-4512-B372-B8965F2537CF}">
      <dgm:prSet/>
      <dgm:spPr/>
      <dgm:t>
        <a:bodyPr/>
        <a:lstStyle/>
        <a:p>
          <a:endParaRPr lang="es-CO"/>
        </a:p>
      </dgm:t>
    </dgm:pt>
    <dgm:pt modelId="{31C3942A-AA9F-43DB-8772-CC299B5C7B21}" type="sibTrans" cxnId="{F69234FE-0706-4512-B372-B8965F2537CF}">
      <dgm:prSet/>
      <dgm:spPr/>
      <dgm:t>
        <a:bodyPr/>
        <a:lstStyle/>
        <a:p>
          <a:endParaRPr lang="es-CO"/>
        </a:p>
      </dgm:t>
    </dgm:pt>
    <dgm:pt modelId="{7C40B5C7-5C11-4AE8-8F01-7C163607CAF3}" type="pres">
      <dgm:prSet presAssocID="{33722A3C-966A-4633-A4A7-5E9E2C8DB7FB}" presName="cycle" presStyleCnt="0">
        <dgm:presLayoutVars>
          <dgm:dir/>
          <dgm:resizeHandles val="exact"/>
        </dgm:presLayoutVars>
      </dgm:prSet>
      <dgm:spPr/>
      <dgm:t>
        <a:bodyPr/>
        <a:lstStyle/>
        <a:p>
          <a:endParaRPr lang="es-CO"/>
        </a:p>
      </dgm:t>
    </dgm:pt>
    <dgm:pt modelId="{D4E89A4B-AC3A-4050-9F63-1815CDC67612}" type="pres">
      <dgm:prSet presAssocID="{4F741A3B-6737-4A20-8EA1-B86555AA3247}" presName="node" presStyleLbl="node1" presStyleIdx="0" presStyleCnt="5" custScaleX="138066">
        <dgm:presLayoutVars>
          <dgm:bulletEnabled val="1"/>
        </dgm:presLayoutVars>
      </dgm:prSet>
      <dgm:spPr/>
      <dgm:t>
        <a:bodyPr/>
        <a:lstStyle/>
        <a:p>
          <a:endParaRPr lang="es-CO"/>
        </a:p>
      </dgm:t>
    </dgm:pt>
    <dgm:pt modelId="{7754FD3A-DB01-491F-8642-C4A4FF7B5445}" type="pres">
      <dgm:prSet presAssocID="{19F23EB7-D698-4315-9AA1-B729FDD2925C}" presName="sibTrans" presStyleLbl="sibTrans2D1" presStyleIdx="0" presStyleCnt="5" custFlipVert="1" custFlipHor="1" custScaleX="27631" custScaleY="27631"/>
      <dgm:spPr/>
      <dgm:t>
        <a:bodyPr/>
        <a:lstStyle/>
        <a:p>
          <a:endParaRPr lang="es-CO"/>
        </a:p>
      </dgm:t>
    </dgm:pt>
    <dgm:pt modelId="{EAC94058-5936-4DDF-916A-12B8FE5FF0C7}" type="pres">
      <dgm:prSet presAssocID="{19F23EB7-D698-4315-9AA1-B729FDD2925C}" presName="connectorText" presStyleLbl="sibTrans2D1" presStyleIdx="0" presStyleCnt="5"/>
      <dgm:spPr/>
      <dgm:t>
        <a:bodyPr/>
        <a:lstStyle/>
        <a:p>
          <a:endParaRPr lang="es-CO"/>
        </a:p>
      </dgm:t>
    </dgm:pt>
    <dgm:pt modelId="{516499DF-47EA-4B49-8048-B1FF1F352421}" type="pres">
      <dgm:prSet presAssocID="{069E6296-0D5D-49CD-910F-59C3DEC99A09}" presName="node" presStyleLbl="node1" presStyleIdx="1" presStyleCnt="5" custScaleX="155858" custRadScaleRad="137562" custRadScaleInc="3241">
        <dgm:presLayoutVars>
          <dgm:bulletEnabled val="1"/>
        </dgm:presLayoutVars>
      </dgm:prSet>
      <dgm:spPr/>
      <dgm:t>
        <a:bodyPr/>
        <a:lstStyle/>
        <a:p>
          <a:endParaRPr lang="es-CO"/>
        </a:p>
      </dgm:t>
    </dgm:pt>
    <dgm:pt modelId="{A2CB15AF-0F3B-4C25-B777-FF5086159A15}" type="pres">
      <dgm:prSet presAssocID="{F7F3BA6C-EFEB-4C94-A38E-89AA86B8283A}" presName="sibTrans" presStyleLbl="sibTrans2D1" presStyleIdx="1" presStyleCnt="5" custFlipVert="1" custScaleX="34771" custScaleY="34771"/>
      <dgm:spPr/>
      <dgm:t>
        <a:bodyPr/>
        <a:lstStyle/>
        <a:p>
          <a:endParaRPr lang="es-CO"/>
        </a:p>
      </dgm:t>
    </dgm:pt>
    <dgm:pt modelId="{7EA2E80A-7DAA-4B8B-8A24-7454073047EB}" type="pres">
      <dgm:prSet presAssocID="{F7F3BA6C-EFEB-4C94-A38E-89AA86B8283A}" presName="connectorText" presStyleLbl="sibTrans2D1" presStyleIdx="1" presStyleCnt="5"/>
      <dgm:spPr/>
      <dgm:t>
        <a:bodyPr/>
        <a:lstStyle/>
        <a:p>
          <a:endParaRPr lang="es-CO"/>
        </a:p>
      </dgm:t>
    </dgm:pt>
    <dgm:pt modelId="{2F5C32B7-BAF4-4DE5-8A07-130D289D5633}" type="pres">
      <dgm:prSet presAssocID="{446A85A1-735F-477F-BE1A-4B0EA2A408B4}" presName="node" presStyleLbl="node1" presStyleIdx="2" presStyleCnt="5" custScaleX="156761" custRadScaleRad="161993" custRadScaleInc="-64171">
        <dgm:presLayoutVars>
          <dgm:bulletEnabled val="1"/>
        </dgm:presLayoutVars>
      </dgm:prSet>
      <dgm:spPr/>
      <dgm:t>
        <a:bodyPr/>
        <a:lstStyle/>
        <a:p>
          <a:endParaRPr lang="es-CO"/>
        </a:p>
      </dgm:t>
    </dgm:pt>
    <dgm:pt modelId="{B26E27B7-820A-4ED0-AFFB-6EB8E50B1C37}" type="pres">
      <dgm:prSet presAssocID="{62F98A41-8234-4F52-B597-F881F47783AA}" presName="sibTrans" presStyleLbl="sibTrans2D1" presStyleIdx="2" presStyleCnt="5" custFlipVert="1" custFlipHor="1" custScaleX="8622" custScaleY="8622"/>
      <dgm:spPr/>
      <dgm:t>
        <a:bodyPr/>
        <a:lstStyle/>
        <a:p>
          <a:endParaRPr lang="es-CO"/>
        </a:p>
      </dgm:t>
    </dgm:pt>
    <dgm:pt modelId="{1C86133F-E319-4324-B566-57060E61E322}" type="pres">
      <dgm:prSet presAssocID="{62F98A41-8234-4F52-B597-F881F47783AA}" presName="connectorText" presStyleLbl="sibTrans2D1" presStyleIdx="2" presStyleCnt="5"/>
      <dgm:spPr/>
      <dgm:t>
        <a:bodyPr/>
        <a:lstStyle/>
        <a:p>
          <a:endParaRPr lang="es-CO"/>
        </a:p>
      </dgm:t>
    </dgm:pt>
    <dgm:pt modelId="{4D6FBF4C-AB55-4772-9DC1-64EF0BFF7E2F}" type="pres">
      <dgm:prSet presAssocID="{D3048047-17BF-4E77-BD5C-15F6CFFEB3CA}" presName="node" presStyleLbl="node1" presStyleIdx="3" presStyleCnt="5" custScaleX="163362" custRadScaleRad="151514" custRadScaleInc="57497">
        <dgm:presLayoutVars>
          <dgm:bulletEnabled val="1"/>
        </dgm:presLayoutVars>
      </dgm:prSet>
      <dgm:spPr/>
      <dgm:t>
        <a:bodyPr/>
        <a:lstStyle/>
        <a:p>
          <a:endParaRPr lang="es-CO"/>
        </a:p>
      </dgm:t>
    </dgm:pt>
    <dgm:pt modelId="{E2FEABE0-6E6D-49B2-8B3B-13A2C9FCD3A6}" type="pres">
      <dgm:prSet presAssocID="{EC724537-AF0B-4735-961B-B675C8E567AC}" presName="sibTrans" presStyleLbl="sibTrans2D1" presStyleIdx="3" presStyleCnt="5" custScaleX="20320" custScaleY="20320"/>
      <dgm:spPr/>
      <dgm:t>
        <a:bodyPr/>
        <a:lstStyle/>
        <a:p>
          <a:endParaRPr lang="es-CO"/>
        </a:p>
      </dgm:t>
    </dgm:pt>
    <dgm:pt modelId="{CD49D72E-BF10-4A6E-8B49-A6B4B0525534}" type="pres">
      <dgm:prSet presAssocID="{EC724537-AF0B-4735-961B-B675C8E567AC}" presName="connectorText" presStyleLbl="sibTrans2D1" presStyleIdx="3" presStyleCnt="5"/>
      <dgm:spPr/>
      <dgm:t>
        <a:bodyPr/>
        <a:lstStyle/>
        <a:p>
          <a:endParaRPr lang="es-CO"/>
        </a:p>
      </dgm:t>
    </dgm:pt>
    <dgm:pt modelId="{580DD6FD-66E4-47E5-9C84-CA617A8480DE}" type="pres">
      <dgm:prSet presAssocID="{952DD546-EE7E-4473-AB03-F99CB60782DC}" presName="node" presStyleLbl="node1" presStyleIdx="4" presStyleCnt="5" custScaleX="157671" custScaleY="108567" custRadScaleRad="131410" custRadScaleInc="-982">
        <dgm:presLayoutVars>
          <dgm:bulletEnabled val="1"/>
        </dgm:presLayoutVars>
      </dgm:prSet>
      <dgm:spPr/>
      <dgm:t>
        <a:bodyPr/>
        <a:lstStyle/>
        <a:p>
          <a:endParaRPr lang="es-CO"/>
        </a:p>
      </dgm:t>
    </dgm:pt>
    <dgm:pt modelId="{389D6642-B724-4DA3-923F-8246F0BC538E}" type="pres">
      <dgm:prSet presAssocID="{31C3942A-AA9F-43DB-8772-CC299B5C7B21}" presName="sibTrans" presStyleLbl="sibTrans2D1" presStyleIdx="4" presStyleCnt="5" custFlipVert="1" custFlipHor="1" custScaleX="14493" custScaleY="25808"/>
      <dgm:spPr/>
      <dgm:t>
        <a:bodyPr/>
        <a:lstStyle/>
        <a:p>
          <a:endParaRPr lang="es-CO"/>
        </a:p>
      </dgm:t>
    </dgm:pt>
    <dgm:pt modelId="{4375EAD3-906B-4BA1-B1DB-917BB32A5139}" type="pres">
      <dgm:prSet presAssocID="{31C3942A-AA9F-43DB-8772-CC299B5C7B21}" presName="connectorText" presStyleLbl="sibTrans2D1" presStyleIdx="4" presStyleCnt="5"/>
      <dgm:spPr/>
      <dgm:t>
        <a:bodyPr/>
        <a:lstStyle/>
        <a:p>
          <a:endParaRPr lang="es-CO"/>
        </a:p>
      </dgm:t>
    </dgm:pt>
  </dgm:ptLst>
  <dgm:cxnLst>
    <dgm:cxn modelId="{5FD52ED8-0C43-4468-9D00-FBC1EBFCC42E}" type="presOf" srcId="{EC724537-AF0B-4735-961B-B675C8E567AC}" destId="{E2FEABE0-6E6D-49B2-8B3B-13A2C9FCD3A6}" srcOrd="0" destOrd="0" presId="urn:microsoft.com/office/officeart/2005/8/layout/cycle2"/>
    <dgm:cxn modelId="{D74BBC4E-2553-4287-9367-6ED4165B853C}" type="presOf" srcId="{4F741A3B-6737-4A20-8EA1-B86555AA3247}" destId="{D4E89A4B-AC3A-4050-9F63-1815CDC67612}" srcOrd="0" destOrd="0" presId="urn:microsoft.com/office/officeart/2005/8/layout/cycle2"/>
    <dgm:cxn modelId="{7536BDF6-8B7B-4230-A271-B9841A0649EB}" srcId="{33722A3C-966A-4633-A4A7-5E9E2C8DB7FB}" destId="{446A85A1-735F-477F-BE1A-4B0EA2A408B4}" srcOrd="2" destOrd="0" parTransId="{67C324F3-51F2-4D80-9747-614BB6EB0CE8}" sibTransId="{62F98A41-8234-4F52-B597-F881F47783AA}"/>
    <dgm:cxn modelId="{ACCAA300-FAE6-4EB6-BC91-8170EE46ED59}" type="presOf" srcId="{069E6296-0D5D-49CD-910F-59C3DEC99A09}" destId="{516499DF-47EA-4B49-8048-B1FF1F352421}" srcOrd="0" destOrd="0" presId="urn:microsoft.com/office/officeart/2005/8/layout/cycle2"/>
    <dgm:cxn modelId="{F69234FE-0706-4512-B372-B8965F2537CF}" srcId="{33722A3C-966A-4633-A4A7-5E9E2C8DB7FB}" destId="{952DD546-EE7E-4473-AB03-F99CB60782DC}" srcOrd="4" destOrd="0" parTransId="{F99675FC-0132-42B1-9E0F-8514B13FCF84}" sibTransId="{31C3942A-AA9F-43DB-8772-CC299B5C7B21}"/>
    <dgm:cxn modelId="{17B32827-CE69-401D-9C11-02707D807C83}" type="presOf" srcId="{19F23EB7-D698-4315-9AA1-B729FDD2925C}" destId="{7754FD3A-DB01-491F-8642-C4A4FF7B5445}" srcOrd="0" destOrd="0" presId="urn:microsoft.com/office/officeart/2005/8/layout/cycle2"/>
    <dgm:cxn modelId="{13264243-43EE-4486-93A3-44DCD1AF482F}" type="presOf" srcId="{62F98A41-8234-4F52-B597-F881F47783AA}" destId="{1C86133F-E319-4324-B566-57060E61E322}" srcOrd="1" destOrd="0" presId="urn:microsoft.com/office/officeart/2005/8/layout/cycle2"/>
    <dgm:cxn modelId="{4A59982E-44BE-43E3-A8AA-7E383A901D84}" type="presOf" srcId="{952DD546-EE7E-4473-AB03-F99CB60782DC}" destId="{580DD6FD-66E4-47E5-9C84-CA617A8480DE}" srcOrd="0" destOrd="0" presId="urn:microsoft.com/office/officeart/2005/8/layout/cycle2"/>
    <dgm:cxn modelId="{F96D7359-0108-48D4-A554-273D30F261EB}" srcId="{33722A3C-966A-4633-A4A7-5E9E2C8DB7FB}" destId="{4F741A3B-6737-4A20-8EA1-B86555AA3247}" srcOrd="0" destOrd="0" parTransId="{50400568-A93D-4434-A4ED-50796BB63CB3}" sibTransId="{19F23EB7-D698-4315-9AA1-B729FDD2925C}"/>
    <dgm:cxn modelId="{7E1CA55A-86A9-439C-AFC0-38CA3AEE1A93}" type="presOf" srcId="{D3048047-17BF-4E77-BD5C-15F6CFFEB3CA}" destId="{4D6FBF4C-AB55-4772-9DC1-64EF0BFF7E2F}" srcOrd="0" destOrd="0" presId="urn:microsoft.com/office/officeart/2005/8/layout/cycle2"/>
    <dgm:cxn modelId="{42883574-8CB4-4D12-A251-6782D9F36ABA}" type="presOf" srcId="{62F98A41-8234-4F52-B597-F881F47783AA}" destId="{B26E27B7-820A-4ED0-AFFB-6EB8E50B1C37}" srcOrd="0" destOrd="0" presId="urn:microsoft.com/office/officeart/2005/8/layout/cycle2"/>
    <dgm:cxn modelId="{6197F228-5F10-43C0-A263-0600E493C3B7}" type="presOf" srcId="{EC724537-AF0B-4735-961B-B675C8E567AC}" destId="{CD49D72E-BF10-4A6E-8B49-A6B4B0525534}" srcOrd="1" destOrd="0" presId="urn:microsoft.com/office/officeart/2005/8/layout/cycle2"/>
    <dgm:cxn modelId="{DFF2116C-831B-458A-A554-0714A8F6D2DA}" type="presOf" srcId="{33722A3C-966A-4633-A4A7-5E9E2C8DB7FB}" destId="{7C40B5C7-5C11-4AE8-8F01-7C163607CAF3}" srcOrd="0" destOrd="0" presId="urn:microsoft.com/office/officeart/2005/8/layout/cycle2"/>
    <dgm:cxn modelId="{12FF938A-CD00-4653-B463-D3EC650B0FDB}" srcId="{33722A3C-966A-4633-A4A7-5E9E2C8DB7FB}" destId="{D3048047-17BF-4E77-BD5C-15F6CFFEB3CA}" srcOrd="3" destOrd="0" parTransId="{08C714EA-BB3F-4FBF-8963-F65802CC1023}" sibTransId="{EC724537-AF0B-4735-961B-B675C8E567AC}"/>
    <dgm:cxn modelId="{97302025-1FB3-4C2A-820E-E3499BA21751}" type="presOf" srcId="{F7F3BA6C-EFEB-4C94-A38E-89AA86B8283A}" destId="{A2CB15AF-0F3B-4C25-B777-FF5086159A15}" srcOrd="0" destOrd="0" presId="urn:microsoft.com/office/officeart/2005/8/layout/cycle2"/>
    <dgm:cxn modelId="{6283F0D7-5133-4F33-9C88-639AFAC7A43F}" type="presOf" srcId="{F7F3BA6C-EFEB-4C94-A38E-89AA86B8283A}" destId="{7EA2E80A-7DAA-4B8B-8A24-7454073047EB}" srcOrd="1" destOrd="0" presId="urn:microsoft.com/office/officeart/2005/8/layout/cycle2"/>
    <dgm:cxn modelId="{BC7C82E4-79F6-4600-B022-663B3F8BAF03}" type="presOf" srcId="{31C3942A-AA9F-43DB-8772-CC299B5C7B21}" destId="{389D6642-B724-4DA3-923F-8246F0BC538E}" srcOrd="0" destOrd="0" presId="urn:microsoft.com/office/officeart/2005/8/layout/cycle2"/>
    <dgm:cxn modelId="{5D2B40DD-C5EC-4D5F-B773-5A370C5097FE}" type="presOf" srcId="{446A85A1-735F-477F-BE1A-4B0EA2A408B4}" destId="{2F5C32B7-BAF4-4DE5-8A07-130D289D5633}" srcOrd="0" destOrd="0" presId="urn:microsoft.com/office/officeart/2005/8/layout/cycle2"/>
    <dgm:cxn modelId="{4F51C330-C4E9-4789-8540-20FCBBC12B7D}" srcId="{33722A3C-966A-4633-A4A7-5E9E2C8DB7FB}" destId="{069E6296-0D5D-49CD-910F-59C3DEC99A09}" srcOrd="1" destOrd="0" parTransId="{4F5CF915-BB5E-4084-9CDB-62C418E2A2B4}" sibTransId="{F7F3BA6C-EFEB-4C94-A38E-89AA86B8283A}"/>
    <dgm:cxn modelId="{F55F6B46-007B-4F74-B7C5-511A7CD218AF}" type="presOf" srcId="{31C3942A-AA9F-43DB-8772-CC299B5C7B21}" destId="{4375EAD3-906B-4BA1-B1DB-917BB32A5139}" srcOrd="1" destOrd="0" presId="urn:microsoft.com/office/officeart/2005/8/layout/cycle2"/>
    <dgm:cxn modelId="{8CF19392-0B88-4463-B575-72EC287CA03F}" type="presOf" srcId="{19F23EB7-D698-4315-9AA1-B729FDD2925C}" destId="{EAC94058-5936-4DDF-916A-12B8FE5FF0C7}" srcOrd="1" destOrd="0" presId="urn:microsoft.com/office/officeart/2005/8/layout/cycle2"/>
    <dgm:cxn modelId="{2FE54AD5-7EDF-4DE1-AA6B-06ED671FB441}" type="presParOf" srcId="{7C40B5C7-5C11-4AE8-8F01-7C163607CAF3}" destId="{D4E89A4B-AC3A-4050-9F63-1815CDC67612}" srcOrd="0" destOrd="0" presId="urn:microsoft.com/office/officeart/2005/8/layout/cycle2"/>
    <dgm:cxn modelId="{6022528A-4084-4D2B-B500-BDC4F40E68CC}" type="presParOf" srcId="{7C40B5C7-5C11-4AE8-8F01-7C163607CAF3}" destId="{7754FD3A-DB01-491F-8642-C4A4FF7B5445}" srcOrd="1" destOrd="0" presId="urn:microsoft.com/office/officeart/2005/8/layout/cycle2"/>
    <dgm:cxn modelId="{C891D686-E038-4358-9D23-D63EE1D923C9}" type="presParOf" srcId="{7754FD3A-DB01-491F-8642-C4A4FF7B5445}" destId="{EAC94058-5936-4DDF-916A-12B8FE5FF0C7}" srcOrd="0" destOrd="0" presId="urn:microsoft.com/office/officeart/2005/8/layout/cycle2"/>
    <dgm:cxn modelId="{C624F97D-EEF5-41DA-938B-FB544C3DA66F}" type="presParOf" srcId="{7C40B5C7-5C11-4AE8-8F01-7C163607CAF3}" destId="{516499DF-47EA-4B49-8048-B1FF1F352421}" srcOrd="2" destOrd="0" presId="urn:microsoft.com/office/officeart/2005/8/layout/cycle2"/>
    <dgm:cxn modelId="{6565405D-51AA-4A2F-AFFE-B696497AE2E0}" type="presParOf" srcId="{7C40B5C7-5C11-4AE8-8F01-7C163607CAF3}" destId="{A2CB15AF-0F3B-4C25-B777-FF5086159A15}" srcOrd="3" destOrd="0" presId="urn:microsoft.com/office/officeart/2005/8/layout/cycle2"/>
    <dgm:cxn modelId="{992A151A-2C0B-4247-B6D1-FCB389958CE0}" type="presParOf" srcId="{A2CB15AF-0F3B-4C25-B777-FF5086159A15}" destId="{7EA2E80A-7DAA-4B8B-8A24-7454073047EB}" srcOrd="0" destOrd="0" presId="urn:microsoft.com/office/officeart/2005/8/layout/cycle2"/>
    <dgm:cxn modelId="{96512E8B-1F7D-45D2-A8EE-F5FBDF5E9C83}" type="presParOf" srcId="{7C40B5C7-5C11-4AE8-8F01-7C163607CAF3}" destId="{2F5C32B7-BAF4-4DE5-8A07-130D289D5633}" srcOrd="4" destOrd="0" presId="urn:microsoft.com/office/officeart/2005/8/layout/cycle2"/>
    <dgm:cxn modelId="{CEF74F5B-7E2C-4C6C-85FE-5B0AA4D5B0BD}" type="presParOf" srcId="{7C40B5C7-5C11-4AE8-8F01-7C163607CAF3}" destId="{B26E27B7-820A-4ED0-AFFB-6EB8E50B1C37}" srcOrd="5" destOrd="0" presId="urn:microsoft.com/office/officeart/2005/8/layout/cycle2"/>
    <dgm:cxn modelId="{EBF36BAB-E93A-4D61-90BD-B68BC61EAF69}" type="presParOf" srcId="{B26E27B7-820A-4ED0-AFFB-6EB8E50B1C37}" destId="{1C86133F-E319-4324-B566-57060E61E322}" srcOrd="0" destOrd="0" presId="urn:microsoft.com/office/officeart/2005/8/layout/cycle2"/>
    <dgm:cxn modelId="{D8665315-CD87-418B-89EB-4A13FEC5FFF8}" type="presParOf" srcId="{7C40B5C7-5C11-4AE8-8F01-7C163607CAF3}" destId="{4D6FBF4C-AB55-4772-9DC1-64EF0BFF7E2F}" srcOrd="6" destOrd="0" presId="urn:microsoft.com/office/officeart/2005/8/layout/cycle2"/>
    <dgm:cxn modelId="{699045E0-BDAE-451D-99C6-0EE65ECCA5C4}" type="presParOf" srcId="{7C40B5C7-5C11-4AE8-8F01-7C163607CAF3}" destId="{E2FEABE0-6E6D-49B2-8B3B-13A2C9FCD3A6}" srcOrd="7" destOrd="0" presId="urn:microsoft.com/office/officeart/2005/8/layout/cycle2"/>
    <dgm:cxn modelId="{CF10A9E2-19CB-4662-994C-87A0A7A5A96E}" type="presParOf" srcId="{E2FEABE0-6E6D-49B2-8B3B-13A2C9FCD3A6}" destId="{CD49D72E-BF10-4A6E-8B49-A6B4B0525534}" srcOrd="0" destOrd="0" presId="urn:microsoft.com/office/officeart/2005/8/layout/cycle2"/>
    <dgm:cxn modelId="{FD18C0FE-2B94-4F2C-98D4-1EFDDBCBF26B}" type="presParOf" srcId="{7C40B5C7-5C11-4AE8-8F01-7C163607CAF3}" destId="{580DD6FD-66E4-47E5-9C84-CA617A8480DE}" srcOrd="8" destOrd="0" presId="urn:microsoft.com/office/officeart/2005/8/layout/cycle2"/>
    <dgm:cxn modelId="{CC203382-9C30-490C-8D58-49C57BF5EEF3}" type="presParOf" srcId="{7C40B5C7-5C11-4AE8-8F01-7C163607CAF3}" destId="{389D6642-B724-4DA3-923F-8246F0BC538E}" srcOrd="9" destOrd="0" presId="urn:microsoft.com/office/officeart/2005/8/layout/cycle2"/>
    <dgm:cxn modelId="{C444E305-2ED3-4FF6-95B0-8EB9FEE2D2B8}" type="presParOf" srcId="{389D6642-B724-4DA3-923F-8246F0BC538E}" destId="{4375EAD3-906B-4BA1-B1DB-917BB32A5139}"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722A3C-966A-4633-A4A7-5E9E2C8DB7FB}" type="doc">
      <dgm:prSet loTypeId="urn:microsoft.com/office/officeart/2005/8/layout/cycle2" loCatId="cycle" qsTypeId="urn:microsoft.com/office/officeart/2005/8/quickstyle/3d1" qsCatId="3D" csTypeId="urn:microsoft.com/office/officeart/2005/8/colors/colorful3" csCatId="colorful" phldr="1"/>
      <dgm:spPr/>
      <dgm:t>
        <a:bodyPr/>
        <a:lstStyle/>
        <a:p>
          <a:endParaRPr lang="es-CO"/>
        </a:p>
      </dgm:t>
    </dgm:pt>
    <dgm:pt modelId="{4F741A3B-6737-4A20-8EA1-B86555AA3247}">
      <dgm:prSet phldrT="[Texto]" custT="1"/>
      <dgm:spPr/>
      <dgm:t>
        <a:bodyPr/>
        <a:lstStyle/>
        <a:p>
          <a:r>
            <a:rPr lang="es-CO" sz="2000" b="1" dirty="0" smtClean="0"/>
            <a:t>6. DEL SABER</a:t>
          </a:r>
        </a:p>
        <a:p>
          <a:r>
            <a:rPr lang="es-CO" sz="1800" b="1" dirty="0" smtClean="0">
              <a:solidFill>
                <a:schemeClr val="bg1"/>
              </a:solidFill>
            </a:rPr>
            <a:t>COMPETENCIAS ACADÉMICAS  Y CIENTÍFICAS</a:t>
          </a:r>
          <a:endParaRPr lang="es-CO" sz="1800" b="1" dirty="0">
            <a:solidFill>
              <a:schemeClr val="bg1"/>
            </a:solidFill>
          </a:endParaRPr>
        </a:p>
      </dgm:t>
    </dgm:pt>
    <dgm:pt modelId="{50400568-A93D-4434-A4ED-50796BB63CB3}" type="parTrans" cxnId="{F96D7359-0108-48D4-A554-273D30F261EB}">
      <dgm:prSet/>
      <dgm:spPr/>
      <dgm:t>
        <a:bodyPr/>
        <a:lstStyle/>
        <a:p>
          <a:endParaRPr lang="es-CO"/>
        </a:p>
      </dgm:t>
    </dgm:pt>
    <dgm:pt modelId="{19F23EB7-D698-4315-9AA1-B729FDD2925C}" type="sibTrans" cxnId="{F96D7359-0108-48D4-A554-273D30F261EB}">
      <dgm:prSet/>
      <dgm:spPr/>
      <dgm:t>
        <a:bodyPr/>
        <a:lstStyle/>
        <a:p>
          <a:endParaRPr lang="es-CO"/>
        </a:p>
      </dgm:t>
    </dgm:pt>
    <dgm:pt modelId="{069E6296-0D5D-49CD-910F-59C3DEC99A09}">
      <dgm:prSet phldrT="[Texto]" custT="1"/>
      <dgm:spPr/>
      <dgm:t>
        <a:bodyPr/>
        <a:lstStyle/>
        <a:p>
          <a:r>
            <a:rPr lang="es-CO" sz="2000" b="1" dirty="0" smtClean="0"/>
            <a:t>7. DEL HACER</a:t>
          </a:r>
        </a:p>
        <a:p>
          <a:r>
            <a:rPr lang="es-CO" sz="1800" b="1" dirty="0" smtClean="0"/>
            <a:t>COMPETENCIAS LABORALES Y OCUPACIONALES</a:t>
          </a:r>
          <a:endParaRPr lang="es-CO" sz="1800" dirty="0"/>
        </a:p>
      </dgm:t>
    </dgm:pt>
    <dgm:pt modelId="{4F5CF915-BB5E-4084-9CDB-62C418E2A2B4}" type="parTrans" cxnId="{4F51C330-C4E9-4789-8540-20FCBBC12B7D}">
      <dgm:prSet/>
      <dgm:spPr/>
      <dgm:t>
        <a:bodyPr/>
        <a:lstStyle/>
        <a:p>
          <a:endParaRPr lang="es-CO"/>
        </a:p>
      </dgm:t>
    </dgm:pt>
    <dgm:pt modelId="{F7F3BA6C-EFEB-4C94-A38E-89AA86B8283A}" type="sibTrans" cxnId="{4F51C330-C4E9-4789-8540-20FCBBC12B7D}">
      <dgm:prSet/>
      <dgm:spPr/>
      <dgm:t>
        <a:bodyPr/>
        <a:lstStyle/>
        <a:p>
          <a:endParaRPr lang="es-CO"/>
        </a:p>
      </dgm:t>
    </dgm:pt>
    <dgm:pt modelId="{446A85A1-735F-477F-BE1A-4B0EA2A408B4}">
      <dgm:prSet phldrT="[Texto]" custT="1"/>
      <dgm:spPr/>
      <dgm:t>
        <a:bodyPr/>
        <a:lstStyle/>
        <a:p>
          <a:r>
            <a:rPr lang="es-CO" sz="2000" b="1" dirty="0" smtClean="0"/>
            <a:t>8. DEL PENSAR</a:t>
          </a:r>
        </a:p>
        <a:p>
          <a:r>
            <a:rPr lang="es-CO" sz="1800" b="1" dirty="0" smtClean="0"/>
            <a:t>COMPETENCIAS COGNITIVAS</a:t>
          </a:r>
          <a:endParaRPr lang="es-CO" sz="1800" b="1" dirty="0"/>
        </a:p>
      </dgm:t>
    </dgm:pt>
    <dgm:pt modelId="{67C324F3-51F2-4D80-9747-614BB6EB0CE8}" type="parTrans" cxnId="{7536BDF6-8B7B-4230-A271-B9841A0649EB}">
      <dgm:prSet/>
      <dgm:spPr/>
      <dgm:t>
        <a:bodyPr/>
        <a:lstStyle/>
        <a:p>
          <a:endParaRPr lang="es-CO"/>
        </a:p>
      </dgm:t>
    </dgm:pt>
    <dgm:pt modelId="{62F98A41-8234-4F52-B597-F881F47783AA}" type="sibTrans" cxnId="{7536BDF6-8B7B-4230-A271-B9841A0649EB}">
      <dgm:prSet/>
      <dgm:spPr/>
      <dgm:t>
        <a:bodyPr/>
        <a:lstStyle/>
        <a:p>
          <a:endParaRPr lang="es-CO"/>
        </a:p>
      </dgm:t>
    </dgm:pt>
    <dgm:pt modelId="{D3048047-17BF-4E77-BD5C-15F6CFFEB3CA}">
      <dgm:prSet phldrT="[Texto]" custT="1"/>
      <dgm:spPr/>
      <dgm:t>
        <a:bodyPr/>
        <a:lstStyle/>
        <a:p>
          <a:r>
            <a:rPr lang="es-CO" sz="2000" b="1" dirty="0" smtClean="0"/>
            <a:t>9. DEL APRENDER</a:t>
          </a:r>
        </a:p>
        <a:p>
          <a:r>
            <a:rPr lang="es-CO" sz="1800" b="1" dirty="0" smtClean="0"/>
            <a:t>COMPETENCIAS INVESTIGATIVAS Y TECNOLÓGICAS</a:t>
          </a:r>
          <a:endParaRPr lang="es-CO" sz="1800" dirty="0"/>
        </a:p>
      </dgm:t>
    </dgm:pt>
    <dgm:pt modelId="{08C714EA-BB3F-4FBF-8963-F65802CC1023}" type="parTrans" cxnId="{12FF938A-CD00-4653-B463-D3EC650B0FDB}">
      <dgm:prSet/>
      <dgm:spPr/>
      <dgm:t>
        <a:bodyPr/>
        <a:lstStyle/>
        <a:p>
          <a:endParaRPr lang="es-CO"/>
        </a:p>
      </dgm:t>
    </dgm:pt>
    <dgm:pt modelId="{EC724537-AF0B-4735-961B-B675C8E567AC}" type="sibTrans" cxnId="{12FF938A-CD00-4653-B463-D3EC650B0FDB}">
      <dgm:prSet/>
      <dgm:spPr/>
      <dgm:t>
        <a:bodyPr/>
        <a:lstStyle/>
        <a:p>
          <a:endParaRPr lang="es-CO"/>
        </a:p>
      </dgm:t>
    </dgm:pt>
    <dgm:pt modelId="{952DD546-EE7E-4473-AB03-F99CB60782DC}">
      <dgm:prSet phldrT="[Texto]" custT="1"/>
      <dgm:spPr/>
      <dgm:t>
        <a:bodyPr/>
        <a:lstStyle/>
        <a:p>
          <a:r>
            <a:rPr lang="es-CO" sz="2000" b="1" dirty="0" smtClean="0"/>
            <a:t>10. DEL EMPRENDER</a:t>
          </a:r>
        </a:p>
        <a:p>
          <a:r>
            <a:rPr lang="es-CO" sz="1800" b="1" dirty="0" smtClean="0"/>
            <a:t>COMPETENCIAS DE EMPRENDIMIENTO</a:t>
          </a:r>
          <a:endParaRPr lang="es-CO" sz="1800" b="1" dirty="0"/>
        </a:p>
      </dgm:t>
    </dgm:pt>
    <dgm:pt modelId="{F99675FC-0132-42B1-9E0F-8514B13FCF84}" type="parTrans" cxnId="{F69234FE-0706-4512-B372-B8965F2537CF}">
      <dgm:prSet/>
      <dgm:spPr/>
      <dgm:t>
        <a:bodyPr/>
        <a:lstStyle/>
        <a:p>
          <a:endParaRPr lang="es-CO"/>
        </a:p>
      </dgm:t>
    </dgm:pt>
    <dgm:pt modelId="{31C3942A-AA9F-43DB-8772-CC299B5C7B21}" type="sibTrans" cxnId="{F69234FE-0706-4512-B372-B8965F2537CF}">
      <dgm:prSet/>
      <dgm:spPr/>
      <dgm:t>
        <a:bodyPr/>
        <a:lstStyle/>
        <a:p>
          <a:endParaRPr lang="es-CO"/>
        </a:p>
      </dgm:t>
    </dgm:pt>
    <dgm:pt modelId="{7C40B5C7-5C11-4AE8-8F01-7C163607CAF3}" type="pres">
      <dgm:prSet presAssocID="{33722A3C-966A-4633-A4A7-5E9E2C8DB7FB}" presName="cycle" presStyleCnt="0">
        <dgm:presLayoutVars>
          <dgm:dir/>
          <dgm:resizeHandles val="exact"/>
        </dgm:presLayoutVars>
      </dgm:prSet>
      <dgm:spPr/>
      <dgm:t>
        <a:bodyPr/>
        <a:lstStyle/>
        <a:p>
          <a:endParaRPr lang="es-CO"/>
        </a:p>
      </dgm:t>
    </dgm:pt>
    <dgm:pt modelId="{D4E89A4B-AC3A-4050-9F63-1815CDC67612}" type="pres">
      <dgm:prSet presAssocID="{4F741A3B-6737-4A20-8EA1-B86555AA3247}" presName="node" presStyleLbl="node1" presStyleIdx="0" presStyleCnt="5" custScaleX="132990">
        <dgm:presLayoutVars>
          <dgm:bulletEnabled val="1"/>
        </dgm:presLayoutVars>
      </dgm:prSet>
      <dgm:spPr/>
      <dgm:t>
        <a:bodyPr/>
        <a:lstStyle/>
        <a:p>
          <a:endParaRPr lang="es-CO"/>
        </a:p>
      </dgm:t>
    </dgm:pt>
    <dgm:pt modelId="{7754FD3A-DB01-491F-8642-C4A4FF7B5445}" type="pres">
      <dgm:prSet presAssocID="{19F23EB7-D698-4315-9AA1-B729FDD2925C}" presName="sibTrans" presStyleLbl="sibTrans2D1" presStyleIdx="0" presStyleCnt="5" custFlipVert="1" custFlipHor="1" custScaleX="27631" custScaleY="27631"/>
      <dgm:spPr/>
      <dgm:t>
        <a:bodyPr/>
        <a:lstStyle/>
        <a:p>
          <a:endParaRPr lang="es-CO"/>
        </a:p>
      </dgm:t>
    </dgm:pt>
    <dgm:pt modelId="{EAC94058-5936-4DDF-916A-12B8FE5FF0C7}" type="pres">
      <dgm:prSet presAssocID="{19F23EB7-D698-4315-9AA1-B729FDD2925C}" presName="connectorText" presStyleLbl="sibTrans2D1" presStyleIdx="0" presStyleCnt="5"/>
      <dgm:spPr/>
      <dgm:t>
        <a:bodyPr/>
        <a:lstStyle/>
        <a:p>
          <a:endParaRPr lang="es-CO"/>
        </a:p>
      </dgm:t>
    </dgm:pt>
    <dgm:pt modelId="{516499DF-47EA-4B49-8048-B1FF1F352421}" type="pres">
      <dgm:prSet presAssocID="{069E6296-0D5D-49CD-910F-59C3DEC99A09}" presName="node" presStyleLbl="node1" presStyleIdx="1" presStyleCnt="5" custScaleX="149571" custRadScaleRad="130945" custRadScaleInc="2778">
        <dgm:presLayoutVars>
          <dgm:bulletEnabled val="1"/>
        </dgm:presLayoutVars>
      </dgm:prSet>
      <dgm:spPr/>
      <dgm:t>
        <a:bodyPr/>
        <a:lstStyle/>
        <a:p>
          <a:endParaRPr lang="es-CO"/>
        </a:p>
      </dgm:t>
    </dgm:pt>
    <dgm:pt modelId="{A2CB15AF-0F3B-4C25-B777-FF5086159A15}" type="pres">
      <dgm:prSet presAssocID="{F7F3BA6C-EFEB-4C94-A38E-89AA86B8283A}" presName="sibTrans" presStyleLbl="sibTrans2D1" presStyleIdx="1" presStyleCnt="5" custFlipVert="1" custScaleX="34771" custScaleY="34771"/>
      <dgm:spPr/>
      <dgm:t>
        <a:bodyPr/>
        <a:lstStyle/>
        <a:p>
          <a:endParaRPr lang="es-CO"/>
        </a:p>
      </dgm:t>
    </dgm:pt>
    <dgm:pt modelId="{7EA2E80A-7DAA-4B8B-8A24-7454073047EB}" type="pres">
      <dgm:prSet presAssocID="{F7F3BA6C-EFEB-4C94-A38E-89AA86B8283A}" presName="connectorText" presStyleLbl="sibTrans2D1" presStyleIdx="1" presStyleCnt="5"/>
      <dgm:spPr/>
      <dgm:t>
        <a:bodyPr/>
        <a:lstStyle/>
        <a:p>
          <a:endParaRPr lang="es-CO"/>
        </a:p>
      </dgm:t>
    </dgm:pt>
    <dgm:pt modelId="{2F5C32B7-BAF4-4DE5-8A07-130D289D5633}" type="pres">
      <dgm:prSet presAssocID="{446A85A1-735F-477F-BE1A-4B0EA2A408B4}" presName="node" presStyleLbl="node1" presStyleIdx="2" presStyleCnt="5" custScaleX="158418" custRadScaleRad="161993" custRadScaleInc="-64171">
        <dgm:presLayoutVars>
          <dgm:bulletEnabled val="1"/>
        </dgm:presLayoutVars>
      </dgm:prSet>
      <dgm:spPr/>
      <dgm:t>
        <a:bodyPr/>
        <a:lstStyle/>
        <a:p>
          <a:endParaRPr lang="es-CO"/>
        </a:p>
      </dgm:t>
    </dgm:pt>
    <dgm:pt modelId="{B26E27B7-820A-4ED0-AFFB-6EB8E50B1C37}" type="pres">
      <dgm:prSet presAssocID="{62F98A41-8234-4F52-B597-F881F47783AA}" presName="sibTrans" presStyleLbl="sibTrans2D1" presStyleIdx="2" presStyleCnt="5" custFlipVert="1" custFlipHor="1" custScaleX="8622" custScaleY="8622"/>
      <dgm:spPr/>
      <dgm:t>
        <a:bodyPr/>
        <a:lstStyle/>
        <a:p>
          <a:endParaRPr lang="es-CO"/>
        </a:p>
      </dgm:t>
    </dgm:pt>
    <dgm:pt modelId="{1C86133F-E319-4324-B566-57060E61E322}" type="pres">
      <dgm:prSet presAssocID="{62F98A41-8234-4F52-B597-F881F47783AA}" presName="connectorText" presStyleLbl="sibTrans2D1" presStyleIdx="2" presStyleCnt="5"/>
      <dgm:spPr/>
      <dgm:t>
        <a:bodyPr/>
        <a:lstStyle/>
        <a:p>
          <a:endParaRPr lang="es-CO"/>
        </a:p>
      </dgm:t>
    </dgm:pt>
    <dgm:pt modelId="{4D6FBF4C-AB55-4772-9DC1-64EF0BFF7E2F}" type="pres">
      <dgm:prSet presAssocID="{D3048047-17BF-4E77-BD5C-15F6CFFEB3CA}" presName="node" presStyleLbl="node1" presStyleIdx="3" presStyleCnt="5" custScaleX="157171" custRadScaleRad="151514" custRadScaleInc="57497">
        <dgm:presLayoutVars>
          <dgm:bulletEnabled val="1"/>
        </dgm:presLayoutVars>
      </dgm:prSet>
      <dgm:spPr/>
      <dgm:t>
        <a:bodyPr/>
        <a:lstStyle/>
        <a:p>
          <a:endParaRPr lang="es-CO"/>
        </a:p>
      </dgm:t>
    </dgm:pt>
    <dgm:pt modelId="{E2FEABE0-6E6D-49B2-8B3B-13A2C9FCD3A6}" type="pres">
      <dgm:prSet presAssocID="{EC724537-AF0B-4735-961B-B675C8E567AC}" presName="sibTrans" presStyleLbl="sibTrans2D1" presStyleIdx="3" presStyleCnt="5" custScaleX="20320" custScaleY="20320"/>
      <dgm:spPr/>
      <dgm:t>
        <a:bodyPr/>
        <a:lstStyle/>
        <a:p>
          <a:endParaRPr lang="es-CO"/>
        </a:p>
      </dgm:t>
    </dgm:pt>
    <dgm:pt modelId="{CD49D72E-BF10-4A6E-8B49-A6B4B0525534}" type="pres">
      <dgm:prSet presAssocID="{EC724537-AF0B-4735-961B-B675C8E567AC}" presName="connectorText" presStyleLbl="sibTrans2D1" presStyleIdx="3" presStyleCnt="5"/>
      <dgm:spPr/>
      <dgm:t>
        <a:bodyPr/>
        <a:lstStyle/>
        <a:p>
          <a:endParaRPr lang="es-CO"/>
        </a:p>
      </dgm:t>
    </dgm:pt>
    <dgm:pt modelId="{580DD6FD-66E4-47E5-9C84-CA617A8480DE}" type="pres">
      <dgm:prSet presAssocID="{952DD546-EE7E-4473-AB03-F99CB60782DC}" presName="node" presStyleLbl="node1" presStyleIdx="4" presStyleCnt="5" custScaleX="162975" custRadScaleRad="131410" custRadScaleInc="-982">
        <dgm:presLayoutVars>
          <dgm:bulletEnabled val="1"/>
        </dgm:presLayoutVars>
      </dgm:prSet>
      <dgm:spPr/>
      <dgm:t>
        <a:bodyPr/>
        <a:lstStyle/>
        <a:p>
          <a:endParaRPr lang="es-CO"/>
        </a:p>
      </dgm:t>
    </dgm:pt>
    <dgm:pt modelId="{389D6642-B724-4DA3-923F-8246F0BC538E}" type="pres">
      <dgm:prSet presAssocID="{31C3942A-AA9F-43DB-8772-CC299B5C7B21}" presName="sibTrans" presStyleLbl="sibTrans2D1" presStyleIdx="4" presStyleCnt="5" custFlipVert="1" custFlipHor="1" custScaleX="14493" custScaleY="25808"/>
      <dgm:spPr/>
      <dgm:t>
        <a:bodyPr/>
        <a:lstStyle/>
        <a:p>
          <a:endParaRPr lang="es-CO"/>
        </a:p>
      </dgm:t>
    </dgm:pt>
    <dgm:pt modelId="{4375EAD3-906B-4BA1-B1DB-917BB32A5139}" type="pres">
      <dgm:prSet presAssocID="{31C3942A-AA9F-43DB-8772-CC299B5C7B21}" presName="connectorText" presStyleLbl="sibTrans2D1" presStyleIdx="4" presStyleCnt="5"/>
      <dgm:spPr/>
      <dgm:t>
        <a:bodyPr/>
        <a:lstStyle/>
        <a:p>
          <a:endParaRPr lang="es-CO"/>
        </a:p>
      </dgm:t>
    </dgm:pt>
  </dgm:ptLst>
  <dgm:cxnLst>
    <dgm:cxn modelId="{DC4085B6-EB38-40CB-84C4-5428DA2F2414}" type="presOf" srcId="{D3048047-17BF-4E77-BD5C-15F6CFFEB3CA}" destId="{4D6FBF4C-AB55-4772-9DC1-64EF0BFF7E2F}" srcOrd="0" destOrd="0" presId="urn:microsoft.com/office/officeart/2005/8/layout/cycle2"/>
    <dgm:cxn modelId="{9FC11FB2-0464-4392-8E65-0D9662F8C35E}" type="presOf" srcId="{F7F3BA6C-EFEB-4C94-A38E-89AA86B8283A}" destId="{A2CB15AF-0F3B-4C25-B777-FF5086159A15}" srcOrd="0" destOrd="0" presId="urn:microsoft.com/office/officeart/2005/8/layout/cycle2"/>
    <dgm:cxn modelId="{7536BDF6-8B7B-4230-A271-B9841A0649EB}" srcId="{33722A3C-966A-4633-A4A7-5E9E2C8DB7FB}" destId="{446A85A1-735F-477F-BE1A-4B0EA2A408B4}" srcOrd="2" destOrd="0" parTransId="{67C324F3-51F2-4D80-9747-614BB6EB0CE8}" sibTransId="{62F98A41-8234-4F52-B597-F881F47783AA}"/>
    <dgm:cxn modelId="{A1D98761-2530-4337-AF86-53B7D4F70626}" type="presOf" srcId="{4F741A3B-6737-4A20-8EA1-B86555AA3247}" destId="{D4E89A4B-AC3A-4050-9F63-1815CDC67612}" srcOrd="0" destOrd="0" presId="urn:microsoft.com/office/officeart/2005/8/layout/cycle2"/>
    <dgm:cxn modelId="{CFF7116E-1F19-48B9-9A30-135FCBA1BEFD}" type="presOf" srcId="{952DD546-EE7E-4473-AB03-F99CB60782DC}" destId="{580DD6FD-66E4-47E5-9C84-CA617A8480DE}" srcOrd="0" destOrd="0" presId="urn:microsoft.com/office/officeart/2005/8/layout/cycle2"/>
    <dgm:cxn modelId="{833FE7EC-C455-4D4C-AF12-34FF3A75F427}" type="presOf" srcId="{F7F3BA6C-EFEB-4C94-A38E-89AA86B8283A}" destId="{7EA2E80A-7DAA-4B8B-8A24-7454073047EB}" srcOrd="1" destOrd="0" presId="urn:microsoft.com/office/officeart/2005/8/layout/cycle2"/>
    <dgm:cxn modelId="{0253A23E-C62F-468D-B556-B6C65CE077B7}" type="presOf" srcId="{069E6296-0D5D-49CD-910F-59C3DEC99A09}" destId="{516499DF-47EA-4B49-8048-B1FF1F352421}" srcOrd="0" destOrd="0" presId="urn:microsoft.com/office/officeart/2005/8/layout/cycle2"/>
    <dgm:cxn modelId="{F69234FE-0706-4512-B372-B8965F2537CF}" srcId="{33722A3C-966A-4633-A4A7-5E9E2C8DB7FB}" destId="{952DD546-EE7E-4473-AB03-F99CB60782DC}" srcOrd="4" destOrd="0" parTransId="{F99675FC-0132-42B1-9E0F-8514B13FCF84}" sibTransId="{31C3942A-AA9F-43DB-8772-CC299B5C7B21}"/>
    <dgm:cxn modelId="{1378A8EE-0399-400F-86E8-60A76A56F6C9}" type="presOf" srcId="{62F98A41-8234-4F52-B597-F881F47783AA}" destId="{1C86133F-E319-4324-B566-57060E61E322}" srcOrd="1" destOrd="0" presId="urn:microsoft.com/office/officeart/2005/8/layout/cycle2"/>
    <dgm:cxn modelId="{A2A330C9-92DD-4E08-811B-01C803A6B2F6}" type="presOf" srcId="{EC724537-AF0B-4735-961B-B675C8E567AC}" destId="{CD49D72E-BF10-4A6E-8B49-A6B4B0525534}" srcOrd="1" destOrd="0" presId="urn:microsoft.com/office/officeart/2005/8/layout/cycle2"/>
    <dgm:cxn modelId="{882C5319-992B-42FD-A56C-B47AEEDAD700}" type="presOf" srcId="{62F98A41-8234-4F52-B597-F881F47783AA}" destId="{B26E27B7-820A-4ED0-AFFB-6EB8E50B1C37}" srcOrd="0" destOrd="0" presId="urn:microsoft.com/office/officeart/2005/8/layout/cycle2"/>
    <dgm:cxn modelId="{8FEA4CFD-BF84-408E-90C9-EF772618A9BE}" type="presOf" srcId="{31C3942A-AA9F-43DB-8772-CC299B5C7B21}" destId="{389D6642-B724-4DA3-923F-8246F0BC538E}" srcOrd="0" destOrd="0" presId="urn:microsoft.com/office/officeart/2005/8/layout/cycle2"/>
    <dgm:cxn modelId="{F96D7359-0108-48D4-A554-273D30F261EB}" srcId="{33722A3C-966A-4633-A4A7-5E9E2C8DB7FB}" destId="{4F741A3B-6737-4A20-8EA1-B86555AA3247}" srcOrd="0" destOrd="0" parTransId="{50400568-A93D-4434-A4ED-50796BB63CB3}" sibTransId="{19F23EB7-D698-4315-9AA1-B729FDD2925C}"/>
    <dgm:cxn modelId="{3FACB2F1-E228-4213-A1B6-94A18A22221C}" type="presOf" srcId="{19F23EB7-D698-4315-9AA1-B729FDD2925C}" destId="{EAC94058-5936-4DDF-916A-12B8FE5FF0C7}" srcOrd="1" destOrd="0" presId="urn:microsoft.com/office/officeart/2005/8/layout/cycle2"/>
    <dgm:cxn modelId="{E69A39F7-486A-4B50-8BCE-8915B3EA4801}" type="presOf" srcId="{19F23EB7-D698-4315-9AA1-B729FDD2925C}" destId="{7754FD3A-DB01-491F-8642-C4A4FF7B5445}" srcOrd="0" destOrd="0" presId="urn:microsoft.com/office/officeart/2005/8/layout/cycle2"/>
    <dgm:cxn modelId="{76C021BA-AF03-46B0-A321-B719ED77CA93}" type="presOf" srcId="{33722A3C-966A-4633-A4A7-5E9E2C8DB7FB}" destId="{7C40B5C7-5C11-4AE8-8F01-7C163607CAF3}" srcOrd="0" destOrd="0" presId="urn:microsoft.com/office/officeart/2005/8/layout/cycle2"/>
    <dgm:cxn modelId="{12FF938A-CD00-4653-B463-D3EC650B0FDB}" srcId="{33722A3C-966A-4633-A4A7-5E9E2C8DB7FB}" destId="{D3048047-17BF-4E77-BD5C-15F6CFFEB3CA}" srcOrd="3" destOrd="0" parTransId="{08C714EA-BB3F-4FBF-8963-F65802CC1023}" sibTransId="{EC724537-AF0B-4735-961B-B675C8E567AC}"/>
    <dgm:cxn modelId="{72DE6D3D-4E19-4B8D-BE8C-DA7491B391C7}" type="presOf" srcId="{31C3942A-AA9F-43DB-8772-CC299B5C7B21}" destId="{4375EAD3-906B-4BA1-B1DB-917BB32A5139}" srcOrd="1" destOrd="0" presId="urn:microsoft.com/office/officeart/2005/8/layout/cycle2"/>
    <dgm:cxn modelId="{4F51C330-C4E9-4789-8540-20FCBBC12B7D}" srcId="{33722A3C-966A-4633-A4A7-5E9E2C8DB7FB}" destId="{069E6296-0D5D-49CD-910F-59C3DEC99A09}" srcOrd="1" destOrd="0" parTransId="{4F5CF915-BB5E-4084-9CDB-62C418E2A2B4}" sibTransId="{F7F3BA6C-EFEB-4C94-A38E-89AA86B8283A}"/>
    <dgm:cxn modelId="{1419E8DC-8615-4C70-BB42-8C23C2F3EF1A}" type="presOf" srcId="{446A85A1-735F-477F-BE1A-4B0EA2A408B4}" destId="{2F5C32B7-BAF4-4DE5-8A07-130D289D5633}" srcOrd="0" destOrd="0" presId="urn:microsoft.com/office/officeart/2005/8/layout/cycle2"/>
    <dgm:cxn modelId="{13B81464-0610-4765-95D0-0C68FFD4CC94}" type="presOf" srcId="{EC724537-AF0B-4735-961B-B675C8E567AC}" destId="{E2FEABE0-6E6D-49B2-8B3B-13A2C9FCD3A6}" srcOrd="0" destOrd="0" presId="urn:microsoft.com/office/officeart/2005/8/layout/cycle2"/>
    <dgm:cxn modelId="{33EF0B5D-9235-4B80-9119-688C90E5FC8A}" type="presParOf" srcId="{7C40B5C7-5C11-4AE8-8F01-7C163607CAF3}" destId="{D4E89A4B-AC3A-4050-9F63-1815CDC67612}" srcOrd="0" destOrd="0" presId="urn:microsoft.com/office/officeart/2005/8/layout/cycle2"/>
    <dgm:cxn modelId="{FBC30BA7-57FC-4A3A-A8C1-32CC3522E722}" type="presParOf" srcId="{7C40B5C7-5C11-4AE8-8F01-7C163607CAF3}" destId="{7754FD3A-DB01-491F-8642-C4A4FF7B5445}" srcOrd="1" destOrd="0" presId="urn:microsoft.com/office/officeart/2005/8/layout/cycle2"/>
    <dgm:cxn modelId="{74860BDA-BBEA-4C3F-9D7A-CD3FA5102B56}" type="presParOf" srcId="{7754FD3A-DB01-491F-8642-C4A4FF7B5445}" destId="{EAC94058-5936-4DDF-916A-12B8FE5FF0C7}" srcOrd="0" destOrd="0" presId="urn:microsoft.com/office/officeart/2005/8/layout/cycle2"/>
    <dgm:cxn modelId="{B3A5827C-D30A-4210-AFEF-D8FD97C19AAA}" type="presParOf" srcId="{7C40B5C7-5C11-4AE8-8F01-7C163607CAF3}" destId="{516499DF-47EA-4B49-8048-B1FF1F352421}" srcOrd="2" destOrd="0" presId="urn:microsoft.com/office/officeart/2005/8/layout/cycle2"/>
    <dgm:cxn modelId="{B5605E62-4709-4978-8E52-D37176CB5865}" type="presParOf" srcId="{7C40B5C7-5C11-4AE8-8F01-7C163607CAF3}" destId="{A2CB15AF-0F3B-4C25-B777-FF5086159A15}" srcOrd="3" destOrd="0" presId="urn:microsoft.com/office/officeart/2005/8/layout/cycle2"/>
    <dgm:cxn modelId="{EB6E486E-5990-445F-AE08-32F97ACA159C}" type="presParOf" srcId="{A2CB15AF-0F3B-4C25-B777-FF5086159A15}" destId="{7EA2E80A-7DAA-4B8B-8A24-7454073047EB}" srcOrd="0" destOrd="0" presId="urn:microsoft.com/office/officeart/2005/8/layout/cycle2"/>
    <dgm:cxn modelId="{3CFBE5B3-318D-439A-8089-98F0099D151E}" type="presParOf" srcId="{7C40B5C7-5C11-4AE8-8F01-7C163607CAF3}" destId="{2F5C32B7-BAF4-4DE5-8A07-130D289D5633}" srcOrd="4" destOrd="0" presId="urn:microsoft.com/office/officeart/2005/8/layout/cycle2"/>
    <dgm:cxn modelId="{BF4247DA-2AFB-40B6-8B90-D64645030AB9}" type="presParOf" srcId="{7C40B5C7-5C11-4AE8-8F01-7C163607CAF3}" destId="{B26E27B7-820A-4ED0-AFFB-6EB8E50B1C37}" srcOrd="5" destOrd="0" presId="urn:microsoft.com/office/officeart/2005/8/layout/cycle2"/>
    <dgm:cxn modelId="{987E23D2-29FA-46F1-BF76-C9FB4DBC7513}" type="presParOf" srcId="{B26E27B7-820A-4ED0-AFFB-6EB8E50B1C37}" destId="{1C86133F-E319-4324-B566-57060E61E322}" srcOrd="0" destOrd="0" presId="urn:microsoft.com/office/officeart/2005/8/layout/cycle2"/>
    <dgm:cxn modelId="{F66B76D5-DBB4-4AF9-B375-875F301D6C16}" type="presParOf" srcId="{7C40B5C7-5C11-4AE8-8F01-7C163607CAF3}" destId="{4D6FBF4C-AB55-4772-9DC1-64EF0BFF7E2F}" srcOrd="6" destOrd="0" presId="urn:microsoft.com/office/officeart/2005/8/layout/cycle2"/>
    <dgm:cxn modelId="{762198F0-B45F-4901-B401-43C854F1471B}" type="presParOf" srcId="{7C40B5C7-5C11-4AE8-8F01-7C163607CAF3}" destId="{E2FEABE0-6E6D-49B2-8B3B-13A2C9FCD3A6}" srcOrd="7" destOrd="0" presId="urn:microsoft.com/office/officeart/2005/8/layout/cycle2"/>
    <dgm:cxn modelId="{E8D0A9BC-A49A-4A7E-A57A-D61A2277BAF9}" type="presParOf" srcId="{E2FEABE0-6E6D-49B2-8B3B-13A2C9FCD3A6}" destId="{CD49D72E-BF10-4A6E-8B49-A6B4B0525534}" srcOrd="0" destOrd="0" presId="urn:microsoft.com/office/officeart/2005/8/layout/cycle2"/>
    <dgm:cxn modelId="{BBD3419A-3C8C-45BE-8E07-FC08092AF540}" type="presParOf" srcId="{7C40B5C7-5C11-4AE8-8F01-7C163607CAF3}" destId="{580DD6FD-66E4-47E5-9C84-CA617A8480DE}" srcOrd="8" destOrd="0" presId="urn:microsoft.com/office/officeart/2005/8/layout/cycle2"/>
    <dgm:cxn modelId="{D56A794F-AE9C-47B5-A73E-C49D1B2BC383}" type="presParOf" srcId="{7C40B5C7-5C11-4AE8-8F01-7C163607CAF3}" destId="{389D6642-B724-4DA3-923F-8246F0BC538E}" srcOrd="9" destOrd="0" presId="urn:microsoft.com/office/officeart/2005/8/layout/cycle2"/>
    <dgm:cxn modelId="{64A656F4-755E-4D25-9B87-DA10F36C7B69}" type="presParOf" srcId="{389D6642-B724-4DA3-923F-8246F0BC538E}" destId="{4375EAD3-906B-4BA1-B1DB-917BB32A5139}"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1950F6-A11A-4A07-9422-712E1EF6D09C}" type="doc">
      <dgm:prSet loTypeId="urn:microsoft.com/office/officeart/2005/8/layout/radial6" loCatId="cycle" qsTypeId="urn:microsoft.com/office/officeart/2005/8/quickstyle/3d1" qsCatId="3D" csTypeId="urn:microsoft.com/office/officeart/2005/8/colors/colorful3" csCatId="colorful" phldr="1"/>
      <dgm:spPr/>
      <dgm:t>
        <a:bodyPr/>
        <a:lstStyle/>
        <a:p>
          <a:endParaRPr lang="es-CO"/>
        </a:p>
      </dgm:t>
    </dgm:pt>
    <dgm:pt modelId="{47D60D6B-9EB9-4665-84FF-6F71FB44D9D6}">
      <dgm:prSet phldrT="[Texto]" custT="1"/>
      <dgm:spPr>
        <a:solidFill>
          <a:srgbClr val="FFC000"/>
        </a:solidFill>
      </dgm:spPr>
      <dgm:t>
        <a:bodyPr/>
        <a:lstStyle/>
        <a:p>
          <a:r>
            <a:rPr lang="en-US" sz="1800" b="1" dirty="0" smtClean="0">
              <a:solidFill>
                <a:srgbClr val="7030A0"/>
              </a:solidFill>
              <a:latin typeface="Arial Black" pitchFamily="34" charset="0"/>
            </a:rPr>
            <a:t>CURRÍCULO</a:t>
          </a:r>
        </a:p>
        <a:p>
          <a:r>
            <a:rPr lang="en-US" sz="1800" b="1" smtClean="0">
              <a:solidFill>
                <a:srgbClr val="7030A0"/>
              </a:solidFill>
              <a:latin typeface="Arial Black" pitchFamily="34" charset="0"/>
            </a:rPr>
            <a:t>HOLÍSTICO</a:t>
          </a:r>
          <a:endParaRPr lang="es-CO" sz="1800" b="1" dirty="0">
            <a:solidFill>
              <a:srgbClr val="7030A0"/>
            </a:solidFill>
            <a:latin typeface="Arial Black" pitchFamily="34" charset="0"/>
          </a:endParaRPr>
        </a:p>
      </dgm:t>
    </dgm:pt>
    <dgm:pt modelId="{BC9D14B3-86FB-4046-9322-E662C0622F44}" type="parTrans" cxnId="{2E1502BF-4E73-48F2-801A-301326278E70}">
      <dgm:prSet/>
      <dgm:spPr/>
      <dgm:t>
        <a:bodyPr/>
        <a:lstStyle/>
        <a:p>
          <a:endParaRPr lang="es-CO"/>
        </a:p>
      </dgm:t>
    </dgm:pt>
    <dgm:pt modelId="{4EC5EC83-2F14-4659-97F6-2239BB0BF316}" type="sibTrans" cxnId="{2E1502BF-4E73-48F2-801A-301326278E70}">
      <dgm:prSet/>
      <dgm:spPr/>
      <dgm:t>
        <a:bodyPr/>
        <a:lstStyle/>
        <a:p>
          <a:endParaRPr lang="es-CO"/>
        </a:p>
      </dgm:t>
    </dgm:pt>
    <dgm:pt modelId="{177E329B-54F4-44B5-8EF9-04EE60C4953C}">
      <dgm:prSet phldrT="[Texto]" custT="1"/>
      <dgm:spPr>
        <a:solidFill>
          <a:srgbClr val="0070C0"/>
        </a:solidFill>
      </dgm:spPr>
      <dgm:t>
        <a:bodyPr/>
        <a:lstStyle/>
        <a:p>
          <a:r>
            <a:rPr lang="en-US" sz="3200" dirty="0" smtClean="0"/>
            <a:t>SER</a:t>
          </a:r>
          <a:endParaRPr lang="es-CO" sz="3200" dirty="0"/>
        </a:p>
      </dgm:t>
    </dgm:pt>
    <dgm:pt modelId="{79C04737-2000-4BB0-A7FC-95D6920E5024}" type="parTrans" cxnId="{3529BB58-D176-4CC8-988B-7E9C5C5CD526}">
      <dgm:prSet/>
      <dgm:spPr/>
      <dgm:t>
        <a:bodyPr/>
        <a:lstStyle/>
        <a:p>
          <a:endParaRPr lang="es-CO"/>
        </a:p>
      </dgm:t>
    </dgm:pt>
    <dgm:pt modelId="{EAF3C5D0-7940-425E-96EC-92E1A19D674D}" type="sibTrans" cxnId="{3529BB58-D176-4CC8-988B-7E9C5C5CD526}">
      <dgm:prSet/>
      <dgm:spPr/>
      <dgm:t>
        <a:bodyPr/>
        <a:lstStyle/>
        <a:p>
          <a:endParaRPr lang="es-CO"/>
        </a:p>
      </dgm:t>
    </dgm:pt>
    <dgm:pt modelId="{4EB6A1C1-0C01-4253-9B70-2D1617A2239A}">
      <dgm:prSet phldrT="[Texto]" custT="1"/>
      <dgm:spPr>
        <a:solidFill>
          <a:srgbClr val="C00000"/>
        </a:solidFill>
      </dgm:spPr>
      <dgm:t>
        <a:bodyPr/>
        <a:lstStyle/>
        <a:p>
          <a:r>
            <a:rPr lang="en-US" sz="2400" b="1" dirty="0" smtClean="0"/>
            <a:t>SABER HACER</a:t>
          </a:r>
          <a:endParaRPr lang="es-CO" sz="2400" b="1" dirty="0"/>
        </a:p>
      </dgm:t>
    </dgm:pt>
    <dgm:pt modelId="{6A69651B-79B8-400D-B51F-077A50D1E506}" type="parTrans" cxnId="{86738BD1-31A6-4CD4-9766-6CAC46CB75EA}">
      <dgm:prSet/>
      <dgm:spPr/>
      <dgm:t>
        <a:bodyPr/>
        <a:lstStyle/>
        <a:p>
          <a:endParaRPr lang="es-CO"/>
        </a:p>
      </dgm:t>
    </dgm:pt>
    <dgm:pt modelId="{83B0F757-E081-4F9A-990F-4C77AFAC4C08}" type="sibTrans" cxnId="{86738BD1-31A6-4CD4-9766-6CAC46CB75EA}">
      <dgm:prSet/>
      <dgm:spPr/>
      <dgm:t>
        <a:bodyPr/>
        <a:lstStyle/>
        <a:p>
          <a:endParaRPr lang="es-CO"/>
        </a:p>
      </dgm:t>
    </dgm:pt>
    <dgm:pt modelId="{DF764620-5ACE-4558-BDA2-9581E971F612}">
      <dgm:prSet phldrT="[Texto]" custT="1"/>
      <dgm:spPr>
        <a:solidFill>
          <a:srgbClr val="C00000"/>
        </a:solidFill>
      </dgm:spPr>
      <dgm:t>
        <a:bodyPr/>
        <a:lstStyle/>
        <a:p>
          <a:r>
            <a:rPr lang="en-US" sz="2400" b="1" dirty="0" smtClean="0"/>
            <a:t>SABER</a:t>
          </a:r>
          <a:endParaRPr lang="es-CO" sz="2400" b="1" dirty="0"/>
        </a:p>
      </dgm:t>
    </dgm:pt>
    <dgm:pt modelId="{248EB359-40EF-4554-917B-CD24516E8FE4}" type="parTrans" cxnId="{02B0AB1C-EFEE-4855-9DD1-6C5CD9D30D2E}">
      <dgm:prSet/>
      <dgm:spPr/>
      <dgm:t>
        <a:bodyPr/>
        <a:lstStyle/>
        <a:p>
          <a:endParaRPr lang="es-CO"/>
        </a:p>
      </dgm:t>
    </dgm:pt>
    <dgm:pt modelId="{1457D400-2F03-48F3-AC41-767720021CAE}" type="sibTrans" cxnId="{02B0AB1C-EFEE-4855-9DD1-6C5CD9D30D2E}">
      <dgm:prSet/>
      <dgm:spPr/>
      <dgm:t>
        <a:bodyPr/>
        <a:lstStyle/>
        <a:p>
          <a:endParaRPr lang="es-CO"/>
        </a:p>
      </dgm:t>
    </dgm:pt>
    <dgm:pt modelId="{41798662-FD04-4A3B-88DB-BB638546D108}" type="pres">
      <dgm:prSet presAssocID="{471950F6-A11A-4A07-9422-712E1EF6D09C}" presName="Name0" presStyleCnt="0">
        <dgm:presLayoutVars>
          <dgm:chMax val="1"/>
          <dgm:dir/>
          <dgm:animLvl val="ctr"/>
          <dgm:resizeHandles val="exact"/>
        </dgm:presLayoutVars>
      </dgm:prSet>
      <dgm:spPr/>
      <dgm:t>
        <a:bodyPr/>
        <a:lstStyle/>
        <a:p>
          <a:endParaRPr lang="es-CO"/>
        </a:p>
      </dgm:t>
    </dgm:pt>
    <dgm:pt modelId="{316E251B-4E95-4BBA-9644-472FA81742BA}" type="pres">
      <dgm:prSet presAssocID="{47D60D6B-9EB9-4665-84FF-6F71FB44D9D6}" presName="centerShape" presStyleLbl="node0" presStyleIdx="0" presStyleCnt="1" custScaleX="155263" custScaleY="118124" custLinFactNeighborX="2848" custLinFactNeighborY="-2495"/>
      <dgm:spPr/>
      <dgm:t>
        <a:bodyPr/>
        <a:lstStyle/>
        <a:p>
          <a:endParaRPr lang="es-CO"/>
        </a:p>
      </dgm:t>
    </dgm:pt>
    <dgm:pt modelId="{9E32BA42-74FD-4662-84FB-26DA101C7646}" type="pres">
      <dgm:prSet presAssocID="{177E329B-54F4-44B5-8EF9-04EE60C4953C}" presName="node" presStyleLbl="node1" presStyleIdx="0" presStyleCnt="3">
        <dgm:presLayoutVars>
          <dgm:bulletEnabled val="1"/>
        </dgm:presLayoutVars>
      </dgm:prSet>
      <dgm:spPr/>
      <dgm:t>
        <a:bodyPr/>
        <a:lstStyle/>
        <a:p>
          <a:endParaRPr lang="es-CO"/>
        </a:p>
      </dgm:t>
    </dgm:pt>
    <dgm:pt modelId="{0A4A68CB-1B1B-49F9-B5CB-4E3A26783F7C}" type="pres">
      <dgm:prSet presAssocID="{177E329B-54F4-44B5-8EF9-04EE60C4953C}" presName="dummy" presStyleCnt="0"/>
      <dgm:spPr/>
    </dgm:pt>
    <dgm:pt modelId="{AD852A51-FD51-4F32-B228-52F281014ED2}" type="pres">
      <dgm:prSet presAssocID="{EAF3C5D0-7940-425E-96EC-92E1A19D674D}" presName="sibTrans" presStyleLbl="sibTrans2D1" presStyleIdx="0" presStyleCnt="3"/>
      <dgm:spPr/>
      <dgm:t>
        <a:bodyPr/>
        <a:lstStyle/>
        <a:p>
          <a:endParaRPr lang="es-CO"/>
        </a:p>
      </dgm:t>
    </dgm:pt>
    <dgm:pt modelId="{713AC4BE-3A54-44AB-B507-3FA5F44FF1BC}" type="pres">
      <dgm:prSet presAssocID="{4EB6A1C1-0C01-4253-9B70-2D1617A2239A}" presName="node" presStyleLbl="node1" presStyleIdx="1" presStyleCnt="3" custScaleX="95701" custScaleY="89983">
        <dgm:presLayoutVars>
          <dgm:bulletEnabled val="1"/>
        </dgm:presLayoutVars>
      </dgm:prSet>
      <dgm:spPr/>
      <dgm:t>
        <a:bodyPr/>
        <a:lstStyle/>
        <a:p>
          <a:endParaRPr lang="es-CO"/>
        </a:p>
      </dgm:t>
    </dgm:pt>
    <dgm:pt modelId="{82477911-8207-422D-B87E-8FDD5CD7BED8}" type="pres">
      <dgm:prSet presAssocID="{4EB6A1C1-0C01-4253-9B70-2D1617A2239A}" presName="dummy" presStyleCnt="0"/>
      <dgm:spPr/>
    </dgm:pt>
    <dgm:pt modelId="{527F3A97-B3CF-47BF-8E78-81FE8271904B}" type="pres">
      <dgm:prSet presAssocID="{83B0F757-E081-4F9A-990F-4C77AFAC4C08}" presName="sibTrans" presStyleLbl="sibTrans2D1" presStyleIdx="1" presStyleCnt="3"/>
      <dgm:spPr/>
      <dgm:t>
        <a:bodyPr/>
        <a:lstStyle/>
        <a:p>
          <a:endParaRPr lang="es-CO"/>
        </a:p>
      </dgm:t>
    </dgm:pt>
    <dgm:pt modelId="{A74661C1-630D-4100-90FA-1F67F705454B}" type="pres">
      <dgm:prSet presAssocID="{DF764620-5ACE-4558-BDA2-9581E971F612}" presName="node" presStyleLbl="node1" presStyleIdx="2" presStyleCnt="3" custScaleX="100020">
        <dgm:presLayoutVars>
          <dgm:bulletEnabled val="1"/>
        </dgm:presLayoutVars>
      </dgm:prSet>
      <dgm:spPr/>
      <dgm:t>
        <a:bodyPr/>
        <a:lstStyle/>
        <a:p>
          <a:endParaRPr lang="es-CO"/>
        </a:p>
      </dgm:t>
    </dgm:pt>
    <dgm:pt modelId="{F81F1858-64AC-45E8-BE91-A6ED1BAEB838}" type="pres">
      <dgm:prSet presAssocID="{DF764620-5ACE-4558-BDA2-9581E971F612}" presName="dummy" presStyleCnt="0"/>
      <dgm:spPr/>
    </dgm:pt>
    <dgm:pt modelId="{702AEE30-7479-465C-8345-2BD4354B9A98}" type="pres">
      <dgm:prSet presAssocID="{1457D400-2F03-48F3-AC41-767720021CAE}" presName="sibTrans" presStyleLbl="sibTrans2D1" presStyleIdx="2" presStyleCnt="3"/>
      <dgm:spPr/>
      <dgm:t>
        <a:bodyPr/>
        <a:lstStyle/>
        <a:p>
          <a:endParaRPr lang="es-CO"/>
        </a:p>
      </dgm:t>
    </dgm:pt>
  </dgm:ptLst>
  <dgm:cxnLst>
    <dgm:cxn modelId="{DF6FC8ED-F576-42E4-819C-04D6A28E9914}" type="presOf" srcId="{DF764620-5ACE-4558-BDA2-9581E971F612}" destId="{A74661C1-630D-4100-90FA-1F67F705454B}" srcOrd="0" destOrd="0" presId="urn:microsoft.com/office/officeart/2005/8/layout/radial6"/>
    <dgm:cxn modelId="{363E3071-C3AF-44B6-B626-70DFC5060249}" type="presOf" srcId="{1457D400-2F03-48F3-AC41-767720021CAE}" destId="{702AEE30-7479-465C-8345-2BD4354B9A98}" srcOrd="0" destOrd="0" presId="urn:microsoft.com/office/officeart/2005/8/layout/radial6"/>
    <dgm:cxn modelId="{86738BD1-31A6-4CD4-9766-6CAC46CB75EA}" srcId="{47D60D6B-9EB9-4665-84FF-6F71FB44D9D6}" destId="{4EB6A1C1-0C01-4253-9B70-2D1617A2239A}" srcOrd="1" destOrd="0" parTransId="{6A69651B-79B8-400D-B51F-077A50D1E506}" sibTransId="{83B0F757-E081-4F9A-990F-4C77AFAC4C08}"/>
    <dgm:cxn modelId="{3529BB58-D176-4CC8-988B-7E9C5C5CD526}" srcId="{47D60D6B-9EB9-4665-84FF-6F71FB44D9D6}" destId="{177E329B-54F4-44B5-8EF9-04EE60C4953C}" srcOrd="0" destOrd="0" parTransId="{79C04737-2000-4BB0-A7FC-95D6920E5024}" sibTransId="{EAF3C5D0-7940-425E-96EC-92E1A19D674D}"/>
    <dgm:cxn modelId="{72CE115D-1CDD-4347-B140-40B73B773BE6}" type="presOf" srcId="{4EB6A1C1-0C01-4253-9B70-2D1617A2239A}" destId="{713AC4BE-3A54-44AB-B507-3FA5F44FF1BC}" srcOrd="0" destOrd="0" presId="urn:microsoft.com/office/officeart/2005/8/layout/radial6"/>
    <dgm:cxn modelId="{527F5FBA-3F54-43CA-A55C-9C9EE345F9BB}" type="presOf" srcId="{471950F6-A11A-4A07-9422-712E1EF6D09C}" destId="{41798662-FD04-4A3B-88DB-BB638546D108}" srcOrd="0" destOrd="0" presId="urn:microsoft.com/office/officeart/2005/8/layout/radial6"/>
    <dgm:cxn modelId="{0249CB9F-2595-4B44-820E-589EBBB98131}" type="presOf" srcId="{83B0F757-E081-4F9A-990F-4C77AFAC4C08}" destId="{527F3A97-B3CF-47BF-8E78-81FE8271904B}" srcOrd="0" destOrd="0" presId="urn:microsoft.com/office/officeart/2005/8/layout/radial6"/>
    <dgm:cxn modelId="{02B0AB1C-EFEE-4855-9DD1-6C5CD9D30D2E}" srcId="{47D60D6B-9EB9-4665-84FF-6F71FB44D9D6}" destId="{DF764620-5ACE-4558-BDA2-9581E971F612}" srcOrd="2" destOrd="0" parTransId="{248EB359-40EF-4554-917B-CD24516E8FE4}" sibTransId="{1457D400-2F03-48F3-AC41-767720021CAE}"/>
    <dgm:cxn modelId="{3B0480B8-C6A7-4F71-9C55-663BF0DAE800}" type="presOf" srcId="{177E329B-54F4-44B5-8EF9-04EE60C4953C}" destId="{9E32BA42-74FD-4662-84FB-26DA101C7646}" srcOrd="0" destOrd="0" presId="urn:microsoft.com/office/officeart/2005/8/layout/radial6"/>
    <dgm:cxn modelId="{2E1502BF-4E73-48F2-801A-301326278E70}" srcId="{471950F6-A11A-4A07-9422-712E1EF6D09C}" destId="{47D60D6B-9EB9-4665-84FF-6F71FB44D9D6}" srcOrd="0" destOrd="0" parTransId="{BC9D14B3-86FB-4046-9322-E662C0622F44}" sibTransId="{4EC5EC83-2F14-4659-97F6-2239BB0BF316}"/>
    <dgm:cxn modelId="{EAE3BE85-9D3E-4662-9105-7A244FDBA56D}" type="presOf" srcId="{47D60D6B-9EB9-4665-84FF-6F71FB44D9D6}" destId="{316E251B-4E95-4BBA-9644-472FA81742BA}" srcOrd="0" destOrd="0" presId="urn:microsoft.com/office/officeart/2005/8/layout/radial6"/>
    <dgm:cxn modelId="{C83DF97F-D8F3-4CA3-8E95-D97FC612E022}" type="presOf" srcId="{EAF3C5D0-7940-425E-96EC-92E1A19D674D}" destId="{AD852A51-FD51-4F32-B228-52F281014ED2}" srcOrd="0" destOrd="0" presId="urn:microsoft.com/office/officeart/2005/8/layout/radial6"/>
    <dgm:cxn modelId="{F15C284C-D343-475D-B745-B02AEFAA9FB4}" type="presParOf" srcId="{41798662-FD04-4A3B-88DB-BB638546D108}" destId="{316E251B-4E95-4BBA-9644-472FA81742BA}" srcOrd="0" destOrd="0" presId="urn:microsoft.com/office/officeart/2005/8/layout/radial6"/>
    <dgm:cxn modelId="{F06F5F27-4189-4C8D-A7D8-370D81C9EF52}" type="presParOf" srcId="{41798662-FD04-4A3B-88DB-BB638546D108}" destId="{9E32BA42-74FD-4662-84FB-26DA101C7646}" srcOrd="1" destOrd="0" presId="urn:microsoft.com/office/officeart/2005/8/layout/radial6"/>
    <dgm:cxn modelId="{B2EE9A5A-DF26-474B-8182-0DB6C5A09760}" type="presParOf" srcId="{41798662-FD04-4A3B-88DB-BB638546D108}" destId="{0A4A68CB-1B1B-49F9-B5CB-4E3A26783F7C}" srcOrd="2" destOrd="0" presId="urn:microsoft.com/office/officeart/2005/8/layout/radial6"/>
    <dgm:cxn modelId="{D3C8ED1B-B7A7-46CF-80F3-D297ACB96879}" type="presParOf" srcId="{41798662-FD04-4A3B-88DB-BB638546D108}" destId="{AD852A51-FD51-4F32-B228-52F281014ED2}" srcOrd="3" destOrd="0" presId="urn:microsoft.com/office/officeart/2005/8/layout/radial6"/>
    <dgm:cxn modelId="{477F8076-52BA-4856-9AC1-A768B875DF47}" type="presParOf" srcId="{41798662-FD04-4A3B-88DB-BB638546D108}" destId="{713AC4BE-3A54-44AB-B507-3FA5F44FF1BC}" srcOrd="4" destOrd="0" presId="urn:microsoft.com/office/officeart/2005/8/layout/radial6"/>
    <dgm:cxn modelId="{89E7326C-37D3-4C2C-84E0-87C832479AA3}" type="presParOf" srcId="{41798662-FD04-4A3B-88DB-BB638546D108}" destId="{82477911-8207-422D-B87E-8FDD5CD7BED8}" srcOrd="5" destOrd="0" presId="urn:microsoft.com/office/officeart/2005/8/layout/radial6"/>
    <dgm:cxn modelId="{08D473EE-1432-4FAE-9270-775A157B94E0}" type="presParOf" srcId="{41798662-FD04-4A3B-88DB-BB638546D108}" destId="{527F3A97-B3CF-47BF-8E78-81FE8271904B}" srcOrd="6" destOrd="0" presId="urn:microsoft.com/office/officeart/2005/8/layout/radial6"/>
    <dgm:cxn modelId="{E377287E-021C-4BD4-B0CE-6268609862F6}" type="presParOf" srcId="{41798662-FD04-4A3B-88DB-BB638546D108}" destId="{A74661C1-630D-4100-90FA-1F67F705454B}" srcOrd="7" destOrd="0" presId="urn:microsoft.com/office/officeart/2005/8/layout/radial6"/>
    <dgm:cxn modelId="{7A36FFBF-8665-45CA-9EC7-FBAB4914C0DD}" type="presParOf" srcId="{41798662-FD04-4A3B-88DB-BB638546D108}" destId="{F81F1858-64AC-45E8-BE91-A6ED1BAEB838}" srcOrd="8" destOrd="0" presId="urn:microsoft.com/office/officeart/2005/8/layout/radial6"/>
    <dgm:cxn modelId="{71EFD1F4-2467-40B5-AFB3-8405026A637F}" type="presParOf" srcId="{41798662-FD04-4A3B-88DB-BB638546D108}" destId="{702AEE30-7479-465C-8345-2BD4354B9A98}"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78B4C0-B6FE-407C-8C0D-172FF987950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ES"/>
        </a:p>
      </dgm:t>
    </dgm:pt>
    <dgm:pt modelId="{A933F3F4-DCDF-4D8B-9572-7793A2A21958}">
      <dgm:prSet phldrT="[Texto]" custT="1"/>
      <dgm:spPr>
        <a:solidFill>
          <a:srgbClr val="FF0000"/>
        </a:solidFill>
      </dgm:spPr>
      <dgm:t>
        <a:bodyPr/>
        <a:lstStyle/>
        <a:p>
          <a:r>
            <a:rPr lang="es-ES_tradnl" sz="2400" dirty="0" smtClean="0"/>
            <a:t>Plan de estudios</a:t>
          </a:r>
          <a:endParaRPr lang="es-ES" sz="2400" dirty="0"/>
        </a:p>
      </dgm:t>
    </dgm:pt>
    <dgm:pt modelId="{B99775A6-C584-4F75-A4AD-75002EE93C5F}" type="parTrans" cxnId="{DB0A3BC2-88C0-4DCC-B943-47FD8C388992}">
      <dgm:prSet/>
      <dgm:spPr/>
      <dgm:t>
        <a:bodyPr/>
        <a:lstStyle/>
        <a:p>
          <a:endParaRPr lang="es-ES"/>
        </a:p>
      </dgm:t>
    </dgm:pt>
    <dgm:pt modelId="{C0642856-2929-42A5-A25A-59C7ACA142BB}" type="sibTrans" cxnId="{DB0A3BC2-88C0-4DCC-B943-47FD8C388992}">
      <dgm:prSet/>
      <dgm:spPr/>
      <dgm:t>
        <a:bodyPr/>
        <a:lstStyle/>
        <a:p>
          <a:endParaRPr lang="es-ES"/>
        </a:p>
      </dgm:t>
    </dgm:pt>
    <dgm:pt modelId="{DA9E6A85-E305-4A79-A1A3-6348F8098770}">
      <dgm:prSet phldrT="[Texto]" custT="1"/>
      <dgm:spPr>
        <a:solidFill>
          <a:srgbClr val="92D050"/>
        </a:solidFill>
      </dgm:spPr>
      <dgm:t>
        <a:bodyPr/>
        <a:lstStyle/>
        <a:p>
          <a:r>
            <a:rPr lang="es-ES_tradnl" sz="1800" dirty="0" smtClean="0">
              <a:solidFill>
                <a:schemeClr val="tx1"/>
              </a:solidFill>
            </a:rPr>
            <a:t>Plan de área</a:t>
          </a:r>
          <a:endParaRPr lang="es-ES" sz="1800" dirty="0">
            <a:solidFill>
              <a:schemeClr val="tx1"/>
            </a:solidFill>
          </a:endParaRPr>
        </a:p>
      </dgm:t>
    </dgm:pt>
    <dgm:pt modelId="{4EBAB055-BC99-469B-AC0E-C6B82404CE42}" type="parTrans" cxnId="{0C2BB9D9-563A-4AD6-92BF-11C742C0DD4E}">
      <dgm:prSet/>
      <dgm:spPr/>
      <dgm:t>
        <a:bodyPr/>
        <a:lstStyle/>
        <a:p>
          <a:endParaRPr lang="es-ES"/>
        </a:p>
      </dgm:t>
    </dgm:pt>
    <dgm:pt modelId="{87538FA6-6912-4914-9F6A-CB5DD953559D}" type="sibTrans" cxnId="{0C2BB9D9-563A-4AD6-92BF-11C742C0DD4E}">
      <dgm:prSet/>
      <dgm:spPr/>
      <dgm:t>
        <a:bodyPr/>
        <a:lstStyle/>
        <a:p>
          <a:endParaRPr lang="es-ES"/>
        </a:p>
      </dgm:t>
    </dgm:pt>
    <dgm:pt modelId="{ADEB9345-2D21-4D12-B372-60541766B153}">
      <dgm:prSet phldrT="[Texto]"/>
      <dgm:spPr>
        <a:solidFill>
          <a:schemeClr val="accent5">
            <a:lumMod val="60000"/>
            <a:lumOff val="40000"/>
          </a:schemeClr>
        </a:solidFill>
      </dgm:spPr>
      <dgm:t>
        <a:bodyPr/>
        <a:lstStyle/>
        <a:p>
          <a:r>
            <a:rPr lang="es-ES_tradnl" dirty="0" smtClean="0">
              <a:solidFill>
                <a:schemeClr val="tx1"/>
              </a:solidFill>
            </a:rPr>
            <a:t>Plan de asignatura -Proyecto Pedagógico-</a:t>
          </a:r>
          <a:endParaRPr lang="es-ES" dirty="0">
            <a:solidFill>
              <a:schemeClr val="tx1"/>
            </a:solidFill>
          </a:endParaRPr>
        </a:p>
      </dgm:t>
    </dgm:pt>
    <dgm:pt modelId="{E869D993-A7F2-4207-AABA-8E105B752A60}" type="parTrans" cxnId="{B9DF91B0-A378-4456-9BB3-02343614345A}">
      <dgm:prSet/>
      <dgm:spPr/>
      <dgm:t>
        <a:bodyPr/>
        <a:lstStyle/>
        <a:p>
          <a:endParaRPr lang="es-ES"/>
        </a:p>
      </dgm:t>
    </dgm:pt>
    <dgm:pt modelId="{F6B157C6-B710-4D7A-9037-BCF4F947B5D2}" type="sibTrans" cxnId="{B9DF91B0-A378-4456-9BB3-02343614345A}">
      <dgm:prSet/>
      <dgm:spPr/>
      <dgm:t>
        <a:bodyPr/>
        <a:lstStyle/>
        <a:p>
          <a:endParaRPr lang="es-ES"/>
        </a:p>
      </dgm:t>
    </dgm:pt>
    <dgm:pt modelId="{B364BFDE-21F8-4DC3-92D3-A9CEF0645209}">
      <dgm:prSet/>
      <dgm:spPr>
        <a:solidFill>
          <a:srgbClr val="1A5A63"/>
        </a:solidFill>
      </dgm:spPr>
      <dgm:t>
        <a:bodyPr/>
        <a:lstStyle/>
        <a:p>
          <a:r>
            <a:rPr lang="es-ES_tradnl" dirty="0" smtClean="0"/>
            <a:t>Plan de Aula</a:t>
          </a:r>
          <a:endParaRPr lang="es-ES" dirty="0"/>
        </a:p>
      </dgm:t>
    </dgm:pt>
    <dgm:pt modelId="{7E03CF67-B1C3-4DBD-863B-7306F69A5C16}" type="parTrans" cxnId="{999400CD-3294-47BB-9E17-5D0D879ECC54}">
      <dgm:prSet/>
      <dgm:spPr/>
      <dgm:t>
        <a:bodyPr/>
        <a:lstStyle/>
        <a:p>
          <a:endParaRPr lang="es-ES"/>
        </a:p>
      </dgm:t>
    </dgm:pt>
    <dgm:pt modelId="{DAD72B2F-4F99-4093-B398-777278EFBA5D}" type="sibTrans" cxnId="{999400CD-3294-47BB-9E17-5D0D879ECC54}">
      <dgm:prSet/>
      <dgm:spPr/>
      <dgm:t>
        <a:bodyPr/>
        <a:lstStyle/>
        <a:p>
          <a:endParaRPr lang="es-ES"/>
        </a:p>
      </dgm:t>
    </dgm:pt>
    <dgm:pt modelId="{2E399991-3E83-4B59-B10E-BC65EA96578E}" type="pres">
      <dgm:prSet presAssocID="{1578B4C0-B6FE-407C-8C0D-172FF9879503}" presName="outerComposite" presStyleCnt="0">
        <dgm:presLayoutVars>
          <dgm:chMax val="5"/>
          <dgm:dir/>
          <dgm:resizeHandles val="exact"/>
        </dgm:presLayoutVars>
      </dgm:prSet>
      <dgm:spPr/>
      <dgm:t>
        <a:bodyPr/>
        <a:lstStyle/>
        <a:p>
          <a:endParaRPr lang="es-ES"/>
        </a:p>
      </dgm:t>
    </dgm:pt>
    <dgm:pt modelId="{DE614D72-8B63-43D6-A0F2-AED9C504EEBC}" type="pres">
      <dgm:prSet presAssocID="{1578B4C0-B6FE-407C-8C0D-172FF9879503}" presName="dummyMaxCanvas" presStyleCnt="0">
        <dgm:presLayoutVars/>
      </dgm:prSet>
      <dgm:spPr/>
    </dgm:pt>
    <dgm:pt modelId="{054F5418-F62B-4367-BF91-AD65E84B9F04}" type="pres">
      <dgm:prSet presAssocID="{1578B4C0-B6FE-407C-8C0D-172FF9879503}" presName="FourNodes_1" presStyleLbl="node1" presStyleIdx="0" presStyleCnt="4" custScaleX="93750" custScaleY="70455" custLinFactNeighborY="-5682">
        <dgm:presLayoutVars>
          <dgm:bulletEnabled val="1"/>
        </dgm:presLayoutVars>
      </dgm:prSet>
      <dgm:spPr/>
      <dgm:t>
        <a:bodyPr/>
        <a:lstStyle/>
        <a:p>
          <a:endParaRPr lang="es-ES"/>
        </a:p>
      </dgm:t>
    </dgm:pt>
    <dgm:pt modelId="{697E590F-5952-4EF8-8CEE-4E5EE77334C9}" type="pres">
      <dgm:prSet presAssocID="{1578B4C0-B6FE-407C-8C0D-172FF9879503}" presName="FourNodes_2" presStyleLbl="node1" presStyleIdx="1" presStyleCnt="4" custScaleX="95750" custScaleY="70454" custLinFactNeighborY="-30682">
        <dgm:presLayoutVars>
          <dgm:bulletEnabled val="1"/>
        </dgm:presLayoutVars>
      </dgm:prSet>
      <dgm:spPr/>
      <dgm:t>
        <a:bodyPr/>
        <a:lstStyle/>
        <a:p>
          <a:endParaRPr lang="es-ES"/>
        </a:p>
      </dgm:t>
    </dgm:pt>
    <dgm:pt modelId="{D9F9794A-CF96-4A2E-9C7E-B9A1CA0A8DC8}" type="pres">
      <dgm:prSet presAssocID="{1578B4C0-B6FE-407C-8C0D-172FF9879503}" presName="FourNodes_3" presStyleLbl="node1" presStyleIdx="2" presStyleCnt="4" custScaleX="96874" custScaleY="70455" custLinFactNeighborX="563" custLinFactNeighborY="-55113">
        <dgm:presLayoutVars>
          <dgm:bulletEnabled val="1"/>
        </dgm:presLayoutVars>
      </dgm:prSet>
      <dgm:spPr/>
      <dgm:t>
        <a:bodyPr/>
        <a:lstStyle/>
        <a:p>
          <a:endParaRPr lang="es-ES"/>
        </a:p>
      </dgm:t>
    </dgm:pt>
    <dgm:pt modelId="{20E60BAF-8152-4338-9C7B-2E0FF36D759B}" type="pres">
      <dgm:prSet presAssocID="{1578B4C0-B6FE-407C-8C0D-172FF9879503}" presName="FourNodes_4" presStyleLbl="node1" presStyleIdx="3" presStyleCnt="4" custScaleX="93750" custScaleY="70455" custLinFactNeighborY="-88068">
        <dgm:presLayoutVars>
          <dgm:bulletEnabled val="1"/>
        </dgm:presLayoutVars>
      </dgm:prSet>
      <dgm:spPr/>
      <dgm:t>
        <a:bodyPr/>
        <a:lstStyle/>
        <a:p>
          <a:endParaRPr lang="es-ES"/>
        </a:p>
      </dgm:t>
    </dgm:pt>
    <dgm:pt modelId="{2007290B-D4FE-40B9-A3D8-A2120B6661AB}" type="pres">
      <dgm:prSet presAssocID="{1578B4C0-B6FE-407C-8C0D-172FF9879503}" presName="FourConn_1-2" presStyleLbl="fgAccFollowNode1" presStyleIdx="0" presStyleCnt="3">
        <dgm:presLayoutVars>
          <dgm:bulletEnabled val="1"/>
        </dgm:presLayoutVars>
      </dgm:prSet>
      <dgm:spPr/>
      <dgm:t>
        <a:bodyPr/>
        <a:lstStyle/>
        <a:p>
          <a:endParaRPr lang="es-ES"/>
        </a:p>
      </dgm:t>
    </dgm:pt>
    <dgm:pt modelId="{0F167F4D-6D4A-47AC-9D6D-85BC9C140B95}" type="pres">
      <dgm:prSet presAssocID="{1578B4C0-B6FE-407C-8C0D-172FF9879503}" presName="FourConn_2-3" presStyleLbl="fgAccFollowNode1" presStyleIdx="1" presStyleCnt="3" custLinFactNeighborY="-50524">
        <dgm:presLayoutVars>
          <dgm:bulletEnabled val="1"/>
        </dgm:presLayoutVars>
      </dgm:prSet>
      <dgm:spPr/>
      <dgm:t>
        <a:bodyPr/>
        <a:lstStyle/>
        <a:p>
          <a:endParaRPr lang="es-ES"/>
        </a:p>
      </dgm:t>
    </dgm:pt>
    <dgm:pt modelId="{57140941-549F-4035-8454-3F687A51DD8C}" type="pres">
      <dgm:prSet presAssocID="{1578B4C0-B6FE-407C-8C0D-172FF9879503}" presName="FourConn_3-4" presStyleLbl="fgAccFollowNode1" presStyleIdx="2" presStyleCnt="3" custLinFactY="-1224" custLinFactNeighborX="-175" custLinFactNeighborY="-100000">
        <dgm:presLayoutVars>
          <dgm:bulletEnabled val="1"/>
        </dgm:presLayoutVars>
      </dgm:prSet>
      <dgm:spPr/>
      <dgm:t>
        <a:bodyPr/>
        <a:lstStyle/>
        <a:p>
          <a:endParaRPr lang="es-ES"/>
        </a:p>
      </dgm:t>
    </dgm:pt>
    <dgm:pt modelId="{EFF15883-FE72-463D-8B21-D4FE1D49C682}" type="pres">
      <dgm:prSet presAssocID="{1578B4C0-B6FE-407C-8C0D-172FF9879503}" presName="FourNodes_1_text" presStyleLbl="node1" presStyleIdx="3" presStyleCnt="4">
        <dgm:presLayoutVars>
          <dgm:bulletEnabled val="1"/>
        </dgm:presLayoutVars>
      </dgm:prSet>
      <dgm:spPr/>
      <dgm:t>
        <a:bodyPr/>
        <a:lstStyle/>
        <a:p>
          <a:endParaRPr lang="es-ES"/>
        </a:p>
      </dgm:t>
    </dgm:pt>
    <dgm:pt modelId="{3343E22F-1E50-46A7-9BF1-7805DB761D2F}" type="pres">
      <dgm:prSet presAssocID="{1578B4C0-B6FE-407C-8C0D-172FF9879503}" presName="FourNodes_2_text" presStyleLbl="node1" presStyleIdx="3" presStyleCnt="4">
        <dgm:presLayoutVars>
          <dgm:bulletEnabled val="1"/>
        </dgm:presLayoutVars>
      </dgm:prSet>
      <dgm:spPr/>
      <dgm:t>
        <a:bodyPr/>
        <a:lstStyle/>
        <a:p>
          <a:endParaRPr lang="es-ES"/>
        </a:p>
      </dgm:t>
    </dgm:pt>
    <dgm:pt modelId="{61A87C14-643E-4F19-A08D-7BF9BD8978D9}" type="pres">
      <dgm:prSet presAssocID="{1578B4C0-B6FE-407C-8C0D-172FF9879503}" presName="FourNodes_3_text" presStyleLbl="node1" presStyleIdx="3" presStyleCnt="4">
        <dgm:presLayoutVars>
          <dgm:bulletEnabled val="1"/>
        </dgm:presLayoutVars>
      </dgm:prSet>
      <dgm:spPr/>
      <dgm:t>
        <a:bodyPr/>
        <a:lstStyle/>
        <a:p>
          <a:endParaRPr lang="es-ES"/>
        </a:p>
      </dgm:t>
    </dgm:pt>
    <dgm:pt modelId="{73BA7C21-6C81-46BD-8E4E-65A41409C20F}" type="pres">
      <dgm:prSet presAssocID="{1578B4C0-B6FE-407C-8C0D-172FF9879503}" presName="FourNodes_4_text" presStyleLbl="node1" presStyleIdx="3" presStyleCnt="4">
        <dgm:presLayoutVars>
          <dgm:bulletEnabled val="1"/>
        </dgm:presLayoutVars>
      </dgm:prSet>
      <dgm:spPr/>
      <dgm:t>
        <a:bodyPr/>
        <a:lstStyle/>
        <a:p>
          <a:endParaRPr lang="es-ES"/>
        </a:p>
      </dgm:t>
    </dgm:pt>
  </dgm:ptLst>
  <dgm:cxnLst>
    <dgm:cxn modelId="{999400CD-3294-47BB-9E17-5D0D879ECC54}" srcId="{1578B4C0-B6FE-407C-8C0D-172FF9879503}" destId="{B364BFDE-21F8-4DC3-92D3-A9CEF0645209}" srcOrd="3" destOrd="0" parTransId="{7E03CF67-B1C3-4DBD-863B-7306F69A5C16}" sibTransId="{DAD72B2F-4F99-4093-B398-777278EFBA5D}"/>
    <dgm:cxn modelId="{BF6E7375-417D-482A-8971-4E10436E6886}" type="presOf" srcId="{ADEB9345-2D21-4D12-B372-60541766B153}" destId="{61A87C14-643E-4F19-A08D-7BF9BD8978D9}" srcOrd="1" destOrd="0" presId="urn:microsoft.com/office/officeart/2005/8/layout/vProcess5"/>
    <dgm:cxn modelId="{960157D4-C68F-4294-BDBB-AE0440DFCD60}" type="presOf" srcId="{87538FA6-6912-4914-9F6A-CB5DD953559D}" destId="{0F167F4D-6D4A-47AC-9D6D-85BC9C140B95}" srcOrd="0" destOrd="0" presId="urn:microsoft.com/office/officeart/2005/8/layout/vProcess5"/>
    <dgm:cxn modelId="{EEEBD696-E2B6-495C-B5DF-AD411AC561B2}" type="presOf" srcId="{B364BFDE-21F8-4DC3-92D3-A9CEF0645209}" destId="{73BA7C21-6C81-46BD-8E4E-65A41409C20F}" srcOrd="1" destOrd="0" presId="urn:microsoft.com/office/officeart/2005/8/layout/vProcess5"/>
    <dgm:cxn modelId="{E873202E-A7A1-4F1A-88CD-1CAAE4F47052}" type="presOf" srcId="{B364BFDE-21F8-4DC3-92D3-A9CEF0645209}" destId="{20E60BAF-8152-4338-9C7B-2E0FF36D759B}" srcOrd="0" destOrd="0" presId="urn:microsoft.com/office/officeart/2005/8/layout/vProcess5"/>
    <dgm:cxn modelId="{0C2BB9D9-563A-4AD6-92BF-11C742C0DD4E}" srcId="{1578B4C0-B6FE-407C-8C0D-172FF9879503}" destId="{DA9E6A85-E305-4A79-A1A3-6348F8098770}" srcOrd="1" destOrd="0" parTransId="{4EBAB055-BC99-469B-AC0E-C6B82404CE42}" sibTransId="{87538FA6-6912-4914-9F6A-CB5DD953559D}"/>
    <dgm:cxn modelId="{A926D129-D55B-4AEC-8AC0-2E642EF4AF0C}" type="presOf" srcId="{1578B4C0-B6FE-407C-8C0D-172FF9879503}" destId="{2E399991-3E83-4B59-B10E-BC65EA96578E}" srcOrd="0" destOrd="0" presId="urn:microsoft.com/office/officeart/2005/8/layout/vProcess5"/>
    <dgm:cxn modelId="{A9B40C9A-791E-43AF-B4CF-1EFD2C2422C0}" type="presOf" srcId="{C0642856-2929-42A5-A25A-59C7ACA142BB}" destId="{2007290B-D4FE-40B9-A3D8-A2120B6661AB}" srcOrd="0" destOrd="0" presId="urn:microsoft.com/office/officeart/2005/8/layout/vProcess5"/>
    <dgm:cxn modelId="{E68888B1-BCB6-4BB0-871A-81E216534668}" type="presOf" srcId="{A933F3F4-DCDF-4D8B-9572-7793A2A21958}" destId="{EFF15883-FE72-463D-8B21-D4FE1D49C682}" srcOrd="1" destOrd="0" presId="urn:microsoft.com/office/officeart/2005/8/layout/vProcess5"/>
    <dgm:cxn modelId="{B9DF91B0-A378-4456-9BB3-02343614345A}" srcId="{1578B4C0-B6FE-407C-8C0D-172FF9879503}" destId="{ADEB9345-2D21-4D12-B372-60541766B153}" srcOrd="2" destOrd="0" parTransId="{E869D993-A7F2-4207-AABA-8E105B752A60}" sibTransId="{F6B157C6-B710-4D7A-9037-BCF4F947B5D2}"/>
    <dgm:cxn modelId="{543C2949-2E19-4448-B2BA-1AF7266A65D9}" type="presOf" srcId="{A933F3F4-DCDF-4D8B-9572-7793A2A21958}" destId="{054F5418-F62B-4367-BF91-AD65E84B9F04}" srcOrd="0" destOrd="0" presId="urn:microsoft.com/office/officeart/2005/8/layout/vProcess5"/>
    <dgm:cxn modelId="{3BAB294B-6E55-48ED-94EC-6D6639C83AE4}" type="presOf" srcId="{F6B157C6-B710-4D7A-9037-BCF4F947B5D2}" destId="{57140941-549F-4035-8454-3F687A51DD8C}" srcOrd="0" destOrd="0" presId="urn:microsoft.com/office/officeart/2005/8/layout/vProcess5"/>
    <dgm:cxn modelId="{CFA265A9-046E-445C-ACED-BEBE22C14D71}" type="presOf" srcId="{DA9E6A85-E305-4A79-A1A3-6348F8098770}" destId="{697E590F-5952-4EF8-8CEE-4E5EE77334C9}" srcOrd="0" destOrd="0" presId="urn:microsoft.com/office/officeart/2005/8/layout/vProcess5"/>
    <dgm:cxn modelId="{26AD735C-47BC-4837-92A9-00BB039A84B7}" type="presOf" srcId="{ADEB9345-2D21-4D12-B372-60541766B153}" destId="{D9F9794A-CF96-4A2E-9C7E-B9A1CA0A8DC8}" srcOrd="0" destOrd="0" presId="urn:microsoft.com/office/officeart/2005/8/layout/vProcess5"/>
    <dgm:cxn modelId="{80FE8130-6A47-4952-94E2-D17F54090E0E}" type="presOf" srcId="{DA9E6A85-E305-4A79-A1A3-6348F8098770}" destId="{3343E22F-1E50-46A7-9BF1-7805DB761D2F}" srcOrd="1" destOrd="0" presId="urn:microsoft.com/office/officeart/2005/8/layout/vProcess5"/>
    <dgm:cxn modelId="{DB0A3BC2-88C0-4DCC-B943-47FD8C388992}" srcId="{1578B4C0-B6FE-407C-8C0D-172FF9879503}" destId="{A933F3F4-DCDF-4D8B-9572-7793A2A21958}" srcOrd="0" destOrd="0" parTransId="{B99775A6-C584-4F75-A4AD-75002EE93C5F}" sibTransId="{C0642856-2929-42A5-A25A-59C7ACA142BB}"/>
    <dgm:cxn modelId="{DB620BBF-AF19-4893-9844-F3E6BB0CEE3C}" type="presParOf" srcId="{2E399991-3E83-4B59-B10E-BC65EA96578E}" destId="{DE614D72-8B63-43D6-A0F2-AED9C504EEBC}" srcOrd="0" destOrd="0" presId="urn:microsoft.com/office/officeart/2005/8/layout/vProcess5"/>
    <dgm:cxn modelId="{01C7BA0F-2754-45B7-AFFE-F04B8E5C71AA}" type="presParOf" srcId="{2E399991-3E83-4B59-B10E-BC65EA96578E}" destId="{054F5418-F62B-4367-BF91-AD65E84B9F04}" srcOrd="1" destOrd="0" presId="urn:microsoft.com/office/officeart/2005/8/layout/vProcess5"/>
    <dgm:cxn modelId="{70600B5B-FE15-46BB-AD5A-A4435FA67594}" type="presParOf" srcId="{2E399991-3E83-4B59-B10E-BC65EA96578E}" destId="{697E590F-5952-4EF8-8CEE-4E5EE77334C9}" srcOrd="2" destOrd="0" presId="urn:microsoft.com/office/officeart/2005/8/layout/vProcess5"/>
    <dgm:cxn modelId="{23572CDD-E5D3-49DA-AF55-91C06F18D25F}" type="presParOf" srcId="{2E399991-3E83-4B59-B10E-BC65EA96578E}" destId="{D9F9794A-CF96-4A2E-9C7E-B9A1CA0A8DC8}" srcOrd="3" destOrd="0" presId="urn:microsoft.com/office/officeart/2005/8/layout/vProcess5"/>
    <dgm:cxn modelId="{11BC4093-C9D6-421C-9E42-F5EB732FB93C}" type="presParOf" srcId="{2E399991-3E83-4B59-B10E-BC65EA96578E}" destId="{20E60BAF-8152-4338-9C7B-2E0FF36D759B}" srcOrd="4" destOrd="0" presId="urn:microsoft.com/office/officeart/2005/8/layout/vProcess5"/>
    <dgm:cxn modelId="{C7A305CF-C272-43ED-BAAA-C9F36B9D18A7}" type="presParOf" srcId="{2E399991-3E83-4B59-B10E-BC65EA96578E}" destId="{2007290B-D4FE-40B9-A3D8-A2120B6661AB}" srcOrd="5" destOrd="0" presId="urn:microsoft.com/office/officeart/2005/8/layout/vProcess5"/>
    <dgm:cxn modelId="{BA19CAA2-1F17-439C-A160-586C25C66F9D}" type="presParOf" srcId="{2E399991-3E83-4B59-B10E-BC65EA96578E}" destId="{0F167F4D-6D4A-47AC-9D6D-85BC9C140B95}" srcOrd="6" destOrd="0" presId="urn:microsoft.com/office/officeart/2005/8/layout/vProcess5"/>
    <dgm:cxn modelId="{0BBDE22E-285A-4BC2-9093-741EE7177FCB}" type="presParOf" srcId="{2E399991-3E83-4B59-B10E-BC65EA96578E}" destId="{57140941-549F-4035-8454-3F687A51DD8C}" srcOrd="7" destOrd="0" presId="urn:microsoft.com/office/officeart/2005/8/layout/vProcess5"/>
    <dgm:cxn modelId="{21165ED9-C119-49D8-A372-379DF12DE75A}" type="presParOf" srcId="{2E399991-3E83-4B59-B10E-BC65EA96578E}" destId="{EFF15883-FE72-463D-8B21-D4FE1D49C682}" srcOrd="8" destOrd="0" presId="urn:microsoft.com/office/officeart/2005/8/layout/vProcess5"/>
    <dgm:cxn modelId="{D1FBD5FE-44AD-4F90-B3F8-2DB0761DCC5A}" type="presParOf" srcId="{2E399991-3E83-4B59-B10E-BC65EA96578E}" destId="{3343E22F-1E50-46A7-9BF1-7805DB761D2F}" srcOrd="9" destOrd="0" presId="urn:microsoft.com/office/officeart/2005/8/layout/vProcess5"/>
    <dgm:cxn modelId="{FF9F50F9-1FA9-44A7-ACF0-69934B5A81D6}" type="presParOf" srcId="{2E399991-3E83-4B59-B10E-BC65EA96578E}" destId="{61A87C14-643E-4F19-A08D-7BF9BD8978D9}" srcOrd="10" destOrd="0" presId="urn:microsoft.com/office/officeart/2005/8/layout/vProcess5"/>
    <dgm:cxn modelId="{EDD64452-EF19-4F0E-88F0-402A23C78C83}" type="presParOf" srcId="{2E399991-3E83-4B59-B10E-BC65EA96578E}" destId="{73BA7C21-6C81-46BD-8E4E-65A41409C20F}"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0C3DE-E905-4D5E-A61C-CDB6BABF22EA}">
      <dsp:nvSpPr>
        <dsp:cNvPr id="0" name=""/>
        <dsp:cNvSpPr/>
      </dsp:nvSpPr>
      <dsp:spPr>
        <a:xfrm>
          <a:off x="0" y="0"/>
          <a:ext cx="8352383" cy="19459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endParaRPr lang="es-CO" sz="3200" kern="1200" dirty="0" smtClean="0"/>
        </a:p>
        <a:p>
          <a:pPr lvl="0" algn="ctr" defTabSz="1422400" rtl="0">
            <a:lnSpc>
              <a:spcPct val="90000"/>
            </a:lnSpc>
            <a:spcBef>
              <a:spcPct val="0"/>
            </a:spcBef>
            <a:spcAft>
              <a:spcPct val="35000"/>
            </a:spcAft>
          </a:pPr>
          <a:r>
            <a:rPr lang="es-CO" sz="3200" kern="1200" dirty="0" smtClean="0"/>
            <a:t>LA RESIGNIFICACION DEL PROYECTO EDUCATIVO INSTITUCIONAL –PEI-</a:t>
          </a:r>
          <a:endParaRPr lang="es-ES" sz="3200" kern="1200" dirty="0"/>
        </a:p>
      </dsp:txBody>
      <dsp:txXfrm>
        <a:off x="0" y="778370"/>
        <a:ext cx="8352383" cy="778370"/>
      </dsp:txXfrm>
    </dsp:sp>
    <dsp:sp modelId="{242418AE-C52F-40C0-A75C-F39FFBBB9CE6}">
      <dsp:nvSpPr>
        <dsp:cNvPr id="0" name=""/>
        <dsp:cNvSpPr/>
      </dsp:nvSpPr>
      <dsp:spPr>
        <a:xfrm rot="21270793">
          <a:off x="3770453" y="-44643"/>
          <a:ext cx="901222" cy="68013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F86BD1-0A2D-4F4F-A50A-312453227155}">
      <dsp:nvSpPr>
        <dsp:cNvPr id="0" name=""/>
        <dsp:cNvSpPr/>
      </dsp:nvSpPr>
      <dsp:spPr>
        <a:xfrm>
          <a:off x="345275" y="690843"/>
          <a:ext cx="7661831" cy="291888"/>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image" Target="../media/image174.wmf"/><Relationship Id="rId1" Type="http://schemas.openxmlformats.org/officeDocument/2006/relationships/image" Target="../media/image173.wmf"/><Relationship Id="rId4" Type="http://schemas.openxmlformats.org/officeDocument/2006/relationships/image" Target="../media/image1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EC425-41EE-4E8C-8DCB-3448EA31185F}" type="datetimeFigureOut">
              <a:rPr lang="es-CO" smtClean="0"/>
              <a:t>08/10/2015</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5ED816-9ABB-4A0D-BF32-E1C0FE78D76F}" type="slidenum">
              <a:rPr lang="es-CO" smtClean="0"/>
              <a:t>‹Nº›</a:t>
            </a:fld>
            <a:endParaRPr lang="es-CO"/>
          </a:p>
        </p:txBody>
      </p:sp>
    </p:spTree>
    <p:extLst>
      <p:ext uri="{BB962C8B-B14F-4D97-AF65-F5344CB8AC3E}">
        <p14:creationId xmlns:p14="http://schemas.microsoft.com/office/powerpoint/2010/main" val="2595048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005ED816-9ABB-4A0D-BF32-E1C0FE78D76F}" type="slidenum">
              <a:rPr lang="es-CO" smtClean="0"/>
              <a:t>6</a:t>
            </a:fld>
            <a:endParaRPr lang="es-CO"/>
          </a:p>
        </p:txBody>
      </p:sp>
    </p:spTree>
    <p:extLst>
      <p:ext uri="{BB962C8B-B14F-4D97-AF65-F5344CB8AC3E}">
        <p14:creationId xmlns:p14="http://schemas.microsoft.com/office/powerpoint/2010/main" val="3686810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76E346-BC8F-4548-8434-03487CBCBB5B}" type="slidenum">
              <a:rPr lang="es-ES"/>
              <a:pPr>
                <a:spcBef>
                  <a:spcPct val="0"/>
                </a:spcBef>
              </a:pPr>
              <a:t>102</a:t>
            </a:fld>
            <a:endParaRPr lang="es-E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O" smtClean="0"/>
          </a:p>
        </p:txBody>
      </p:sp>
    </p:spTree>
    <p:extLst>
      <p:ext uri="{BB962C8B-B14F-4D97-AF65-F5344CB8AC3E}">
        <p14:creationId xmlns:p14="http://schemas.microsoft.com/office/powerpoint/2010/main" val="1764206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C37D5A-E488-4A72-806F-012789032386}" type="slidenum">
              <a:rPr lang="es-ES"/>
              <a:pPr>
                <a:spcBef>
                  <a:spcPct val="0"/>
                </a:spcBef>
              </a:pPr>
              <a:t>103</a:t>
            </a:fld>
            <a:endParaRPr lang="es-E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O" smtClean="0"/>
          </a:p>
        </p:txBody>
      </p:sp>
    </p:spTree>
    <p:extLst>
      <p:ext uri="{BB962C8B-B14F-4D97-AF65-F5344CB8AC3E}">
        <p14:creationId xmlns:p14="http://schemas.microsoft.com/office/powerpoint/2010/main" val="1230563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DFDF34-D5DB-409B-828D-859B7482CD77}" type="slidenum">
              <a:rPr lang="es-ES"/>
              <a:pPr>
                <a:spcBef>
                  <a:spcPct val="0"/>
                </a:spcBef>
              </a:pPr>
              <a:t>104</a:t>
            </a:fld>
            <a:endParaRPr lang="es-E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O" smtClean="0"/>
          </a:p>
        </p:txBody>
      </p:sp>
    </p:spTree>
    <p:extLst>
      <p:ext uri="{BB962C8B-B14F-4D97-AF65-F5344CB8AC3E}">
        <p14:creationId xmlns:p14="http://schemas.microsoft.com/office/powerpoint/2010/main" val="369893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4 Form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5ECA45-AAE8-46B5-9844-FBE202B5F53F}" type="slidenum">
              <a:rPr lang="es-ES">
                <a:latin typeface="Times New Roman" panose="02020603050405020304" pitchFamily="18" charset="0"/>
              </a:rPr>
              <a:pPr>
                <a:spcBef>
                  <a:spcPct val="0"/>
                </a:spcBef>
              </a:pPr>
              <a:t>111</a:t>
            </a:fld>
            <a:endParaRPr lang="es-ES">
              <a:latin typeface="Times New Roman" panose="02020603050405020304" pitchFamily="18" charset="0"/>
            </a:endParaRPr>
          </a:p>
        </p:txBody>
      </p:sp>
      <p:sp>
        <p:nvSpPr>
          <p:cNvPr id="6147" name="11265 Rectángulo"/>
          <p:cNvSpPr>
            <a:spLocks noGrp="1" noRot="1" noChangeAspect="1" noChangeArrowheads="1" noTextEdit="1"/>
          </p:cNvSpPr>
          <p:nvPr>
            <p:ph type="sldImg"/>
          </p:nvPr>
        </p:nvSpPr>
        <p:spPr>
          <a:xfrm>
            <a:off x="1144588" y="687388"/>
            <a:ext cx="4568825" cy="3425825"/>
          </a:xfrm>
          <a:noFill/>
          <a:ln cap="flat">
            <a:headEnd type="none" w="med" len="med"/>
            <a:tailEnd type="none" w="med" len="med"/>
          </a:ln>
        </p:spPr>
      </p:sp>
      <p:sp>
        <p:nvSpPr>
          <p:cNvPr id="6148" name="11266 Rectángulo"/>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smtClean="0">
              <a:latin typeface="Times New Roman" panose="02020603050405020304" pitchFamily="18" charset="0"/>
            </a:endParaRPr>
          </a:p>
        </p:txBody>
      </p:sp>
    </p:spTree>
    <p:extLst>
      <p:ext uri="{BB962C8B-B14F-4D97-AF65-F5344CB8AC3E}">
        <p14:creationId xmlns:p14="http://schemas.microsoft.com/office/powerpoint/2010/main" val="1315000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4 Form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EC3B9D-3952-4C77-BEFB-8D88BC21B074}" type="slidenum">
              <a:rPr lang="es-ES">
                <a:latin typeface="Arial" panose="020B0604020202020204" pitchFamily="34" charset="0"/>
              </a:rPr>
              <a:pPr>
                <a:spcBef>
                  <a:spcPct val="0"/>
                </a:spcBef>
              </a:pPr>
              <a:t>112</a:t>
            </a:fld>
            <a:endParaRPr lang="es-ES">
              <a:latin typeface="Arial" panose="020B0604020202020204" pitchFamily="34" charset="0"/>
            </a:endParaRPr>
          </a:p>
        </p:txBody>
      </p:sp>
      <p:sp>
        <p:nvSpPr>
          <p:cNvPr id="8195" name="12289 Rectángulo"/>
          <p:cNvSpPr>
            <a:spLocks noGrp="1" noRot="1" noChangeAspect="1" noChangeArrowheads="1" noTextEdit="1"/>
          </p:cNvSpPr>
          <p:nvPr>
            <p:ph type="sldImg"/>
          </p:nvPr>
        </p:nvSpPr>
        <p:spPr>
          <a:xfrm>
            <a:off x="1144588" y="687388"/>
            <a:ext cx="4568825" cy="3425825"/>
          </a:xfrm>
          <a:noFill/>
          <a:ln cap="flat">
            <a:headEnd type="none" w="med" len="med"/>
            <a:tailEnd type="none" w="med" len="med"/>
          </a:ln>
        </p:spPr>
      </p:sp>
      <p:sp>
        <p:nvSpPr>
          <p:cNvPr id="8196" name="12290 Rectángulo"/>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s-ES_tradnl" smtClean="0">
              <a:latin typeface="Arial" panose="020B0604020202020204" pitchFamily="34" charset="0"/>
            </a:endParaRPr>
          </a:p>
        </p:txBody>
      </p:sp>
    </p:spTree>
    <p:extLst>
      <p:ext uri="{BB962C8B-B14F-4D97-AF65-F5344CB8AC3E}">
        <p14:creationId xmlns:p14="http://schemas.microsoft.com/office/powerpoint/2010/main" val="348123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4 Form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237F11-0DC1-44BB-8663-959E09FA90E4}" type="slidenum">
              <a:rPr lang="es-ES">
                <a:latin typeface="Arial" panose="020B0604020202020204" pitchFamily="34" charset="0"/>
              </a:rPr>
              <a:pPr>
                <a:spcBef>
                  <a:spcPct val="0"/>
                </a:spcBef>
              </a:pPr>
              <a:t>114</a:t>
            </a:fld>
            <a:endParaRPr lang="es-ES">
              <a:latin typeface="Arial" panose="020B0604020202020204" pitchFamily="34" charset="0"/>
            </a:endParaRPr>
          </a:p>
        </p:txBody>
      </p:sp>
      <p:sp>
        <p:nvSpPr>
          <p:cNvPr id="11267" name="13313 Rectángulo"/>
          <p:cNvSpPr>
            <a:spLocks noGrp="1" noRot="1" noChangeAspect="1" noChangeArrowheads="1" noTextEdit="1"/>
          </p:cNvSpPr>
          <p:nvPr>
            <p:ph type="sldImg"/>
          </p:nvPr>
        </p:nvSpPr>
        <p:spPr>
          <a:xfrm>
            <a:off x="1144588" y="687388"/>
            <a:ext cx="4568825" cy="3425825"/>
          </a:xfrm>
          <a:noFill/>
          <a:ln cap="flat">
            <a:headEnd type="none" w="med" len="med"/>
            <a:tailEnd type="none" w="med" len="med"/>
          </a:ln>
        </p:spPr>
      </p:sp>
      <p:sp>
        <p:nvSpPr>
          <p:cNvPr id="11268" name="13314 Rectángulo"/>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s-ES_tradnl" smtClean="0">
              <a:latin typeface="Arial" panose="020B0604020202020204" pitchFamily="34" charset="0"/>
            </a:endParaRPr>
          </a:p>
        </p:txBody>
      </p:sp>
    </p:spTree>
    <p:extLst>
      <p:ext uri="{BB962C8B-B14F-4D97-AF65-F5344CB8AC3E}">
        <p14:creationId xmlns:p14="http://schemas.microsoft.com/office/powerpoint/2010/main" val="2595557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70D5FCD-FB17-4AB8-87CC-F6E8EED11C93}" type="slidenum">
              <a:rPr lang="es-ES" altLang="es-CO"/>
              <a:pPr eaLnBrk="1" hangingPunct="1">
                <a:spcBef>
                  <a:spcPct val="0"/>
                </a:spcBef>
              </a:pPr>
              <a:t>147</a:t>
            </a:fld>
            <a:endParaRPr lang="es-ES" altLang="es-CO"/>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O" altLang="es-CO" smtClean="0"/>
          </a:p>
        </p:txBody>
      </p:sp>
    </p:spTree>
    <p:extLst>
      <p:ext uri="{BB962C8B-B14F-4D97-AF65-F5344CB8AC3E}">
        <p14:creationId xmlns:p14="http://schemas.microsoft.com/office/powerpoint/2010/main" val="4034636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1A20E03-AA38-4C60-BFB7-D239B11EB2DC}" type="slidenum">
              <a:rPr lang="es-ES" altLang="es-CO"/>
              <a:pPr eaLnBrk="1" hangingPunct="1">
                <a:spcBef>
                  <a:spcPct val="0"/>
                </a:spcBef>
              </a:pPr>
              <a:t>148</a:t>
            </a:fld>
            <a:endParaRPr lang="es-ES" altLang="es-CO"/>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O" altLang="es-CO" smtClean="0"/>
          </a:p>
        </p:txBody>
      </p:sp>
    </p:spTree>
    <p:extLst>
      <p:ext uri="{BB962C8B-B14F-4D97-AF65-F5344CB8AC3E}">
        <p14:creationId xmlns:p14="http://schemas.microsoft.com/office/powerpoint/2010/main" val="697693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smtClean="0"/>
          </a:p>
        </p:txBody>
      </p:sp>
    </p:spTree>
    <p:extLst>
      <p:ext uri="{BB962C8B-B14F-4D97-AF65-F5344CB8AC3E}">
        <p14:creationId xmlns:p14="http://schemas.microsoft.com/office/powerpoint/2010/main" val="98005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ltLang="es-CO" smtClean="0"/>
          </a:p>
        </p:txBody>
      </p:sp>
      <p:sp>
        <p:nvSpPr>
          <p:cNvPr id="212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62F45A4F-ACC3-4AF2-8306-CFD25FE7A49A}" type="slidenum">
              <a:rPr lang="es-ES" altLang="es-CO" sz="1200">
                <a:solidFill>
                  <a:srgbClr val="000000"/>
                </a:solidFill>
              </a:rPr>
              <a:pPr/>
              <a:t>23</a:t>
            </a:fld>
            <a:endParaRPr lang="es-ES" altLang="es-CO" sz="1200">
              <a:solidFill>
                <a:srgbClr val="000000"/>
              </a:solidFill>
            </a:endParaRPr>
          </a:p>
        </p:txBody>
      </p:sp>
    </p:spTree>
    <p:extLst>
      <p:ext uri="{BB962C8B-B14F-4D97-AF65-F5344CB8AC3E}">
        <p14:creationId xmlns:p14="http://schemas.microsoft.com/office/powerpoint/2010/main" val="1079361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smtClean="0"/>
          </a:p>
        </p:txBody>
      </p:sp>
      <p:sp>
        <p:nvSpPr>
          <p:cNvPr id="160772"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8BC8BA-1929-4D0F-933C-EFAE22DEACAB}" type="slidenum">
              <a:rPr lang="es-ES_tradnl">
                <a:latin typeface="Calibri" panose="020F0502020204030204" pitchFamily="34" charset="0"/>
              </a:rPr>
              <a:pPr eaLnBrk="1" hangingPunct="1"/>
              <a:t>54</a:t>
            </a:fld>
            <a:endParaRPr lang="es-ES_tradnl">
              <a:latin typeface="Calibri" panose="020F0502020204030204" pitchFamily="34" charset="0"/>
            </a:endParaRPr>
          </a:p>
        </p:txBody>
      </p:sp>
    </p:spTree>
    <p:extLst>
      <p:ext uri="{BB962C8B-B14F-4D97-AF65-F5344CB8AC3E}">
        <p14:creationId xmlns:p14="http://schemas.microsoft.com/office/powerpoint/2010/main" val="2482119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smtClean="0"/>
          </a:p>
        </p:txBody>
      </p:sp>
      <p:sp>
        <p:nvSpPr>
          <p:cNvPr id="225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3A076C-8E62-4E13-9C57-88EFA7C399C4}" type="slidenum">
              <a:rPr lang="es-ES_tradnl">
                <a:latin typeface="Arial" panose="020B0604020202020204" pitchFamily="34" charset="0"/>
              </a:rPr>
              <a:pPr>
                <a:spcBef>
                  <a:spcPct val="0"/>
                </a:spcBef>
              </a:pPr>
              <a:t>68</a:t>
            </a:fld>
            <a:endParaRPr lang="es-ES_tradnl">
              <a:latin typeface="Arial" panose="020B0604020202020204" pitchFamily="34" charset="0"/>
            </a:endParaRPr>
          </a:p>
        </p:txBody>
      </p:sp>
    </p:spTree>
    <p:extLst>
      <p:ext uri="{BB962C8B-B14F-4D97-AF65-F5344CB8AC3E}">
        <p14:creationId xmlns:p14="http://schemas.microsoft.com/office/powerpoint/2010/main" val="1412321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smtClean="0"/>
          </a:p>
        </p:txBody>
      </p:sp>
    </p:spTree>
    <p:extLst>
      <p:ext uri="{BB962C8B-B14F-4D97-AF65-F5344CB8AC3E}">
        <p14:creationId xmlns:p14="http://schemas.microsoft.com/office/powerpoint/2010/main" val="1810683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xfrm>
            <a:off x="992188" y="730250"/>
            <a:ext cx="4870450" cy="3652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xfrm>
            <a:off x="914400" y="4625975"/>
            <a:ext cx="5026025" cy="4381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smtClean="0"/>
          </a:p>
        </p:txBody>
      </p:sp>
    </p:spTree>
    <p:extLst>
      <p:ext uri="{BB962C8B-B14F-4D97-AF65-F5344CB8AC3E}">
        <p14:creationId xmlns:p14="http://schemas.microsoft.com/office/powerpoint/2010/main" val="349406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005ED816-9ABB-4A0D-BF32-E1C0FE78D76F}" type="slidenum">
              <a:rPr lang="es-CO" smtClean="0"/>
              <a:t>85</a:t>
            </a:fld>
            <a:endParaRPr lang="es-CO"/>
          </a:p>
        </p:txBody>
      </p:sp>
    </p:spTree>
    <p:extLst>
      <p:ext uri="{BB962C8B-B14F-4D97-AF65-F5344CB8AC3E}">
        <p14:creationId xmlns:p14="http://schemas.microsoft.com/office/powerpoint/2010/main" val="2716166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9EAA46-AA6E-4E76-83B6-2399EE36F0C6}" type="slidenum">
              <a:rPr lang="es-ES"/>
              <a:pPr>
                <a:spcBef>
                  <a:spcPct val="0"/>
                </a:spcBef>
              </a:pPr>
              <a:t>100</a:t>
            </a:fld>
            <a:endParaRPr lang="es-E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O" smtClean="0"/>
          </a:p>
        </p:txBody>
      </p:sp>
    </p:spTree>
    <p:extLst>
      <p:ext uri="{BB962C8B-B14F-4D97-AF65-F5344CB8AC3E}">
        <p14:creationId xmlns:p14="http://schemas.microsoft.com/office/powerpoint/2010/main" val="3742067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C74A005B-5E8A-43EA-98BE-F85167B7062A}" type="datetimeFigureOut">
              <a:rPr lang="es-CO" smtClean="0"/>
              <a:t>08/10/2015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40D5C226-7AA3-415F-B0BB-CF885B79A834}" type="slidenum">
              <a:rPr lang="es-CO" smtClean="0"/>
              <a:t>‹Nº›</a:t>
            </a:fld>
            <a:endParaRPr lang="es-CO"/>
          </a:p>
        </p:txBody>
      </p:sp>
    </p:spTree>
    <p:extLst>
      <p:ext uri="{BB962C8B-B14F-4D97-AF65-F5344CB8AC3E}">
        <p14:creationId xmlns:p14="http://schemas.microsoft.com/office/powerpoint/2010/main" val="370264498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C74A005B-5E8A-43EA-98BE-F85167B7062A}" type="datetimeFigureOut">
              <a:rPr lang="es-CO" smtClean="0"/>
              <a:t>08/10/2015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40D5C226-7AA3-415F-B0BB-CF885B79A834}" type="slidenum">
              <a:rPr lang="es-CO" smtClean="0"/>
              <a:t>‹Nº›</a:t>
            </a:fld>
            <a:endParaRPr lang="es-CO"/>
          </a:p>
        </p:txBody>
      </p:sp>
    </p:spTree>
    <p:extLst>
      <p:ext uri="{BB962C8B-B14F-4D97-AF65-F5344CB8AC3E}">
        <p14:creationId xmlns:p14="http://schemas.microsoft.com/office/powerpoint/2010/main" val="248118731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C74A005B-5E8A-43EA-98BE-F85167B7062A}" type="datetimeFigureOut">
              <a:rPr lang="es-CO" smtClean="0"/>
              <a:t>08/10/2015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40D5C226-7AA3-415F-B0BB-CF885B79A834}" type="slidenum">
              <a:rPr lang="es-CO" smtClean="0"/>
              <a:t>‹Nº›</a:t>
            </a:fld>
            <a:endParaRPr lang="es-CO"/>
          </a:p>
        </p:txBody>
      </p:sp>
    </p:spTree>
    <p:extLst>
      <p:ext uri="{BB962C8B-B14F-4D97-AF65-F5344CB8AC3E}">
        <p14:creationId xmlns:p14="http://schemas.microsoft.com/office/powerpoint/2010/main" val="425005403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p:spPr>
        <p:txBody>
          <a:bodyPr/>
          <a:lstStyle/>
          <a:p>
            <a:r>
              <a:rPr lang="es-ES" smtClean="0"/>
              <a:t>Haga clic para modificar el estilo de título del patrón</a:t>
            </a:r>
            <a:endParaRPr lang="es-ES_tradnl"/>
          </a:p>
        </p:txBody>
      </p:sp>
      <p:sp>
        <p:nvSpPr>
          <p:cNvPr id="3" name="2 Marcador de contenido"/>
          <p:cNvSpPr>
            <a:spLocks noGrp="1"/>
          </p:cNvSpPr>
          <p:nvPr>
            <p:ph sz="quarter" idx="1"/>
          </p:nvPr>
        </p:nvSpPr>
        <p:spPr>
          <a:xfrm>
            <a:off x="457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contenido"/>
          <p:cNvSpPr>
            <a:spLocks noGrp="1"/>
          </p:cNvSpPr>
          <p:nvPr>
            <p:ph sz="quarter" idx="3"/>
          </p:nvPr>
        </p:nvSpPr>
        <p:spPr>
          <a:xfrm>
            <a:off x="457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5 Marcador de contenido"/>
          <p:cNvSpPr>
            <a:spLocks noGrp="1"/>
          </p:cNvSpPr>
          <p:nvPr>
            <p:ph sz="quarter" idx="4"/>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3 Marcador de fecha"/>
          <p:cNvSpPr>
            <a:spLocks noGrp="1"/>
          </p:cNvSpPr>
          <p:nvPr>
            <p:ph type="dt" sz="half" idx="10"/>
          </p:nvPr>
        </p:nvSpPr>
        <p:spPr/>
        <p:txBody>
          <a:bodyPr/>
          <a:lstStyle>
            <a:lvl1pPr>
              <a:defRPr/>
            </a:lvl1pPr>
          </a:lstStyle>
          <a:p>
            <a:pPr>
              <a:defRPr/>
            </a:pPr>
            <a:fld id="{032EE471-50CF-44DE-8A91-AA01C1179536}" type="datetimeFigureOut">
              <a:rPr lang="es-ES"/>
              <a:pPr>
                <a:defRPr/>
              </a:pPr>
              <a:t>08/10/2015</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B5DA294D-A6BF-439D-AB76-52AF96F5F322}" type="slidenum">
              <a:rPr lang="es-ES"/>
              <a:pPr>
                <a:defRPr/>
              </a:pPr>
              <a:t>‹Nº›</a:t>
            </a:fld>
            <a:endParaRPr lang="es-ES"/>
          </a:p>
        </p:txBody>
      </p:sp>
    </p:spTree>
    <p:extLst>
      <p:ext uri="{BB962C8B-B14F-4D97-AF65-F5344CB8AC3E}">
        <p14:creationId xmlns:p14="http://schemas.microsoft.com/office/powerpoint/2010/main" val="317163187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C74A005B-5E8A-43EA-98BE-F85167B7062A}" type="datetimeFigureOut">
              <a:rPr lang="es-CO" smtClean="0"/>
              <a:t>08/10/2015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40D5C226-7AA3-415F-B0BB-CF885B79A834}" type="slidenum">
              <a:rPr lang="es-CO" smtClean="0"/>
              <a:t>‹Nº›</a:t>
            </a:fld>
            <a:endParaRPr lang="es-CO"/>
          </a:p>
        </p:txBody>
      </p:sp>
    </p:spTree>
    <p:extLst>
      <p:ext uri="{BB962C8B-B14F-4D97-AF65-F5344CB8AC3E}">
        <p14:creationId xmlns:p14="http://schemas.microsoft.com/office/powerpoint/2010/main" val="384177612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74A005B-5E8A-43EA-98BE-F85167B7062A}" type="datetimeFigureOut">
              <a:rPr lang="es-CO" smtClean="0"/>
              <a:t>08/10/2015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40D5C226-7AA3-415F-B0BB-CF885B79A834}" type="slidenum">
              <a:rPr lang="es-CO" smtClean="0"/>
              <a:t>‹Nº›</a:t>
            </a:fld>
            <a:endParaRPr lang="es-CO"/>
          </a:p>
        </p:txBody>
      </p:sp>
    </p:spTree>
    <p:extLst>
      <p:ext uri="{BB962C8B-B14F-4D97-AF65-F5344CB8AC3E}">
        <p14:creationId xmlns:p14="http://schemas.microsoft.com/office/powerpoint/2010/main" val="241095942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C74A005B-5E8A-43EA-98BE-F85167B7062A}" type="datetimeFigureOut">
              <a:rPr lang="es-CO" smtClean="0"/>
              <a:t>08/10/2015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40D5C226-7AA3-415F-B0BB-CF885B79A834}" type="slidenum">
              <a:rPr lang="es-CO" smtClean="0"/>
              <a:t>‹Nº›</a:t>
            </a:fld>
            <a:endParaRPr lang="es-CO"/>
          </a:p>
        </p:txBody>
      </p:sp>
    </p:spTree>
    <p:extLst>
      <p:ext uri="{BB962C8B-B14F-4D97-AF65-F5344CB8AC3E}">
        <p14:creationId xmlns:p14="http://schemas.microsoft.com/office/powerpoint/2010/main" val="365069304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C74A005B-5E8A-43EA-98BE-F85167B7062A}" type="datetimeFigureOut">
              <a:rPr lang="es-CO" smtClean="0"/>
              <a:t>08/10/2015</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40D5C226-7AA3-415F-B0BB-CF885B79A834}" type="slidenum">
              <a:rPr lang="es-CO" smtClean="0"/>
              <a:t>‹Nº›</a:t>
            </a:fld>
            <a:endParaRPr lang="es-CO"/>
          </a:p>
        </p:txBody>
      </p:sp>
    </p:spTree>
    <p:extLst>
      <p:ext uri="{BB962C8B-B14F-4D97-AF65-F5344CB8AC3E}">
        <p14:creationId xmlns:p14="http://schemas.microsoft.com/office/powerpoint/2010/main" val="288142937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C74A005B-5E8A-43EA-98BE-F85167B7062A}" type="datetimeFigureOut">
              <a:rPr lang="es-CO" smtClean="0"/>
              <a:t>08/10/2015</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40D5C226-7AA3-415F-B0BB-CF885B79A834}" type="slidenum">
              <a:rPr lang="es-CO" smtClean="0"/>
              <a:t>‹Nº›</a:t>
            </a:fld>
            <a:endParaRPr lang="es-CO"/>
          </a:p>
        </p:txBody>
      </p:sp>
    </p:spTree>
    <p:extLst>
      <p:ext uri="{BB962C8B-B14F-4D97-AF65-F5344CB8AC3E}">
        <p14:creationId xmlns:p14="http://schemas.microsoft.com/office/powerpoint/2010/main" val="321811502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74A005B-5E8A-43EA-98BE-F85167B7062A}" type="datetimeFigureOut">
              <a:rPr lang="es-CO" smtClean="0"/>
              <a:t>08/10/2015</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40D5C226-7AA3-415F-B0BB-CF885B79A834}" type="slidenum">
              <a:rPr lang="es-CO" smtClean="0"/>
              <a:t>‹Nº›</a:t>
            </a:fld>
            <a:endParaRPr lang="es-CO"/>
          </a:p>
        </p:txBody>
      </p:sp>
    </p:spTree>
    <p:extLst>
      <p:ext uri="{BB962C8B-B14F-4D97-AF65-F5344CB8AC3E}">
        <p14:creationId xmlns:p14="http://schemas.microsoft.com/office/powerpoint/2010/main" val="9255911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74A005B-5E8A-43EA-98BE-F85167B7062A}" type="datetimeFigureOut">
              <a:rPr lang="es-CO" smtClean="0"/>
              <a:t>08/10/2015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40D5C226-7AA3-415F-B0BB-CF885B79A834}" type="slidenum">
              <a:rPr lang="es-CO" smtClean="0"/>
              <a:t>‹Nº›</a:t>
            </a:fld>
            <a:endParaRPr lang="es-CO"/>
          </a:p>
        </p:txBody>
      </p:sp>
    </p:spTree>
    <p:extLst>
      <p:ext uri="{BB962C8B-B14F-4D97-AF65-F5344CB8AC3E}">
        <p14:creationId xmlns:p14="http://schemas.microsoft.com/office/powerpoint/2010/main" val="83058243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74A005B-5E8A-43EA-98BE-F85167B7062A}" type="datetimeFigureOut">
              <a:rPr lang="es-CO" smtClean="0"/>
              <a:t>08/10/2015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40D5C226-7AA3-415F-B0BB-CF885B79A834}" type="slidenum">
              <a:rPr lang="es-CO" smtClean="0"/>
              <a:t>‹Nº›</a:t>
            </a:fld>
            <a:endParaRPr lang="es-CO"/>
          </a:p>
        </p:txBody>
      </p:sp>
    </p:spTree>
    <p:extLst>
      <p:ext uri="{BB962C8B-B14F-4D97-AF65-F5344CB8AC3E}">
        <p14:creationId xmlns:p14="http://schemas.microsoft.com/office/powerpoint/2010/main" val="339112757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A005B-5E8A-43EA-98BE-F85167B7062A}" type="datetimeFigureOut">
              <a:rPr lang="es-CO" smtClean="0"/>
              <a:t>08/10/2015</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D5C226-7AA3-415F-B0BB-CF885B79A834}" type="slidenum">
              <a:rPr lang="es-CO" smtClean="0"/>
              <a:t>‹Nº›</a:t>
            </a:fld>
            <a:endParaRPr lang="es-CO"/>
          </a:p>
        </p:txBody>
      </p:sp>
    </p:spTree>
    <p:extLst>
      <p:ext uri="{BB962C8B-B14F-4D97-AF65-F5344CB8AC3E}">
        <p14:creationId xmlns:p14="http://schemas.microsoft.com/office/powerpoint/2010/main" val="4000743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10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3.xml.rels><?xml version="1.0" encoding="UTF-8" standalone="yes"?>
<Relationships xmlns="http://schemas.openxmlformats.org/package/2006/relationships"><Relationship Id="rId3" Type="http://schemas.openxmlformats.org/officeDocument/2006/relationships/hyperlink" Target="Godet-Prospectiva%20estrat%E9tica-2007.pdf" TargetMode="Externa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omments" Target="../comments/comment1.xml"/><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3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jpe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jpeg"/></Relationships>
</file>

<file path=ppt/slides/_rels/slide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png"/></Relationships>
</file>

<file path=ppt/slides/_rels/slide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61.xml.rels><?xml version="1.0" encoding="UTF-8" standalone="yes"?>
<Relationships xmlns="http://schemas.openxmlformats.org/package/2006/relationships"><Relationship Id="rId8" Type="http://schemas.openxmlformats.org/officeDocument/2006/relationships/image" Target="../media/image174.wmf"/><Relationship Id="rId3" Type="http://schemas.openxmlformats.org/officeDocument/2006/relationships/image" Target="../media/image1.png"/><Relationship Id="rId7" Type="http://schemas.openxmlformats.org/officeDocument/2006/relationships/oleObject" Target="../embeddings/oleObject3.bin"/><Relationship Id="rId12" Type="http://schemas.openxmlformats.org/officeDocument/2006/relationships/image" Target="../media/image17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3.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75.wmf"/><Relationship Id="rId4" Type="http://schemas.openxmlformats.org/officeDocument/2006/relationships/image" Target="../media/image2.png"/><Relationship Id="rId9" Type="http://schemas.openxmlformats.org/officeDocument/2006/relationships/oleObject" Target="../embeddings/oleObject4.bin"/></Relationships>
</file>

<file path=ppt/slides/_rels/slide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1.jpeg"/><Relationship Id="rId4" Type="http://schemas.openxmlformats.org/officeDocument/2006/relationships/image" Target="../media/image180.png"/></Relationships>
</file>

<file path=ppt/slides/_rels/slide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jpeg"/><Relationship Id="rId4" Type="http://schemas.openxmlformats.org/officeDocument/2006/relationships/image" Target="../media/image192.jpeg"/></Relationships>
</file>

<file path=ppt/slides/_rels/slide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es.wikipedia.org/wiki/Escritor" TargetMode="External"/><Relationship Id="rId3" Type="http://schemas.openxmlformats.org/officeDocument/2006/relationships/image" Target="../media/image2.png"/><Relationship Id="rId7" Type="http://schemas.openxmlformats.org/officeDocument/2006/relationships/hyperlink" Target="https://es.wikipedia.org/wiki/L%C3%B3gico"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es.wikipedia.org/wiki/Matem%C3%A1tico" TargetMode="External"/><Relationship Id="rId5" Type="http://schemas.openxmlformats.org/officeDocument/2006/relationships/hyperlink" Target="https://es.wikipedia.org/wiki/Fil%C3%B3sofo" TargetMode="External"/><Relationship Id="rId4" Type="http://schemas.openxmlformats.org/officeDocument/2006/relationships/image" Target="../media/image4.jpeg"/><Relationship Id="rId9" Type="http://schemas.openxmlformats.org/officeDocument/2006/relationships/hyperlink" Target="https://es.wikipedia.org/wiki/Gran_Breta%C3%B1a"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4.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2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4.png"/><Relationship Id="rId5" Type="http://schemas.openxmlformats.org/officeDocument/2006/relationships/image" Target="../media/image42.png"/><Relationship Id="rId4" Type="http://schemas.openxmlformats.org/officeDocument/2006/relationships/oleObject" Target="../embeddings/Hoja_de_c_lculo_de_Microsoft_Excel_97-20031.xls"/></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comments" Target="../comments/comment2.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2.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4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4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4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4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4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2.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pn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6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61.jpeg"/><Relationship Id="rId5" Type="http://schemas.openxmlformats.org/officeDocument/2006/relationships/image" Target="../media/image69.wmf"/><Relationship Id="rId4" Type="http://schemas.openxmlformats.org/officeDocument/2006/relationships/image" Target="../media/image68.w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71.png"/><Relationship Id="rId4" Type="http://schemas.openxmlformats.org/officeDocument/2006/relationships/image" Target="../media/image70.wmf"/></Relationships>
</file>

<file path=ppt/slides/_rels/slide69.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image" Target="../media/image73.wmf"/></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INDICE%20DE%20INCLUSION.pdf" TargetMode="External"/><Relationship Id="rId5" Type="http://schemas.openxmlformats.org/officeDocument/2006/relationships/image" Target="../media/image75.jpeg"/><Relationship Id="rId4" Type="http://schemas.openxmlformats.org/officeDocument/2006/relationships/image" Target="../media/image63.png"/><Relationship Id="rId9" Type="http://schemas.openxmlformats.org/officeDocument/2006/relationships/image" Target="../media/image77.jpe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3.png"/><Relationship Id="rId2" Type="http://schemas.openxmlformats.org/officeDocument/2006/relationships/image" Target="../media/image79.png"/><Relationship Id="rId16"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1.jpe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75.jpeg"/></Relationships>
</file>

<file path=ppt/slides/_rels/slide77.xml.rels><?xml version="1.0" encoding="UTF-8" standalone="yes"?>
<Relationships xmlns="http://schemas.openxmlformats.org/package/2006/relationships"><Relationship Id="rId8" Type="http://schemas.openxmlformats.org/officeDocument/2006/relationships/hyperlink" Target="http://www.mineducacion.gov.co/1621/articles-262113_archivo_pdf_decreto127.pdf" TargetMode="External"/><Relationship Id="rId3" Type="http://schemas.openxmlformats.org/officeDocument/2006/relationships/image" Target="../media/image2.png"/><Relationship Id="rId7" Type="http://schemas.openxmlformats.org/officeDocument/2006/relationships/hyperlink" Target="http://www.mineducacion.gov.co/1621/articles-260345_archivo_pdf_directiva_012011.pdf" TargetMode="External"/><Relationship Id="rId12"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mineducacion.gov.co/1621/articles-260038_archivo_pdf_decreto4827.pdf" TargetMode="External"/><Relationship Id="rId11" Type="http://schemas.openxmlformats.org/officeDocument/2006/relationships/image" Target="../media/image94.png"/><Relationship Id="rId5" Type="http://schemas.openxmlformats.org/officeDocument/2006/relationships/hyperlink" Target="http://www.mineducacion.gov.co/1621/articles-196228_archivo_pdf_directiva_12_2009.pdf" TargetMode="External"/><Relationship Id="rId10" Type="http://schemas.openxmlformats.org/officeDocument/2006/relationships/hyperlink" Target="http://www.mineducacion.gov.co/1621/w3-article-281410.html" TargetMode="External"/><Relationship Id="rId4" Type="http://schemas.openxmlformats.org/officeDocument/2006/relationships/hyperlink" Target="http://wsp.presidencia.gov.co/Normativa/Decretos/2010/Documents/Diciembre/07/dec458007122010.pdf" TargetMode="External"/><Relationship Id="rId9" Type="http://schemas.openxmlformats.org/officeDocument/2006/relationships/hyperlink" Target="http://www.mineducacion.gov.co/1621/w3-article-275022.html"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83.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1.g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63.png"/><Relationship Id="rId4" Type="http://schemas.openxmlformats.org/officeDocument/2006/relationships/image" Target="../media/image61.jpe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jpe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jpe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117.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6 Grupo"/>
          <p:cNvGrpSpPr>
            <a:grpSpLocks/>
          </p:cNvGrpSpPr>
          <p:nvPr/>
        </p:nvGrpSpPr>
        <p:grpSpPr bwMode="auto">
          <a:xfrm>
            <a:off x="0" y="100013"/>
            <a:ext cx="9144000" cy="6780212"/>
            <a:chOff x="0" y="214216"/>
            <a:chExt cx="9144000" cy="6666009"/>
          </a:xfrm>
        </p:grpSpPr>
        <p:sp>
          <p:nvSpPr>
            <p:cNvPr id="26" name="Rectangle 4"/>
            <p:cNvSpPr>
              <a:spLocks noChangeArrowheads="1"/>
            </p:cNvSpPr>
            <p:nvPr/>
          </p:nvSpPr>
          <p:spPr bwMode="auto">
            <a:xfrm>
              <a:off x="6804025" y="979484"/>
              <a:ext cx="2305050" cy="360362"/>
            </a:xfrm>
            <a:prstGeom prst="rect">
              <a:avLst/>
            </a:prstGeom>
            <a:solidFill>
              <a:schemeClr val="bg1"/>
            </a:solidFill>
            <a:ln w="9525" algn="ctr">
              <a:noFill/>
              <a:miter lim="800000"/>
              <a:headEnd/>
              <a:tailEnd/>
            </a:ln>
            <a:effectLst/>
          </p:spPr>
          <p:txBody>
            <a:bodyPr wrap="none" anchor="ctr"/>
            <a:lstStyle/>
            <a:p>
              <a:pPr defTabSz="914400" fontAlgn="auto">
                <a:spcBef>
                  <a:spcPts val="0"/>
                </a:spcBef>
                <a:spcAft>
                  <a:spcPts val="0"/>
                </a:spcAft>
                <a:defRPr/>
              </a:pPr>
              <a:endParaRPr lang="es-ES" dirty="0">
                <a:effectLst>
                  <a:outerShdw blurRad="38100" dist="38100" dir="2700000" algn="tl">
                    <a:srgbClr val="000000">
                      <a:alpha val="43137"/>
                    </a:srgbClr>
                  </a:outerShdw>
                </a:effectLst>
                <a:latin typeface="+mn-lt"/>
                <a:cs typeface="+mn-cs"/>
              </a:endParaRPr>
            </a:p>
          </p:txBody>
        </p:sp>
        <p:sp>
          <p:nvSpPr>
            <p:cNvPr id="9" name="Rectangle 5"/>
            <p:cNvSpPr>
              <a:spLocks noChangeArrowheads="1"/>
            </p:cNvSpPr>
            <p:nvPr/>
          </p:nvSpPr>
          <p:spPr bwMode="auto">
            <a:xfrm>
              <a:off x="0" y="6337080"/>
              <a:ext cx="9144000" cy="543145"/>
            </a:xfrm>
            <a:prstGeom prst="rect">
              <a:avLst/>
            </a:prstGeom>
            <a:solidFill>
              <a:schemeClr val="tx1"/>
            </a:solidFill>
            <a:ln w="9525">
              <a:solidFill>
                <a:schemeClr val="tx1"/>
              </a:solidFill>
              <a:miter lim="800000"/>
              <a:headEnd/>
              <a:tailEnd/>
            </a:ln>
            <a:effectLst/>
          </p:spPr>
          <p:txBody>
            <a:bodyPr wrap="none" anchor="ctr"/>
            <a:lstStyle/>
            <a:p>
              <a:pPr defTabSz="914400" fontAlgn="auto">
                <a:spcBef>
                  <a:spcPts val="0"/>
                </a:spcBef>
                <a:spcAft>
                  <a:spcPts val="0"/>
                </a:spcAft>
                <a:defRPr/>
              </a:pPr>
              <a:endParaRPr lang="es-ES" dirty="0">
                <a:effectLst>
                  <a:outerShdw blurRad="38100" dist="38100" dir="2700000" algn="tl">
                    <a:srgbClr val="000000">
                      <a:alpha val="43137"/>
                    </a:srgbClr>
                  </a:outerShdw>
                </a:effectLst>
                <a:latin typeface="+mn-lt"/>
                <a:cs typeface="+mn-cs"/>
              </a:endParaRPr>
            </a:p>
          </p:txBody>
        </p:sp>
        <p:sp>
          <p:nvSpPr>
            <p:cNvPr id="10" name="Rectangle 6"/>
            <p:cNvSpPr>
              <a:spLocks noChangeArrowheads="1"/>
            </p:cNvSpPr>
            <p:nvPr/>
          </p:nvSpPr>
          <p:spPr bwMode="auto">
            <a:xfrm>
              <a:off x="0" y="6341763"/>
              <a:ext cx="457200" cy="471350"/>
            </a:xfrm>
            <a:prstGeom prst="rect">
              <a:avLst/>
            </a:prstGeom>
            <a:solidFill>
              <a:srgbClr val="FF3300"/>
            </a:solidFill>
            <a:ln w="9525">
              <a:solidFill>
                <a:schemeClr val="tx1"/>
              </a:solidFill>
              <a:miter lim="800000"/>
              <a:headEnd/>
              <a:tailEnd/>
            </a:ln>
            <a:effectLst/>
          </p:spPr>
          <p:txBody>
            <a:bodyPr wrap="none" anchor="ctr"/>
            <a:lstStyle/>
            <a:p>
              <a:pPr defTabSz="914400" fontAlgn="auto">
                <a:spcBef>
                  <a:spcPts val="0"/>
                </a:spcBef>
                <a:spcAft>
                  <a:spcPts val="0"/>
                </a:spcAft>
                <a:defRPr/>
              </a:pPr>
              <a:endParaRPr lang="es-ES" dirty="0">
                <a:effectLst>
                  <a:outerShdw blurRad="38100" dist="38100" dir="2700000" algn="tl">
                    <a:srgbClr val="000000">
                      <a:alpha val="43137"/>
                    </a:srgbClr>
                  </a:outerShdw>
                </a:effectLst>
                <a:latin typeface="+mn-lt"/>
                <a:cs typeface="+mn-cs"/>
              </a:endParaRPr>
            </a:p>
          </p:txBody>
        </p:sp>
        <p:sp>
          <p:nvSpPr>
            <p:cNvPr id="11" name="Text Box 7"/>
            <p:cNvSpPr txBox="1">
              <a:spLocks noChangeArrowheads="1"/>
            </p:cNvSpPr>
            <p:nvPr/>
          </p:nvSpPr>
          <p:spPr bwMode="auto">
            <a:xfrm>
              <a:off x="539750" y="6387025"/>
              <a:ext cx="8461375" cy="419845"/>
            </a:xfrm>
            <a:prstGeom prst="rect">
              <a:avLst/>
            </a:prstGeom>
            <a:noFill/>
            <a:ln w="9525">
              <a:noFill/>
              <a:miter lim="800000"/>
              <a:headEnd/>
              <a:tailEnd/>
            </a:ln>
            <a:effectLst/>
          </p:spPr>
          <p:txBody>
            <a:bodyPr>
              <a:spAutoFit/>
            </a:bodyPr>
            <a:lstStyle/>
            <a:p>
              <a:pPr defTabSz="914400">
                <a:defRPr/>
              </a:pPr>
              <a:r>
                <a:rPr lang="es-ES_tradnl" sz="2200" dirty="0">
                  <a:solidFill>
                    <a:schemeClr val="bg1"/>
                  </a:solidFill>
                  <a:effectLst>
                    <a:outerShdw blurRad="38100" dist="38100" dir="2700000" algn="tl">
                      <a:srgbClr val="C0C0C0"/>
                    </a:outerShdw>
                  </a:effectLst>
                  <a:latin typeface="AvantGarde Bk BT" pitchFamily="34" charset="0"/>
                  <a:cs typeface="+mn-cs"/>
                </a:rPr>
                <a:t>SECRETARÍA DE EDUCACIÓN</a:t>
              </a:r>
              <a:endParaRPr lang="es-ES" sz="2200" dirty="0">
                <a:solidFill>
                  <a:schemeClr val="bg1"/>
                </a:solidFill>
                <a:effectLst>
                  <a:outerShdw blurRad="38100" dist="38100" dir="2700000" algn="tl">
                    <a:srgbClr val="C0C0C0"/>
                  </a:outerShdw>
                </a:effectLst>
                <a:latin typeface="Calibri" pitchFamily="34" charset="0"/>
                <a:cs typeface="+mn-cs"/>
              </a:endParaRPr>
            </a:p>
          </p:txBody>
        </p:sp>
        <p:sp>
          <p:nvSpPr>
            <p:cNvPr id="15" name="Line 11"/>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fontAlgn="auto">
                <a:spcBef>
                  <a:spcPts val="0"/>
                </a:spcBef>
                <a:spcAft>
                  <a:spcPts val="0"/>
                </a:spcAft>
                <a:defRPr/>
              </a:pPr>
              <a:endParaRPr lang="es-ES" dirty="0">
                <a:effectLst>
                  <a:outerShdw blurRad="38100" dist="38100" dir="2700000" algn="tl">
                    <a:srgbClr val="000000">
                      <a:alpha val="43137"/>
                    </a:srgbClr>
                  </a:outerShdw>
                </a:effectLst>
                <a:latin typeface="+mn-lt"/>
                <a:cs typeface="+mn-cs"/>
              </a:endParaRPr>
            </a:p>
          </p:txBody>
        </p:sp>
        <p:sp>
          <p:nvSpPr>
            <p:cNvPr id="16" name="Line 12"/>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fontAlgn="auto">
                <a:spcBef>
                  <a:spcPts val="0"/>
                </a:spcBef>
                <a:spcAft>
                  <a:spcPts val="0"/>
                </a:spcAft>
                <a:defRPr/>
              </a:pPr>
              <a:endParaRPr lang="es-ES" dirty="0">
                <a:effectLst>
                  <a:outerShdw blurRad="38100" dist="38100" dir="2700000" algn="tl">
                    <a:srgbClr val="000000">
                      <a:alpha val="43137"/>
                    </a:srgbClr>
                  </a:outerShdw>
                </a:effectLst>
                <a:latin typeface="+mn-lt"/>
                <a:cs typeface="+mn-cs"/>
              </a:endParaRPr>
            </a:p>
          </p:txBody>
        </p:sp>
        <p:sp>
          <p:nvSpPr>
            <p:cNvPr id="17" name="Line 13"/>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fontAlgn="auto">
                <a:spcBef>
                  <a:spcPts val="0"/>
                </a:spcBef>
                <a:spcAft>
                  <a:spcPts val="0"/>
                </a:spcAft>
                <a:defRPr/>
              </a:pPr>
              <a:endParaRPr lang="es-ES" dirty="0">
                <a:effectLst>
                  <a:outerShdw blurRad="38100" dist="38100" dir="2700000" algn="tl">
                    <a:srgbClr val="000000">
                      <a:alpha val="43137"/>
                    </a:srgbClr>
                  </a:outerShdw>
                </a:effectLst>
                <a:latin typeface="+mn-lt"/>
                <a:cs typeface="+mn-cs"/>
              </a:endParaRPr>
            </a:p>
          </p:txBody>
        </p:sp>
        <p:sp>
          <p:nvSpPr>
            <p:cNvPr id="18" name="Line 14"/>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fontAlgn="auto">
                <a:spcBef>
                  <a:spcPts val="0"/>
                </a:spcBef>
                <a:spcAft>
                  <a:spcPts val="0"/>
                </a:spcAft>
                <a:defRPr/>
              </a:pPr>
              <a:endParaRPr lang="es-ES" dirty="0">
                <a:effectLst>
                  <a:outerShdw blurRad="38100" dist="38100" dir="2700000" algn="tl">
                    <a:srgbClr val="000000">
                      <a:alpha val="43137"/>
                    </a:srgbClr>
                  </a:outerShdw>
                </a:effectLst>
                <a:latin typeface="+mn-lt"/>
                <a:cs typeface="+mn-cs"/>
              </a:endParaRPr>
            </a:p>
          </p:txBody>
        </p:sp>
        <p:sp>
          <p:nvSpPr>
            <p:cNvPr id="19" name="Line 15"/>
            <p:cNvSpPr>
              <a:spLocks noChangeShapeType="1"/>
            </p:cNvSpPr>
            <p:nvPr/>
          </p:nvSpPr>
          <p:spPr bwMode="auto">
            <a:xfrm>
              <a:off x="6318250" y="214216"/>
              <a:ext cx="0" cy="0"/>
            </a:xfrm>
            <a:prstGeom prst="line">
              <a:avLst/>
            </a:prstGeom>
            <a:noFill/>
            <a:ln w="12700" cap="rnd">
              <a:solidFill>
                <a:srgbClr val="000000"/>
              </a:solidFill>
              <a:round/>
              <a:headEnd/>
              <a:tailEnd/>
            </a:ln>
            <a:effectLst/>
          </p:spPr>
          <p:txBody>
            <a:bodyPr/>
            <a:lstStyle/>
            <a:p>
              <a:pPr defTabSz="914400" fontAlgn="auto">
                <a:spcBef>
                  <a:spcPts val="0"/>
                </a:spcBef>
                <a:spcAft>
                  <a:spcPts val="0"/>
                </a:spcAft>
                <a:defRPr/>
              </a:pPr>
              <a:endParaRPr lang="es-ES" dirty="0">
                <a:effectLst>
                  <a:outerShdw blurRad="38100" dist="38100" dir="2700000" algn="tl">
                    <a:srgbClr val="000000">
                      <a:alpha val="43137"/>
                    </a:srgbClr>
                  </a:outerShdw>
                </a:effectLst>
                <a:latin typeface="+mn-lt"/>
                <a:cs typeface="+mn-cs"/>
              </a:endParaRPr>
            </a:p>
          </p:txBody>
        </p:sp>
        <p:sp>
          <p:nvSpPr>
            <p:cNvPr id="20" name="Line 16"/>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fontAlgn="auto">
                <a:spcBef>
                  <a:spcPts val="0"/>
                </a:spcBef>
                <a:spcAft>
                  <a:spcPts val="0"/>
                </a:spcAft>
                <a:defRPr/>
              </a:pPr>
              <a:endParaRPr lang="es-ES" dirty="0">
                <a:effectLst>
                  <a:outerShdw blurRad="38100" dist="38100" dir="2700000" algn="tl">
                    <a:srgbClr val="000000">
                      <a:alpha val="43137"/>
                    </a:srgbClr>
                  </a:outerShdw>
                </a:effectLst>
                <a:latin typeface="+mn-lt"/>
                <a:cs typeface="+mn-cs"/>
              </a:endParaRPr>
            </a:p>
          </p:txBody>
        </p:sp>
        <p:sp>
          <p:nvSpPr>
            <p:cNvPr id="21" name="Line 17"/>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fontAlgn="auto">
                <a:spcBef>
                  <a:spcPts val="0"/>
                </a:spcBef>
                <a:spcAft>
                  <a:spcPts val="0"/>
                </a:spcAft>
                <a:defRPr/>
              </a:pPr>
              <a:endParaRPr lang="es-ES" dirty="0">
                <a:effectLst>
                  <a:outerShdw blurRad="38100" dist="38100" dir="2700000" algn="tl">
                    <a:srgbClr val="000000">
                      <a:alpha val="43137"/>
                    </a:srgbClr>
                  </a:outerShdw>
                </a:effectLst>
                <a:latin typeface="+mn-lt"/>
                <a:cs typeface="+mn-cs"/>
              </a:endParaRPr>
            </a:p>
          </p:txBody>
        </p:sp>
        <p:sp>
          <p:nvSpPr>
            <p:cNvPr id="22" name="Line 18"/>
            <p:cNvSpPr>
              <a:spLocks noChangeShapeType="1"/>
            </p:cNvSpPr>
            <p:nvPr/>
          </p:nvSpPr>
          <p:spPr bwMode="auto">
            <a:xfrm>
              <a:off x="6318250" y="5214894"/>
              <a:ext cx="0" cy="0"/>
            </a:xfrm>
            <a:prstGeom prst="line">
              <a:avLst/>
            </a:prstGeom>
            <a:noFill/>
            <a:ln w="12700" cap="rnd">
              <a:solidFill>
                <a:srgbClr val="000000"/>
              </a:solidFill>
              <a:round/>
              <a:headEnd/>
              <a:tailEnd/>
            </a:ln>
            <a:effectLst/>
          </p:spPr>
          <p:txBody>
            <a:bodyPr/>
            <a:lstStyle/>
            <a:p>
              <a:pPr defTabSz="914400" fontAlgn="auto">
                <a:spcBef>
                  <a:spcPts val="0"/>
                </a:spcBef>
                <a:spcAft>
                  <a:spcPts val="0"/>
                </a:spcAft>
                <a:defRPr/>
              </a:pPr>
              <a:endParaRPr lang="es-ES" dirty="0">
                <a:effectLst>
                  <a:outerShdw blurRad="38100" dist="38100" dir="2700000" algn="tl">
                    <a:srgbClr val="000000">
                      <a:alpha val="43137"/>
                    </a:srgbClr>
                  </a:outerShdw>
                </a:effectLst>
                <a:latin typeface="+mn-lt"/>
                <a:cs typeface="+mn-cs"/>
              </a:endParaRPr>
            </a:p>
          </p:txBody>
        </p:sp>
        <p:sp>
          <p:nvSpPr>
            <p:cNvPr id="23" name="Line 19"/>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fontAlgn="auto">
                <a:spcBef>
                  <a:spcPts val="0"/>
                </a:spcBef>
                <a:spcAft>
                  <a:spcPts val="0"/>
                </a:spcAft>
                <a:defRPr/>
              </a:pPr>
              <a:endParaRPr lang="es-ES" dirty="0">
                <a:effectLst>
                  <a:outerShdw blurRad="38100" dist="38100" dir="2700000" algn="tl">
                    <a:srgbClr val="000000">
                      <a:alpha val="43137"/>
                    </a:srgbClr>
                  </a:outerShdw>
                </a:effectLst>
                <a:latin typeface="+mn-lt"/>
                <a:cs typeface="+mn-cs"/>
              </a:endParaRPr>
            </a:p>
          </p:txBody>
        </p:sp>
        <p:sp>
          <p:nvSpPr>
            <p:cNvPr id="24" name="Line 20"/>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fontAlgn="auto">
                <a:spcBef>
                  <a:spcPts val="0"/>
                </a:spcBef>
                <a:spcAft>
                  <a:spcPts val="0"/>
                </a:spcAft>
                <a:defRPr/>
              </a:pPr>
              <a:endParaRPr lang="es-ES" dirty="0">
                <a:effectLst>
                  <a:outerShdw blurRad="38100" dist="38100" dir="2700000" algn="tl">
                    <a:srgbClr val="000000">
                      <a:alpha val="43137"/>
                    </a:srgbClr>
                  </a:outerShdw>
                </a:effectLst>
                <a:latin typeface="+mn-lt"/>
                <a:cs typeface="+mn-cs"/>
              </a:endParaRPr>
            </a:p>
          </p:txBody>
        </p:sp>
      </p:grpSp>
      <p:sp>
        <p:nvSpPr>
          <p:cNvPr id="1028"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_tradnl" dirty="0">
              <a:latin typeface="Calibri" panose="020F0502020204030204" pitchFamily="34" charset="0"/>
            </a:endParaRPr>
          </a:p>
        </p:txBody>
      </p:sp>
      <p:pic>
        <p:nvPicPr>
          <p:cNvPr id="153"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a 4"/>
          <p:cNvGraphicFramePr/>
          <p:nvPr>
            <p:extLst>
              <p:ext uri="{D42A27DB-BD31-4B8C-83A1-F6EECF244321}">
                <p14:modId xmlns:p14="http://schemas.microsoft.com/office/powerpoint/2010/main" val="1147487900"/>
              </p:ext>
            </p:extLst>
          </p:nvPr>
        </p:nvGraphicFramePr>
        <p:xfrm>
          <a:off x="396081" y="1803208"/>
          <a:ext cx="8352383" cy="19459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p:cNvSpPr txBox="1"/>
          <p:nvPr/>
        </p:nvSpPr>
        <p:spPr>
          <a:xfrm>
            <a:off x="1835696" y="4025636"/>
            <a:ext cx="5616029" cy="1200329"/>
          </a:xfrm>
          <a:prstGeom prst="rect">
            <a:avLst/>
          </a:prstGeom>
          <a:noFill/>
        </p:spPr>
        <p:txBody>
          <a:bodyPr wrap="square" rtlCol="0">
            <a:spAutoFit/>
          </a:bodyPr>
          <a:lstStyle/>
          <a:p>
            <a:pPr algn="ctr"/>
            <a:r>
              <a:rPr lang="es-CO" b="1" dirty="0" smtClean="0">
                <a:solidFill>
                  <a:srgbClr val="FF0000"/>
                </a:solidFill>
              </a:rPr>
              <a:t>V ENCUENTRO DE DIRECTIVOS DOCENTES Y ORIENTADORES Y ORIENTADORES ESCOLARES </a:t>
            </a:r>
          </a:p>
          <a:p>
            <a:pPr algn="ctr"/>
            <a:r>
              <a:rPr lang="es-CO" b="1" dirty="0" smtClean="0">
                <a:solidFill>
                  <a:srgbClr val="FF0000"/>
                </a:solidFill>
              </a:rPr>
              <a:t>NORTE DE SANTANDER</a:t>
            </a:r>
          </a:p>
          <a:p>
            <a:pPr algn="ctr"/>
            <a:r>
              <a:rPr lang="es-CO" b="1" dirty="0" smtClean="0">
                <a:solidFill>
                  <a:srgbClr val="FF0000"/>
                </a:solidFill>
              </a:rPr>
              <a:t>CODIDOR</a:t>
            </a:r>
          </a:p>
        </p:txBody>
      </p:sp>
      <p:sp>
        <p:nvSpPr>
          <p:cNvPr id="4" name="CuadroTexto 3"/>
          <p:cNvSpPr txBox="1"/>
          <p:nvPr/>
        </p:nvSpPr>
        <p:spPr>
          <a:xfrm>
            <a:off x="2517229" y="5405438"/>
            <a:ext cx="4968552" cy="369332"/>
          </a:xfrm>
          <a:prstGeom prst="rect">
            <a:avLst/>
          </a:prstGeom>
          <a:noFill/>
        </p:spPr>
        <p:txBody>
          <a:bodyPr wrap="square" rtlCol="0">
            <a:spAutoFit/>
          </a:bodyPr>
          <a:lstStyle/>
          <a:p>
            <a:pPr algn="ctr"/>
            <a:r>
              <a:rPr lang="es-CO" b="1" dirty="0" smtClean="0"/>
              <a:t>San Andrés, 31 de Agosto de 2015.</a:t>
            </a:r>
            <a:endParaRPr lang="es-CO" b="1" dirty="0"/>
          </a:p>
        </p:txBody>
      </p:sp>
    </p:spTree>
    <p:extLst>
      <p:ext uri="{BB962C8B-B14F-4D97-AF65-F5344CB8AC3E}">
        <p14:creationId xmlns:p14="http://schemas.microsoft.com/office/powerpoint/2010/main" val="160832932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228600" y="228600"/>
            <a:ext cx="8686800" cy="838200"/>
          </a:xfrm>
        </p:spPr>
        <p:txBody>
          <a:bodyPr/>
          <a:lstStyle/>
          <a:p>
            <a:r>
              <a:rPr lang="es-CL" sz="3600" smtClean="0"/>
              <a:t>Muchas formas de alcanzar un objetivo</a:t>
            </a:r>
          </a:p>
        </p:txBody>
      </p:sp>
      <p:sp>
        <p:nvSpPr>
          <p:cNvPr id="59395" name="AutoShape 3"/>
          <p:cNvSpPr>
            <a:spLocks noChangeArrowheads="1"/>
          </p:cNvSpPr>
          <p:nvPr/>
        </p:nvSpPr>
        <p:spPr bwMode="auto">
          <a:xfrm>
            <a:off x="3657600" y="990600"/>
            <a:ext cx="1752600" cy="762000"/>
          </a:xfrm>
          <a:prstGeom prst="cloudCallout">
            <a:avLst>
              <a:gd name="adj1" fmla="val -8968"/>
              <a:gd name="adj2" fmla="val 0"/>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800" b="1">
                <a:latin typeface="Arial" panose="020B0604020202020204" pitchFamily="34" charset="0"/>
              </a:rPr>
              <a:t>Objetivo</a:t>
            </a:r>
          </a:p>
        </p:txBody>
      </p:sp>
      <p:sp>
        <p:nvSpPr>
          <p:cNvPr id="59396" name="Rectangle 4"/>
          <p:cNvSpPr>
            <a:spLocks noChangeArrowheads="1"/>
          </p:cNvSpPr>
          <p:nvPr/>
        </p:nvSpPr>
        <p:spPr bwMode="auto">
          <a:xfrm>
            <a:off x="228600" y="2133600"/>
            <a:ext cx="2667000" cy="3657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b"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CL" sz="1800" i="1">
                <a:solidFill>
                  <a:srgbClr val="FF3300"/>
                </a:solidFill>
                <a:latin typeface="Arial" panose="020B0604020202020204" pitchFamily="34" charset="0"/>
              </a:rPr>
              <a:t>Estrategia A</a:t>
            </a:r>
          </a:p>
        </p:txBody>
      </p:sp>
      <p:sp>
        <p:nvSpPr>
          <p:cNvPr id="59397" name="AutoShape 5"/>
          <p:cNvSpPr>
            <a:spLocks noChangeArrowheads="1"/>
          </p:cNvSpPr>
          <p:nvPr/>
        </p:nvSpPr>
        <p:spPr bwMode="auto">
          <a:xfrm>
            <a:off x="3810000" y="5867400"/>
            <a:ext cx="1752600" cy="762000"/>
          </a:xfrm>
          <a:prstGeom prst="cube">
            <a:avLst>
              <a:gd name="adj" fmla="val 25000"/>
            </a:avLst>
          </a:prstGeom>
          <a:solidFill>
            <a:srgbClr val="C0C0C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800">
                <a:latin typeface="Arial" panose="020B0604020202020204" pitchFamily="34" charset="0"/>
              </a:rPr>
              <a:t>Situación </a:t>
            </a:r>
          </a:p>
          <a:p>
            <a:pPr algn="ctr">
              <a:spcBef>
                <a:spcPct val="0"/>
              </a:spcBef>
              <a:buFontTx/>
              <a:buNone/>
            </a:pPr>
            <a:r>
              <a:rPr lang="es-CL" sz="1800">
                <a:latin typeface="Arial" panose="020B0604020202020204" pitchFamily="34" charset="0"/>
              </a:rPr>
              <a:t>actual</a:t>
            </a:r>
          </a:p>
        </p:txBody>
      </p:sp>
      <p:grpSp>
        <p:nvGrpSpPr>
          <p:cNvPr id="2" name="Group 6"/>
          <p:cNvGrpSpPr>
            <a:grpSpLocks/>
          </p:cNvGrpSpPr>
          <p:nvPr/>
        </p:nvGrpSpPr>
        <p:grpSpPr bwMode="auto">
          <a:xfrm>
            <a:off x="4610100" y="1828800"/>
            <a:ext cx="1409700" cy="4038600"/>
            <a:chOff x="2904" y="1152"/>
            <a:chExt cx="888" cy="2544"/>
          </a:xfrm>
        </p:grpSpPr>
        <p:sp>
          <p:nvSpPr>
            <p:cNvPr id="16436" name="Rectangle 7"/>
            <p:cNvSpPr>
              <a:spLocks noChangeArrowheads="1"/>
            </p:cNvSpPr>
            <p:nvPr/>
          </p:nvSpPr>
          <p:spPr bwMode="auto">
            <a:xfrm>
              <a:off x="3024" y="1488"/>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1</a:t>
              </a:r>
            </a:p>
          </p:txBody>
        </p:sp>
        <p:sp>
          <p:nvSpPr>
            <p:cNvPr id="16437" name="Rectangle 8"/>
            <p:cNvSpPr>
              <a:spLocks noChangeArrowheads="1"/>
            </p:cNvSpPr>
            <p:nvPr/>
          </p:nvSpPr>
          <p:spPr bwMode="auto">
            <a:xfrm>
              <a:off x="3024" y="1872"/>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2</a:t>
              </a:r>
            </a:p>
          </p:txBody>
        </p:sp>
        <p:cxnSp>
          <p:nvCxnSpPr>
            <p:cNvPr id="16438" name="AutoShape 9"/>
            <p:cNvCxnSpPr>
              <a:cxnSpLocks noChangeShapeType="1"/>
              <a:stCxn id="16437" idx="0"/>
              <a:endCxn id="16436" idx="2"/>
            </p:cNvCxnSpPr>
            <p:nvPr/>
          </p:nvCxnSpPr>
          <p:spPr bwMode="auto">
            <a:xfrm flipV="1">
              <a:off x="3408" y="1776"/>
              <a:ext cx="0" cy="9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39" name="AutoShape 10"/>
            <p:cNvCxnSpPr>
              <a:cxnSpLocks noChangeShapeType="1"/>
              <a:stCxn id="16436" idx="0"/>
              <a:endCxn id="59395" idx="1"/>
            </p:cNvCxnSpPr>
            <p:nvPr/>
          </p:nvCxnSpPr>
          <p:spPr bwMode="auto">
            <a:xfrm flipH="1" flipV="1">
              <a:off x="2904" y="1152"/>
              <a:ext cx="504" cy="33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40" name="AutoShape 11"/>
            <p:cNvCxnSpPr>
              <a:cxnSpLocks noChangeShapeType="1"/>
              <a:stCxn id="59397" idx="0"/>
              <a:endCxn id="16437" idx="2"/>
            </p:cNvCxnSpPr>
            <p:nvPr/>
          </p:nvCxnSpPr>
          <p:spPr bwMode="auto">
            <a:xfrm flipV="1">
              <a:off x="2952" y="2160"/>
              <a:ext cx="456" cy="153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grpSp>
        <p:nvGrpSpPr>
          <p:cNvPr id="3" name="Group 12"/>
          <p:cNvGrpSpPr>
            <a:grpSpLocks/>
          </p:cNvGrpSpPr>
          <p:nvPr/>
        </p:nvGrpSpPr>
        <p:grpSpPr bwMode="auto">
          <a:xfrm>
            <a:off x="4610100" y="1828800"/>
            <a:ext cx="3238500" cy="4038600"/>
            <a:chOff x="2904" y="1152"/>
            <a:chExt cx="2040" cy="2544"/>
          </a:xfrm>
        </p:grpSpPr>
        <p:sp>
          <p:nvSpPr>
            <p:cNvPr id="16427" name="Rectangle 13"/>
            <p:cNvSpPr>
              <a:spLocks noChangeArrowheads="1"/>
            </p:cNvSpPr>
            <p:nvPr/>
          </p:nvSpPr>
          <p:spPr bwMode="auto">
            <a:xfrm>
              <a:off x="4176" y="1488"/>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1</a:t>
              </a:r>
            </a:p>
          </p:txBody>
        </p:sp>
        <p:sp>
          <p:nvSpPr>
            <p:cNvPr id="16428" name="Rectangle 14"/>
            <p:cNvSpPr>
              <a:spLocks noChangeArrowheads="1"/>
            </p:cNvSpPr>
            <p:nvPr/>
          </p:nvSpPr>
          <p:spPr bwMode="auto">
            <a:xfrm>
              <a:off x="4176" y="1872"/>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2</a:t>
              </a:r>
            </a:p>
          </p:txBody>
        </p:sp>
        <p:sp>
          <p:nvSpPr>
            <p:cNvPr id="16429" name="Rectangle 15"/>
            <p:cNvSpPr>
              <a:spLocks noChangeArrowheads="1"/>
            </p:cNvSpPr>
            <p:nvPr/>
          </p:nvSpPr>
          <p:spPr bwMode="auto">
            <a:xfrm>
              <a:off x="4176" y="2256"/>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3</a:t>
              </a:r>
            </a:p>
          </p:txBody>
        </p:sp>
        <p:sp>
          <p:nvSpPr>
            <p:cNvPr id="16430" name="Rectangle 16"/>
            <p:cNvSpPr>
              <a:spLocks noChangeArrowheads="1"/>
            </p:cNvSpPr>
            <p:nvPr/>
          </p:nvSpPr>
          <p:spPr bwMode="auto">
            <a:xfrm>
              <a:off x="4176" y="2688"/>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4</a:t>
              </a:r>
            </a:p>
          </p:txBody>
        </p:sp>
        <p:cxnSp>
          <p:nvCxnSpPr>
            <p:cNvPr id="16431" name="AutoShape 17"/>
            <p:cNvCxnSpPr>
              <a:cxnSpLocks noChangeShapeType="1"/>
              <a:stCxn id="16430" idx="0"/>
              <a:endCxn id="16429" idx="2"/>
            </p:cNvCxnSpPr>
            <p:nvPr/>
          </p:nvCxnSpPr>
          <p:spPr bwMode="auto">
            <a:xfrm flipV="1">
              <a:off x="4560" y="2544"/>
              <a:ext cx="0" cy="144"/>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32" name="AutoShape 18"/>
            <p:cNvCxnSpPr>
              <a:cxnSpLocks noChangeShapeType="1"/>
              <a:stCxn id="16429" idx="0"/>
              <a:endCxn id="16428" idx="2"/>
            </p:cNvCxnSpPr>
            <p:nvPr/>
          </p:nvCxnSpPr>
          <p:spPr bwMode="auto">
            <a:xfrm flipV="1">
              <a:off x="4560" y="2160"/>
              <a:ext cx="0" cy="9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33" name="AutoShape 19"/>
            <p:cNvCxnSpPr>
              <a:cxnSpLocks noChangeShapeType="1"/>
              <a:stCxn id="16428" idx="0"/>
              <a:endCxn id="16427" idx="2"/>
            </p:cNvCxnSpPr>
            <p:nvPr/>
          </p:nvCxnSpPr>
          <p:spPr bwMode="auto">
            <a:xfrm flipV="1">
              <a:off x="4560" y="1776"/>
              <a:ext cx="0" cy="9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34" name="AutoShape 20"/>
            <p:cNvCxnSpPr>
              <a:cxnSpLocks noChangeShapeType="1"/>
              <a:stCxn id="16427" idx="0"/>
              <a:endCxn id="59395" idx="1"/>
            </p:cNvCxnSpPr>
            <p:nvPr/>
          </p:nvCxnSpPr>
          <p:spPr bwMode="auto">
            <a:xfrm flipH="1" flipV="1">
              <a:off x="2904" y="1152"/>
              <a:ext cx="1656" cy="33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35" name="AutoShape 21"/>
            <p:cNvCxnSpPr>
              <a:cxnSpLocks noChangeShapeType="1"/>
              <a:stCxn id="59397" idx="0"/>
              <a:endCxn id="16430" idx="2"/>
            </p:cNvCxnSpPr>
            <p:nvPr/>
          </p:nvCxnSpPr>
          <p:spPr bwMode="auto">
            <a:xfrm flipV="1">
              <a:off x="2952" y="2976"/>
              <a:ext cx="1608" cy="72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grpSp>
        <p:nvGrpSpPr>
          <p:cNvPr id="4" name="Group 22"/>
          <p:cNvGrpSpPr>
            <a:grpSpLocks/>
          </p:cNvGrpSpPr>
          <p:nvPr/>
        </p:nvGrpSpPr>
        <p:grpSpPr bwMode="auto">
          <a:xfrm>
            <a:off x="3200400" y="1828800"/>
            <a:ext cx="1485900" cy="4038600"/>
            <a:chOff x="2016" y="1152"/>
            <a:chExt cx="936" cy="2544"/>
          </a:xfrm>
        </p:grpSpPr>
        <p:sp>
          <p:nvSpPr>
            <p:cNvPr id="16420" name="Rectangle 23"/>
            <p:cNvSpPr>
              <a:spLocks noChangeArrowheads="1"/>
            </p:cNvSpPr>
            <p:nvPr/>
          </p:nvSpPr>
          <p:spPr bwMode="auto">
            <a:xfrm>
              <a:off x="2016" y="1488"/>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1</a:t>
              </a:r>
            </a:p>
          </p:txBody>
        </p:sp>
        <p:sp>
          <p:nvSpPr>
            <p:cNvPr id="16421" name="Rectangle 24"/>
            <p:cNvSpPr>
              <a:spLocks noChangeArrowheads="1"/>
            </p:cNvSpPr>
            <p:nvPr/>
          </p:nvSpPr>
          <p:spPr bwMode="auto">
            <a:xfrm>
              <a:off x="2016" y="1872"/>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2</a:t>
              </a:r>
            </a:p>
          </p:txBody>
        </p:sp>
        <p:sp>
          <p:nvSpPr>
            <p:cNvPr id="16422" name="Rectangle 25"/>
            <p:cNvSpPr>
              <a:spLocks noChangeArrowheads="1"/>
            </p:cNvSpPr>
            <p:nvPr/>
          </p:nvSpPr>
          <p:spPr bwMode="auto">
            <a:xfrm>
              <a:off x="2016" y="2256"/>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3</a:t>
              </a:r>
            </a:p>
          </p:txBody>
        </p:sp>
        <p:cxnSp>
          <p:nvCxnSpPr>
            <p:cNvPr id="16423" name="AutoShape 26"/>
            <p:cNvCxnSpPr>
              <a:cxnSpLocks noChangeShapeType="1"/>
              <a:stCxn id="16422" idx="0"/>
              <a:endCxn id="16421" idx="2"/>
            </p:cNvCxnSpPr>
            <p:nvPr/>
          </p:nvCxnSpPr>
          <p:spPr bwMode="auto">
            <a:xfrm flipV="1">
              <a:off x="2400" y="2160"/>
              <a:ext cx="0" cy="9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24" name="AutoShape 27"/>
            <p:cNvCxnSpPr>
              <a:cxnSpLocks noChangeShapeType="1"/>
              <a:stCxn id="16421" idx="0"/>
              <a:endCxn id="16420" idx="2"/>
            </p:cNvCxnSpPr>
            <p:nvPr/>
          </p:nvCxnSpPr>
          <p:spPr bwMode="auto">
            <a:xfrm flipV="1">
              <a:off x="2400" y="1776"/>
              <a:ext cx="0" cy="9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25" name="AutoShape 28"/>
            <p:cNvCxnSpPr>
              <a:cxnSpLocks noChangeShapeType="1"/>
              <a:stCxn id="16420" idx="0"/>
              <a:endCxn id="59395" idx="1"/>
            </p:cNvCxnSpPr>
            <p:nvPr/>
          </p:nvCxnSpPr>
          <p:spPr bwMode="auto">
            <a:xfrm flipV="1">
              <a:off x="2400" y="1152"/>
              <a:ext cx="504" cy="33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26" name="AutoShape 29"/>
            <p:cNvCxnSpPr>
              <a:cxnSpLocks noChangeShapeType="1"/>
              <a:stCxn id="59397" idx="0"/>
              <a:endCxn id="16422" idx="2"/>
            </p:cNvCxnSpPr>
            <p:nvPr/>
          </p:nvCxnSpPr>
          <p:spPr bwMode="auto">
            <a:xfrm flipH="1" flipV="1">
              <a:off x="2400" y="2544"/>
              <a:ext cx="552" cy="115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grpSp>
        <p:nvGrpSpPr>
          <p:cNvPr id="5" name="Group 30"/>
          <p:cNvGrpSpPr>
            <a:grpSpLocks/>
          </p:cNvGrpSpPr>
          <p:nvPr/>
        </p:nvGrpSpPr>
        <p:grpSpPr bwMode="auto">
          <a:xfrm>
            <a:off x="304800" y="1828800"/>
            <a:ext cx="4381500" cy="4038600"/>
            <a:chOff x="192" y="1152"/>
            <a:chExt cx="2760" cy="2544"/>
          </a:xfrm>
        </p:grpSpPr>
        <p:sp>
          <p:nvSpPr>
            <p:cNvPr id="16408" name="Rectangle 31"/>
            <p:cNvSpPr>
              <a:spLocks noChangeArrowheads="1"/>
            </p:cNvSpPr>
            <p:nvPr/>
          </p:nvSpPr>
          <p:spPr bwMode="auto">
            <a:xfrm>
              <a:off x="624" y="1488"/>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1</a:t>
              </a:r>
            </a:p>
          </p:txBody>
        </p:sp>
        <p:sp>
          <p:nvSpPr>
            <p:cNvPr id="16409" name="Rectangle 32"/>
            <p:cNvSpPr>
              <a:spLocks noChangeArrowheads="1"/>
            </p:cNvSpPr>
            <p:nvPr/>
          </p:nvSpPr>
          <p:spPr bwMode="auto">
            <a:xfrm>
              <a:off x="192" y="2016"/>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2</a:t>
              </a:r>
            </a:p>
          </p:txBody>
        </p:sp>
        <p:sp>
          <p:nvSpPr>
            <p:cNvPr id="16410" name="Rectangle 33"/>
            <p:cNvSpPr>
              <a:spLocks noChangeArrowheads="1"/>
            </p:cNvSpPr>
            <p:nvPr/>
          </p:nvSpPr>
          <p:spPr bwMode="auto">
            <a:xfrm>
              <a:off x="1008" y="2016"/>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3</a:t>
              </a:r>
            </a:p>
          </p:txBody>
        </p:sp>
        <p:sp>
          <p:nvSpPr>
            <p:cNvPr id="16411" name="Rectangle 34"/>
            <p:cNvSpPr>
              <a:spLocks noChangeArrowheads="1"/>
            </p:cNvSpPr>
            <p:nvPr/>
          </p:nvSpPr>
          <p:spPr bwMode="auto">
            <a:xfrm>
              <a:off x="624" y="2640"/>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4</a:t>
              </a:r>
            </a:p>
          </p:txBody>
        </p:sp>
        <p:sp>
          <p:nvSpPr>
            <p:cNvPr id="16412" name="Rectangle 35"/>
            <p:cNvSpPr>
              <a:spLocks noChangeArrowheads="1"/>
            </p:cNvSpPr>
            <p:nvPr/>
          </p:nvSpPr>
          <p:spPr bwMode="auto">
            <a:xfrm>
              <a:off x="624" y="3072"/>
              <a:ext cx="768" cy="288"/>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600">
                  <a:solidFill>
                    <a:schemeClr val="bg1"/>
                  </a:solidFill>
                  <a:latin typeface="Arial" panose="020B0604020202020204" pitchFamily="34" charset="0"/>
                </a:rPr>
                <a:t>Actividad 5</a:t>
              </a:r>
            </a:p>
          </p:txBody>
        </p:sp>
        <p:cxnSp>
          <p:nvCxnSpPr>
            <p:cNvPr id="16413" name="AutoShape 36"/>
            <p:cNvCxnSpPr>
              <a:cxnSpLocks noChangeShapeType="1"/>
              <a:stCxn id="16410" idx="0"/>
              <a:endCxn id="16408" idx="2"/>
            </p:cNvCxnSpPr>
            <p:nvPr/>
          </p:nvCxnSpPr>
          <p:spPr bwMode="auto">
            <a:xfrm flipH="1" flipV="1">
              <a:off x="1008" y="1776"/>
              <a:ext cx="384" cy="24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14" name="AutoShape 37"/>
            <p:cNvCxnSpPr>
              <a:cxnSpLocks noChangeShapeType="1"/>
              <a:stCxn id="16409" idx="0"/>
              <a:endCxn id="16408" idx="2"/>
            </p:cNvCxnSpPr>
            <p:nvPr/>
          </p:nvCxnSpPr>
          <p:spPr bwMode="auto">
            <a:xfrm flipV="1">
              <a:off x="576" y="1776"/>
              <a:ext cx="432" cy="24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15" name="AutoShape 38"/>
            <p:cNvCxnSpPr>
              <a:cxnSpLocks noChangeShapeType="1"/>
              <a:stCxn id="16412" idx="0"/>
              <a:endCxn id="16411" idx="2"/>
            </p:cNvCxnSpPr>
            <p:nvPr/>
          </p:nvCxnSpPr>
          <p:spPr bwMode="auto">
            <a:xfrm flipV="1">
              <a:off x="1008" y="2928"/>
              <a:ext cx="0" cy="144"/>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16" name="AutoShape 39"/>
            <p:cNvCxnSpPr>
              <a:cxnSpLocks noChangeShapeType="1"/>
              <a:stCxn id="16411" idx="0"/>
              <a:endCxn id="16410" idx="2"/>
            </p:cNvCxnSpPr>
            <p:nvPr/>
          </p:nvCxnSpPr>
          <p:spPr bwMode="auto">
            <a:xfrm flipV="1">
              <a:off x="1008" y="2304"/>
              <a:ext cx="384" cy="33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17" name="AutoShape 40"/>
            <p:cNvCxnSpPr>
              <a:cxnSpLocks noChangeShapeType="1"/>
              <a:stCxn id="16408" idx="0"/>
              <a:endCxn id="59395" idx="1"/>
            </p:cNvCxnSpPr>
            <p:nvPr/>
          </p:nvCxnSpPr>
          <p:spPr bwMode="auto">
            <a:xfrm flipV="1">
              <a:off x="1008" y="1152"/>
              <a:ext cx="1896" cy="33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18" name="AutoShape 41"/>
            <p:cNvCxnSpPr>
              <a:cxnSpLocks noChangeShapeType="1"/>
              <a:stCxn id="59397" idx="0"/>
              <a:endCxn id="16412" idx="2"/>
            </p:cNvCxnSpPr>
            <p:nvPr/>
          </p:nvCxnSpPr>
          <p:spPr bwMode="auto">
            <a:xfrm flipH="1" flipV="1">
              <a:off x="1008" y="3360"/>
              <a:ext cx="1944" cy="33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419" name="AutoShape 42"/>
            <p:cNvCxnSpPr>
              <a:cxnSpLocks noChangeShapeType="1"/>
              <a:stCxn id="16411" idx="0"/>
              <a:endCxn id="16409" idx="2"/>
            </p:cNvCxnSpPr>
            <p:nvPr/>
          </p:nvCxnSpPr>
          <p:spPr bwMode="auto">
            <a:xfrm flipH="1" flipV="1">
              <a:off x="576" y="2304"/>
              <a:ext cx="432" cy="33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59435" name="Rectangle 43"/>
          <p:cNvSpPr>
            <a:spLocks noChangeArrowheads="1"/>
          </p:cNvSpPr>
          <p:nvPr/>
        </p:nvSpPr>
        <p:spPr bwMode="auto">
          <a:xfrm>
            <a:off x="3124200" y="2133600"/>
            <a:ext cx="1371600" cy="2514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b"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800" i="1">
                <a:solidFill>
                  <a:srgbClr val="FF3300"/>
                </a:solidFill>
                <a:latin typeface="Arial" panose="020B0604020202020204" pitchFamily="34" charset="0"/>
              </a:rPr>
              <a:t>Estrategia B</a:t>
            </a:r>
            <a:endParaRPr lang="es-CL" sz="1800">
              <a:latin typeface="Arial" panose="020B0604020202020204" pitchFamily="34" charset="0"/>
            </a:endParaRPr>
          </a:p>
        </p:txBody>
      </p:sp>
      <p:sp>
        <p:nvSpPr>
          <p:cNvPr id="59436" name="Rectangle 44"/>
          <p:cNvSpPr>
            <a:spLocks noChangeArrowheads="1"/>
          </p:cNvSpPr>
          <p:nvPr/>
        </p:nvSpPr>
        <p:spPr bwMode="auto">
          <a:xfrm>
            <a:off x="4724400" y="2133600"/>
            <a:ext cx="1371600" cy="2514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b"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800" i="1">
                <a:solidFill>
                  <a:srgbClr val="FF3300"/>
                </a:solidFill>
                <a:latin typeface="Arial" panose="020B0604020202020204" pitchFamily="34" charset="0"/>
              </a:rPr>
              <a:t>Estrategia C</a:t>
            </a:r>
            <a:endParaRPr lang="es-CL" sz="1800">
              <a:latin typeface="Arial" panose="020B0604020202020204" pitchFamily="34" charset="0"/>
            </a:endParaRPr>
          </a:p>
        </p:txBody>
      </p:sp>
      <p:sp>
        <p:nvSpPr>
          <p:cNvPr id="59437" name="Rectangle 45"/>
          <p:cNvSpPr>
            <a:spLocks noChangeArrowheads="1"/>
          </p:cNvSpPr>
          <p:nvPr/>
        </p:nvSpPr>
        <p:spPr bwMode="auto">
          <a:xfrm>
            <a:off x="6553200" y="2133600"/>
            <a:ext cx="1371600" cy="3048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b"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L" sz="1800" i="1">
                <a:solidFill>
                  <a:srgbClr val="FF3300"/>
                </a:solidFill>
                <a:latin typeface="Arial" panose="020B0604020202020204" pitchFamily="34" charset="0"/>
              </a:rPr>
              <a:t>Estrategia D</a:t>
            </a:r>
            <a:endParaRPr lang="es-CL" sz="1800">
              <a:latin typeface="Arial" panose="020B0604020202020204" pitchFamily="34" charset="0"/>
            </a:endParaRPr>
          </a:p>
        </p:txBody>
      </p:sp>
      <p:grpSp>
        <p:nvGrpSpPr>
          <p:cNvPr id="6" name="Group 46"/>
          <p:cNvGrpSpPr>
            <a:grpSpLocks/>
          </p:cNvGrpSpPr>
          <p:nvPr/>
        </p:nvGrpSpPr>
        <p:grpSpPr bwMode="auto">
          <a:xfrm rot="-903651">
            <a:off x="3886200" y="6337300"/>
            <a:ext cx="1423988" cy="762000"/>
            <a:chOff x="3951" y="3367"/>
            <a:chExt cx="1164" cy="953"/>
          </a:xfrm>
        </p:grpSpPr>
        <p:sp>
          <p:nvSpPr>
            <p:cNvPr id="16398" name="AutoShape 47"/>
            <p:cNvSpPr>
              <a:spLocks noChangeAspect="1" noChangeArrowheads="1" noTextEdit="1"/>
            </p:cNvSpPr>
            <p:nvPr/>
          </p:nvSpPr>
          <p:spPr bwMode="auto">
            <a:xfrm>
              <a:off x="3951" y="3367"/>
              <a:ext cx="1164" cy="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p>
          </p:txBody>
        </p:sp>
        <p:sp>
          <p:nvSpPr>
            <p:cNvPr id="16399" name="Freeform 48"/>
            <p:cNvSpPr>
              <a:spLocks/>
            </p:cNvSpPr>
            <p:nvPr/>
          </p:nvSpPr>
          <p:spPr bwMode="auto">
            <a:xfrm>
              <a:off x="4032" y="3479"/>
              <a:ext cx="1070" cy="707"/>
            </a:xfrm>
            <a:custGeom>
              <a:avLst/>
              <a:gdLst>
                <a:gd name="T0" fmla="*/ 66 w 2142"/>
                <a:gd name="T1" fmla="*/ 33 h 1415"/>
                <a:gd name="T2" fmla="*/ 65 w 2142"/>
                <a:gd name="T3" fmla="*/ 32 h 1415"/>
                <a:gd name="T4" fmla="*/ 63 w 2142"/>
                <a:gd name="T5" fmla="*/ 31 h 1415"/>
                <a:gd name="T6" fmla="*/ 61 w 2142"/>
                <a:gd name="T7" fmla="*/ 30 h 1415"/>
                <a:gd name="T8" fmla="*/ 57 w 2142"/>
                <a:gd name="T9" fmla="*/ 28 h 1415"/>
                <a:gd name="T10" fmla="*/ 53 w 2142"/>
                <a:gd name="T11" fmla="*/ 26 h 1415"/>
                <a:gd name="T12" fmla="*/ 49 w 2142"/>
                <a:gd name="T13" fmla="*/ 24 h 1415"/>
                <a:gd name="T14" fmla="*/ 44 w 2142"/>
                <a:gd name="T15" fmla="*/ 21 h 1415"/>
                <a:gd name="T16" fmla="*/ 38 w 2142"/>
                <a:gd name="T17" fmla="*/ 19 h 1415"/>
                <a:gd name="T18" fmla="*/ 33 w 2142"/>
                <a:gd name="T19" fmla="*/ 16 h 1415"/>
                <a:gd name="T20" fmla="*/ 27 w 2142"/>
                <a:gd name="T21" fmla="*/ 13 h 1415"/>
                <a:gd name="T22" fmla="*/ 22 w 2142"/>
                <a:gd name="T23" fmla="*/ 11 h 1415"/>
                <a:gd name="T24" fmla="*/ 17 w 2142"/>
                <a:gd name="T25" fmla="*/ 8 h 1415"/>
                <a:gd name="T26" fmla="*/ 12 w 2142"/>
                <a:gd name="T27" fmla="*/ 5 h 1415"/>
                <a:gd name="T28" fmla="*/ 7 w 2142"/>
                <a:gd name="T29" fmla="*/ 3 h 1415"/>
                <a:gd name="T30" fmla="*/ 2 w 2142"/>
                <a:gd name="T31" fmla="*/ 1 h 1415"/>
                <a:gd name="T32" fmla="*/ 0 w 2142"/>
                <a:gd name="T33" fmla="*/ 0 h 1415"/>
                <a:gd name="T34" fmla="*/ 0 w 2142"/>
                <a:gd name="T35" fmla="*/ 1 h 1415"/>
                <a:gd name="T36" fmla="*/ 0 w 2142"/>
                <a:gd name="T37" fmla="*/ 2 h 1415"/>
                <a:gd name="T38" fmla="*/ 2 w 2142"/>
                <a:gd name="T39" fmla="*/ 4 h 1415"/>
                <a:gd name="T40" fmla="*/ 5 w 2142"/>
                <a:gd name="T41" fmla="*/ 6 h 1415"/>
                <a:gd name="T42" fmla="*/ 8 w 2142"/>
                <a:gd name="T43" fmla="*/ 8 h 1415"/>
                <a:gd name="T44" fmla="*/ 12 w 2142"/>
                <a:gd name="T45" fmla="*/ 10 h 1415"/>
                <a:gd name="T46" fmla="*/ 17 w 2142"/>
                <a:gd name="T47" fmla="*/ 13 h 1415"/>
                <a:gd name="T48" fmla="*/ 22 w 2142"/>
                <a:gd name="T49" fmla="*/ 16 h 1415"/>
                <a:gd name="T50" fmla="*/ 27 w 2142"/>
                <a:gd name="T51" fmla="*/ 19 h 1415"/>
                <a:gd name="T52" fmla="*/ 32 w 2142"/>
                <a:gd name="T53" fmla="*/ 22 h 1415"/>
                <a:gd name="T54" fmla="*/ 37 w 2142"/>
                <a:gd name="T55" fmla="*/ 24 h 1415"/>
                <a:gd name="T56" fmla="*/ 42 w 2142"/>
                <a:gd name="T57" fmla="*/ 27 h 1415"/>
                <a:gd name="T58" fmla="*/ 47 w 2142"/>
                <a:gd name="T59" fmla="*/ 30 h 1415"/>
                <a:gd name="T60" fmla="*/ 51 w 2142"/>
                <a:gd name="T61" fmla="*/ 32 h 1415"/>
                <a:gd name="T62" fmla="*/ 54 w 2142"/>
                <a:gd name="T63" fmla="*/ 34 h 1415"/>
                <a:gd name="T64" fmla="*/ 57 w 2142"/>
                <a:gd name="T65" fmla="*/ 35 h 1415"/>
                <a:gd name="T66" fmla="*/ 58 w 2142"/>
                <a:gd name="T67" fmla="*/ 36 h 1415"/>
                <a:gd name="T68" fmla="*/ 59 w 2142"/>
                <a:gd name="T69" fmla="*/ 37 h 1415"/>
                <a:gd name="T70" fmla="*/ 59 w 2142"/>
                <a:gd name="T71" fmla="*/ 39 h 1415"/>
                <a:gd name="T72" fmla="*/ 59 w 2142"/>
                <a:gd name="T73" fmla="*/ 42 h 1415"/>
                <a:gd name="T74" fmla="*/ 60 w 2142"/>
                <a:gd name="T75" fmla="*/ 44 h 1415"/>
                <a:gd name="T76" fmla="*/ 60 w 2142"/>
                <a:gd name="T77" fmla="*/ 43 h 1415"/>
                <a:gd name="T78" fmla="*/ 61 w 2142"/>
                <a:gd name="T79" fmla="*/ 42 h 1415"/>
                <a:gd name="T80" fmla="*/ 62 w 2142"/>
                <a:gd name="T81" fmla="*/ 41 h 1415"/>
                <a:gd name="T82" fmla="*/ 63 w 2142"/>
                <a:gd name="T83" fmla="*/ 39 h 1415"/>
                <a:gd name="T84" fmla="*/ 64 w 2142"/>
                <a:gd name="T85" fmla="*/ 37 h 1415"/>
                <a:gd name="T86" fmla="*/ 65 w 2142"/>
                <a:gd name="T87" fmla="*/ 35 h 1415"/>
                <a:gd name="T88" fmla="*/ 66 w 2142"/>
                <a:gd name="T89" fmla="*/ 34 h 1415"/>
                <a:gd name="T90" fmla="*/ 66 w 2142"/>
                <a:gd name="T91" fmla="*/ 33 h 14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42"/>
                <a:gd name="T139" fmla="*/ 0 h 1415"/>
                <a:gd name="T140" fmla="*/ 2142 w 2142"/>
                <a:gd name="T141" fmla="*/ 1415 h 14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42" h="1415">
                  <a:moveTo>
                    <a:pt x="2142" y="1078"/>
                  </a:moveTo>
                  <a:lnTo>
                    <a:pt x="2137" y="1075"/>
                  </a:lnTo>
                  <a:lnTo>
                    <a:pt x="2124" y="1067"/>
                  </a:lnTo>
                  <a:lnTo>
                    <a:pt x="2104" y="1055"/>
                  </a:lnTo>
                  <a:lnTo>
                    <a:pt x="2076" y="1041"/>
                  </a:lnTo>
                  <a:lnTo>
                    <a:pt x="2043" y="1023"/>
                  </a:lnTo>
                  <a:lnTo>
                    <a:pt x="2001" y="1001"/>
                  </a:lnTo>
                  <a:lnTo>
                    <a:pt x="1954" y="977"/>
                  </a:lnTo>
                  <a:lnTo>
                    <a:pt x="1902" y="950"/>
                  </a:lnTo>
                  <a:lnTo>
                    <a:pt x="1843" y="920"/>
                  </a:lnTo>
                  <a:lnTo>
                    <a:pt x="1781" y="888"/>
                  </a:lnTo>
                  <a:lnTo>
                    <a:pt x="1714" y="855"/>
                  </a:lnTo>
                  <a:lnTo>
                    <a:pt x="1643" y="819"/>
                  </a:lnTo>
                  <a:lnTo>
                    <a:pt x="1569" y="781"/>
                  </a:lnTo>
                  <a:lnTo>
                    <a:pt x="1490" y="742"/>
                  </a:lnTo>
                  <a:lnTo>
                    <a:pt x="1410" y="701"/>
                  </a:lnTo>
                  <a:lnTo>
                    <a:pt x="1328" y="660"/>
                  </a:lnTo>
                  <a:lnTo>
                    <a:pt x="1243" y="617"/>
                  </a:lnTo>
                  <a:lnTo>
                    <a:pt x="1157" y="573"/>
                  </a:lnTo>
                  <a:lnTo>
                    <a:pt x="1070" y="530"/>
                  </a:lnTo>
                  <a:lnTo>
                    <a:pt x="982" y="485"/>
                  </a:lnTo>
                  <a:lnTo>
                    <a:pt x="895" y="441"/>
                  </a:lnTo>
                  <a:lnTo>
                    <a:pt x="806" y="396"/>
                  </a:lnTo>
                  <a:lnTo>
                    <a:pt x="719" y="352"/>
                  </a:lnTo>
                  <a:lnTo>
                    <a:pt x="633" y="308"/>
                  </a:lnTo>
                  <a:lnTo>
                    <a:pt x="548" y="266"/>
                  </a:lnTo>
                  <a:lnTo>
                    <a:pt x="466" y="223"/>
                  </a:lnTo>
                  <a:lnTo>
                    <a:pt x="385" y="183"/>
                  </a:lnTo>
                  <a:lnTo>
                    <a:pt x="307" y="142"/>
                  </a:lnTo>
                  <a:lnTo>
                    <a:pt x="232" y="104"/>
                  </a:lnTo>
                  <a:lnTo>
                    <a:pt x="161" y="68"/>
                  </a:lnTo>
                  <a:lnTo>
                    <a:pt x="94" y="33"/>
                  </a:lnTo>
                  <a:lnTo>
                    <a:pt x="30" y="0"/>
                  </a:lnTo>
                  <a:lnTo>
                    <a:pt x="25" y="10"/>
                  </a:lnTo>
                  <a:lnTo>
                    <a:pt x="14" y="35"/>
                  </a:lnTo>
                  <a:lnTo>
                    <a:pt x="5" y="62"/>
                  </a:lnTo>
                  <a:lnTo>
                    <a:pt x="0" y="74"/>
                  </a:lnTo>
                  <a:lnTo>
                    <a:pt x="18" y="92"/>
                  </a:lnTo>
                  <a:lnTo>
                    <a:pt x="43" y="112"/>
                  </a:lnTo>
                  <a:lnTo>
                    <a:pt x="76" y="137"/>
                  </a:lnTo>
                  <a:lnTo>
                    <a:pt x="117" y="164"/>
                  </a:lnTo>
                  <a:lnTo>
                    <a:pt x="164" y="195"/>
                  </a:lnTo>
                  <a:lnTo>
                    <a:pt x="217" y="229"/>
                  </a:lnTo>
                  <a:lnTo>
                    <a:pt x="276" y="266"/>
                  </a:lnTo>
                  <a:lnTo>
                    <a:pt x="339" y="304"/>
                  </a:lnTo>
                  <a:lnTo>
                    <a:pt x="407" y="344"/>
                  </a:lnTo>
                  <a:lnTo>
                    <a:pt x="479" y="387"/>
                  </a:lnTo>
                  <a:lnTo>
                    <a:pt x="554" y="431"/>
                  </a:lnTo>
                  <a:lnTo>
                    <a:pt x="632" y="475"/>
                  </a:lnTo>
                  <a:lnTo>
                    <a:pt x="711" y="522"/>
                  </a:lnTo>
                  <a:lnTo>
                    <a:pt x="793" y="568"/>
                  </a:lnTo>
                  <a:lnTo>
                    <a:pt x="876" y="614"/>
                  </a:lnTo>
                  <a:lnTo>
                    <a:pt x="959" y="660"/>
                  </a:lnTo>
                  <a:lnTo>
                    <a:pt x="1042" y="706"/>
                  </a:lnTo>
                  <a:lnTo>
                    <a:pt x="1124" y="752"/>
                  </a:lnTo>
                  <a:lnTo>
                    <a:pt x="1205" y="797"/>
                  </a:lnTo>
                  <a:lnTo>
                    <a:pt x="1284" y="840"/>
                  </a:lnTo>
                  <a:lnTo>
                    <a:pt x="1361" y="882"/>
                  </a:lnTo>
                  <a:lnTo>
                    <a:pt x="1436" y="923"/>
                  </a:lnTo>
                  <a:lnTo>
                    <a:pt x="1507" y="961"/>
                  </a:lnTo>
                  <a:lnTo>
                    <a:pt x="1573" y="996"/>
                  </a:lnTo>
                  <a:lnTo>
                    <a:pt x="1636" y="1030"/>
                  </a:lnTo>
                  <a:lnTo>
                    <a:pt x="1693" y="1061"/>
                  </a:lnTo>
                  <a:lnTo>
                    <a:pt x="1744" y="1089"/>
                  </a:lnTo>
                  <a:lnTo>
                    <a:pt x="1790" y="1113"/>
                  </a:lnTo>
                  <a:lnTo>
                    <a:pt x="1828" y="1132"/>
                  </a:lnTo>
                  <a:lnTo>
                    <a:pt x="1859" y="1148"/>
                  </a:lnTo>
                  <a:lnTo>
                    <a:pt x="1882" y="1161"/>
                  </a:lnTo>
                  <a:lnTo>
                    <a:pt x="1897" y="1168"/>
                  </a:lnTo>
                  <a:lnTo>
                    <a:pt x="1890" y="1191"/>
                  </a:lnTo>
                  <a:lnTo>
                    <a:pt x="1890" y="1227"/>
                  </a:lnTo>
                  <a:lnTo>
                    <a:pt x="1896" y="1271"/>
                  </a:lnTo>
                  <a:lnTo>
                    <a:pt x="1905" y="1316"/>
                  </a:lnTo>
                  <a:lnTo>
                    <a:pt x="1916" y="1358"/>
                  </a:lnTo>
                  <a:lnTo>
                    <a:pt x="1927" y="1393"/>
                  </a:lnTo>
                  <a:lnTo>
                    <a:pt x="1938" y="1414"/>
                  </a:lnTo>
                  <a:lnTo>
                    <a:pt x="1945" y="1415"/>
                  </a:lnTo>
                  <a:lnTo>
                    <a:pt x="1951" y="1405"/>
                  </a:lnTo>
                  <a:lnTo>
                    <a:pt x="1961" y="1392"/>
                  </a:lnTo>
                  <a:lnTo>
                    <a:pt x="1972" y="1372"/>
                  </a:lnTo>
                  <a:lnTo>
                    <a:pt x="1986" y="1349"/>
                  </a:lnTo>
                  <a:lnTo>
                    <a:pt x="2002" y="1324"/>
                  </a:lnTo>
                  <a:lnTo>
                    <a:pt x="2018" y="1295"/>
                  </a:lnTo>
                  <a:lnTo>
                    <a:pt x="2036" y="1265"/>
                  </a:lnTo>
                  <a:lnTo>
                    <a:pt x="2053" y="1235"/>
                  </a:lnTo>
                  <a:lnTo>
                    <a:pt x="2070" y="1205"/>
                  </a:lnTo>
                  <a:lnTo>
                    <a:pt x="2086" y="1177"/>
                  </a:lnTo>
                  <a:lnTo>
                    <a:pt x="2101" y="1150"/>
                  </a:lnTo>
                  <a:lnTo>
                    <a:pt x="2115" y="1127"/>
                  </a:lnTo>
                  <a:lnTo>
                    <a:pt x="2126" y="1107"/>
                  </a:lnTo>
                  <a:lnTo>
                    <a:pt x="2135" y="1091"/>
                  </a:lnTo>
                  <a:lnTo>
                    <a:pt x="2139" y="1082"/>
                  </a:lnTo>
                  <a:lnTo>
                    <a:pt x="2142" y="1078"/>
                  </a:lnTo>
                  <a:close/>
                </a:path>
              </a:pathLst>
            </a:custGeom>
            <a:solidFill>
              <a:srgbClr val="FFFF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400" name="Freeform 49"/>
            <p:cNvSpPr>
              <a:spLocks/>
            </p:cNvSpPr>
            <p:nvPr/>
          </p:nvSpPr>
          <p:spPr bwMode="auto">
            <a:xfrm>
              <a:off x="4137" y="3604"/>
              <a:ext cx="42" cy="53"/>
            </a:xfrm>
            <a:custGeom>
              <a:avLst/>
              <a:gdLst>
                <a:gd name="T0" fmla="*/ 3 w 83"/>
                <a:gd name="T1" fmla="*/ 1 h 106"/>
                <a:gd name="T2" fmla="*/ 3 w 83"/>
                <a:gd name="T3" fmla="*/ 1 h 106"/>
                <a:gd name="T4" fmla="*/ 3 w 83"/>
                <a:gd name="T5" fmla="*/ 1 h 106"/>
                <a:gd name="T6" fmla="*/ 3 w 83"/>
                <a:gd name="T7" fmla="*/ 2 h 106"/>
                <a:gd name="T8" fmla="*/ 2 w 83"/>
                <a:gd name="T9" fmla="*/ 2 h 106"/>
                <a:gd name="T10" fmla="*/ 2 w 83"/>
                <a:gd name="T11" fmla="*/ 2 h 106"/>
                <a:gd name="T12" fmla="*/ 2 w 83"/>
                <a:gd name="T13" fmla="*/ 2 h 106"/>
                <a:gd name="T14" fmla="*/ 2 w 83"/>
                <a:gd name="T15" fmla="*/ 3 h 106"/>
                <a:gd name="T16" fmla="*/ 2 w 83"/>
                <a:gd name="T17" fmla="*/ 3 h 106"/>
                <a:gd name="T18" fmla="*/ 2 w 83"/>
                <a:gd name="T19" fmla="*/ 3 h 106"/>
                <a:gd name="T20" fmla="*/ 2 w 83"/>
                <a:gd name="T21" fmla="*/ 3 h 106"/>
                <a:gd name="T22" fmla="*/ 2 w 83"/>
                <a:gd name="T23" fmla="*/ 3 h 106"/>
                <a:gd name="T24" fmla="*/ 2 w 83"/>
                <a:gd name="T25" fmla="*/ 4 h 106"/>
                <a:gd name="T26" fmla="*/ 1 w 83"/>
                <a:gd name="T27" fmla="*/ 4 h 106"/>
                <a:gd name="T28" fmla="*/ 0 w 83"/>
                <a:gd name="T29" fmla="*/ 3 h 106"/>
                <a:gd name="T30" fmla="*/ 1 w 83"/>
                <a:gd name="T31" fmla="*/ 3 h 106"/>
                <a:gd name="T32" fmla="*/ 1 w 83"/>
                <a:gd name="T33" fmla="*/ 3 h 106"/>
                <a:gd name="T34" fmla="*/ 1 w 83"/>
                <a:gd name="T35" fmla="*/ 2 h 106"/>
                <a:gd name="T36" fmla="*/ 1 w 83"/>
                <a:gd name="T37" fmla="*/ 2 h 106"/>
                <a:gd name="T38" fmla="*/ 2 w 83"/>
                <a:gd name="T39" fmla="*/ 1 h 106"/>
                <a:gd name="T40" fmla="*/ 1 w 83"/>
                <a:gd name="T41" fmla="*/ 1 h 106"/>
                <a:gd name="T42" fmla="*/ 1 w 83"/>
                <a:gd name="T43" fmla="*/ 1 h 106"/>
                <a:gd name="T44" fmla="*/ 1 w 83"/>
                <a:gd name="T45" fmla="*/ 1 h 106"/>
                <a:gd name="T46" fmla="*/ 1 w 83"/>
                <a:gd name="T47" fmla="*/ 1 h 106"/>
                <a:gd name="T48" fmla="*/ 1 w 83"/>
                <a:gd name="T49" fmla="*/ 0 h 106"/>
                <a:gd name="T50" fmla="*/ 1 w 83"/>
                <a:gd name="T51" fmla="*/ 0 h 106"/>
                <a:gd name="T52" fmla="*/ 1 w 83"/>
                <a:gd name="T53" fmla="*/ 0 h 106"/>
                <a:gd name="T54" fmla="*/ 2 w 83"/>
                <a:gd name="T55" fmla="*/ 0 h 106"/>
                <a:gd name="T56" fmla="*/ 2 w 83"/>
                <a:gd name="T57" fmla="*/ 1 h 106"/>
                <a:gd name="T58" fmla="*/ 2 w 83"/>
                <a:gd name="T59" fmla="*/ 1 h 106"/>
                <a:gd name="T60" fmla="*/ 2 w 83"/>
                <a:gd name="T61" fmla="*/ 1 h 106"/>
                <a:gd name="T62" fmla="*/ 3 w 83"/>
                <a:gd name="T63" fmla="*/ 1 h 106"/>
                <a:gd name="T64" fmla="*/ 3 w 83"/>
                <a:gd name="T65" fmla="*/ 1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106"/>
                <a:gd name="T101" fmla="*/ 83 w 83"/>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106">
                  <a:moveTo>
                    <a:pt x="81" y="2"/>
                  </a:moveTo>
                  <a:lnTo>
                    <a:pt x="83" y="6"/>
                  </a:lnTo>
                  <a:lnTo>
                    <a:pt x="75" y="21"/>
                  </a:lnTo>
                  <a:lnTo>
                    <a:pt x="68" y="33"/>
                  </a:lnTo>
                  <a:lnTo>
                    <a:pt x="62" y="45"/>
                  </a:lnTo>
                  <a:lnTo>
                    <a:pt x="57" y="54"/>
                  </a:lnTo>
                  <a:lnTo>
                    <a:pt x="53" y="61"/>
                  </a:lnTo>
                  <a:lnTo>
                    <a:pt x="50" y="65"/>
                  </a:lnTo>
                  <a:lnTo>
                    <a:pt x="49" y="69"/>
                  </a:lnTo>
                  <a:lnTo>
                    <a:pt x="48" y="70"/>
                  </a:lnTo>
                  <a:lnTo>
                    <a:pt x="43" y="79"/>
                  </a:lnTo>
                  <a:lnTo>
                    <a:pt x="39" y="89"/>
                  </a:lnTo>
                  <a:lnTo>
                    <a:pt x="35" y="98"/>
                  </a:lnTo>
                  <a:lnTo>
                    <a:pt x="31" y="106"/>
                  </a:lnTo>
                  <a:lnTo>
                    <a:pt x="0" y="90"/>
                  </a:lnTo>
                  <a:lnTo>
                    <a:pt x="5" y="82"/>
                  </a:lnTo>
                  <a:lnTo>
                    <a:pt x="9" y="72"/>
                  </a:lnTo>
                  <a:lnTo>
                    <a:pt x="15" y="62"/>
                  </a:lnTo>
                  <a:lnTo>
                    <a:pt x="21" y="50"/>
                  </a:lnTo>
                  <a:lnTo>
                    <a:pt x="35" y="22"/>
                  </a:lnTo>
                  <a:lnTo>
                    <a:pt x="31" y="22"/>
                  </a:lnTo>
                  <a:lnTo>
                    <a:pt x="28" y="22"/>
                  </a:lnTo>
                  <a:lnTo>
                    <a:pt x="22" y="22"/>
                  </a:lnTo>
                  <a:lnTo>
                    <a:pt x="16" y="22"/>
                  </a:lnTo>
                  <a:lnTo>
                    <a:pt x="19" y="0"/>
                  </a:lnTo>
                  <a:lnTo>
                    <a:pt x="24" y="0"/>
                  </a:lnTo>
                  <a:lnTo>
                    <a:pt x="30" y="0"/>
                  </a:lnTo>
                  <a:lnTo>
                    <a:pt x="37" y="0"/>
                  </a:lnTo>
                  <a:lnTo>
                    <a:pt x="45" y="1"/>
                  </a:lnTo>
                  <a:lnTo>
                    <a:pt x="53" y="1"/>
                  </a:lnTo>
                  <a:lnTo>
                    <a:pt x="61" y="1"/>
                  </a:lnTo>
                  <a:lnTo>
                    <a:pt x="71" y="2"/>
                  </a:lnTo>
                  <a:lnTo>
                    <a:pt x="8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401" name="Freeform 50"/>
            <p:cNvSpPr>
              <a:spLocks/>
            </p:cNvSpPr>
            <p:nvPr/>
          </p:nvSpPr>
          <p:spPr bwMode="auto">
            <a:xfrm>
              <a:off x="4284" y="3675"/>
              <a:ext cx="53" cy="68"/>
            </a:xfrm>
            <a:custGeom>
              <a:avLst/>
              <a:gdLst>
                <a:gd name="T0" fmla="*/ 3 w 105"/>
                <a:gd name="T1" fmla="*/ 4 h 134"/>
                <a:gd name="T2" fmla="*/ 3 w 105"/>
                <a:gd name="T3" fmla="*/ 5 h 134"/>
                <a:gd name="T4" fmla="*/ 3 w 105"/>
                <a:gd name="T5" fmla="*/ 5 h 134"/>
                <a:gd name="T6" fmla="*/ 2 w 105"/>
                <a:gd name="T7" fmla="*/ 5 h 134"/>
                <a:gd name="T8" fmla="*/ 2 w 105"/>
                <a:gd name="T9" fmla="*/ 4 h 134"/>
                <a:gd name="T10" fmla="*/ 2 w 105"/>
                <a:gd name="T11" fmla="*/ 4 h 134"/>
                <a:gd name="T12" fmla="*/ 2 w 105"/>
                <a:gd name="T13" fmla="*/ 4 h 134"/>
                <a:gd name="T14" fmla="*/ 2 w 105"/>
                <a:gd name="T15" fmla="*/ 4 h 134"/>
                <a:gd name="T16" fmla="*/ 1 w 105"/>
                <a:gd name="T17" fmla="*/ 4 h 134"/>
                <a:gd name="T18" fmla="*/ 1 w 105"/>
                <a:gd name="T19" fmla="*/ 4 h 134"/>
                <a:gd name="T20" fmla="*/ 1 w 105"/>
                <a:gd name="T21" fmla="*/ 4 h 134"/>
                <a:gd name="T22" fmla="*/ 1 w 105"/>
                <a:gd name="T23" fmla="*/ 4 h 134"/>
                <a:gd name="T24" fmla="*/ 1 w 105"/>
                <a:gd name="T25" fmla="*/ 4 h 134"/>
                <a:gd name="T26" fmla="*/ 0 w 105"/>
                <a:gd name="T27" fmla="*/ 4 h 134"/>
                <a:gd name="T28" fmla="*/ 0 w 105"/>
                <a:gd name="T29" fmla="*/ 3 h 134"/>
                <a:gd name="T30" fmla="*/ 1 w 105"/>
                <a:gd name="T31" fmla="*/ 3 h 134"/>
                <a:gd name="T32" fmla="*/ 1 w 105"/>
                <a:gd name="T33" fmla="*/ 3 h 134"/>
                <a:gd name="T34" fmla="*/ 1 w 105"/>
                <a:gd name="T35" fmla="*/ 3 h 134"/>
                <a:gd name="T36" fmla="*/ 1 w 105"/>
                <a:gd name="T37" fmla="*/ 3 h 134"/>
                <a:gd name="T38" fmla="*/ 1 w 105"/>
                <a:gd name="T39" fmla="*/ 3 h 134"/>
                <a:gd name="T40" fmla="*/ 1 w 105"/>
                <a:gd name="T41" fmla="*/ 3 h 134"/>
                <a:gd name="T42" fmla="*/ 2 w 105"/>
                <a:gd name="T43" fmla="*/ 3 h 134"/>
                <a:gd name="T44" fmla="*/ 2 w 105"/>
                <a:gd name="T45" fmla="*/ 3 h 134"/>
                <a:gd name="T46" fmla="*/ 2 w 105"/>
                <a:gd name="T47" fmla="*/ 3 h 134"/>
                <a:gd name="T48" fmla="*/ 2 w 105"/>
                <a:gd name="T49" fmla="*/ 3 h 134"/>
                <a:gd name="T50" fmla="*/ 2 w 105"/>
                <a:gd name="T51" fmla="*/ 3 h 134"/>
                <a:gd name="T52" fmla="*/ 3 w 105"/>
                <a:gd name="T53" fmla="*/ 2 h 134"/>
                <a:gd name="T54" fmla="*/ 3 w 105"/>
                <a:gd name="T55" fmla="*/ 2 h 134"/>
                <a:gd name="T56" fmla="*/ 3 w 105"/>
                <a:gd name="T57" fmla="*/ 2 h 134"/>
                <a:gd name="T58" fmla="*/ 3 w 105"/>
                <a:gd name="T59" fmla="*/ 2 h 134"/>
                <a:gd name="T60" fmla="*/ 2 w 105"/>
                <a:gd name="T61" fmla="*/ 2 h 134"/>
                <a:gd name="T62" fmla="*/ 2 w 105"/>
                <a:gd name="T63" fmla="*/ 1 h 134"/>
                <a:gd name="T64" fmla="*/ 2 w 105"/>
                <a:gd name="T65" fmla="*/ 1 h 134"/>
                <a:gd name="T66" fmla="*/ 2 w 105"/>
                <a:gd name="T67" fmla="*/ 1 h 134"/>
                <a:gd name="T68" fmla="*/ 2 w 105"/>
                <a:gd name="T69" fmla="*/ 1 h 134"/>
                <a:gd name="T70" fmla="*/ 2 w 105"/>
                <a:gd name="T71" fmla="*/ 0 h 134"/>
                <a:gd name="T72" fmla="*/ 3 w 105"/>
                <a:gd name="T73" fmla="*/ 1 h 134"/>
                <a:gd name="T74" fmla="*/ 3 w 105"/>
                <a:gd name="T75" fmla="*/ 1 h 134"/>
                <a:gd name="T76" fmla="*/ 3 w 105"/>
                <a:gd name="T77" fmla="*/ 1 h 134"/>
                <a:gd name="T78" fmla="*/ 3 w 105"/>
                <a:gd name="T79" fmla="*/ 1 h 134"/>
                <a:gd name="T80" fmla="*/ 3 w 105"/>
                <a:gd name="T81" fmla="*/ 1 h 134"/>
                <a:gd name="T82" fmla="*/ 3 w 105"/>
                <a:gd name="T83" fmla="*/ 1 h 134"/>
                <a:gd name="T84" fmla="*/ 3 w 105"/>
                <a:gd name="T85" fmla="*/ 1 h 134"/>
                <a:gd name="T86" fmla="*/ 3 w 105"/>
                <a:gd name="T87" fmla="*/ 1 h 134"/>
                <a:gd name="T88" fmla="*/ 4 w 105"/>
                <a:gd name="T89" fmla="*/ 2 h 134"/>
                <a:gd name="T90" fmla="*/ 4 w 105"/>
                <a:gd name="T91" fmla="*/ 2 h 134"/>
                <a:gd name="T92" fmla="*/ 4 w 105"/>
                <a:gd name="T93" fmla="*/ 2 h 134"/>
                <a:gd name="T94" fmla="*/ 4 w 105"/>
                <a:gd name="T95" fmla="*/ 3 h 134"/>
                <a:gd name="T96" fmla="*/ 4 w 105"/>
                <a:gd name="T97" fmla="*/ 3 h 134"/>
                <a:gd name="T98" fmla="*/ 3 w 105"/>
                <a:gd name="T99" fmla="*/ 3 h 134"/>
                <a:gd name="T100" fmla="*/ 3 w 105"/>
                <a:gd name="T101" fmla="*/ 3 h 134"/>
                <a:gd name="T102" fmla="*/ 3 w 105"/>
                <a:gd name="T103" fmla="*/ 3 h 134"/>
                <a:gd name="T104" fmla="*/ 3 w 105"/>
                <a:gd name="T105" fmla="*/ 3 h 134"/>
                <a:gd name="T106" fmla="*/ 3 w 105"/>
                <a:gd name="T107" fmla="*/ 3 h 134"/>
                <a:gd name="T108" fmla="*/ 3 w 105"/>
                <a:gd name="T109" fmla="*/ 3 h 134"/>
                <a:gd name="T110" fmla="*/ 2 w 105"/>
                <a:gd name="T111" fmla="*/ 3 h 134"/>
                <a:gd name="T112" fmla="*/ 2 w 105"/>
                <a:gd name="T113" fmla="*/ 3 h 134"/>
                <a:gd name="T114" fmla="*/ 3 w 105"/>
                <a:gd name="T115" fmla="*/ 4 h 1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
                <a:gd name="T175" fmla="*/ 0 h 134"/>
                <a:gd name="T176" fmla="*/ 105 w 105"/>
                <a:gd name="T177" fmla="*/ 134 h 1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 h="134">
                  <a:moveTo>
                    <a:pt x="87" y="109"/>
                  </a:moveTo>
                  <a:lnTo>
                    <a:pt x="74" y="134"/>
                  </a:lnTo>
                  <a:lnTo>
                    <a:pt x="68" y="132"/>
                  </a:lnTo>
                  <a:lnTo>
                    <a:pt x="62" y="129"/>
                  </a:lnTo>
                  <a:lnTo>
                    <a:pt x="57" y="125"/>
                  </a:lnTo>
                  <a:lnTo>
                    <a:pt x="50" y="122"/>
                  </a:lnTo>
                  <a:lnTo>
                    <a:pt x="45" y="119"/>
                  </a:lnTo>
                  <a:lnTo>
                    <a:pt x="39" y="116"/>
                  </a:lnTo>
                  <a:lnTo>
                    <a:pt x="32" y="112"/>
                  </a:lnTo>
                  <a:lnTo>
                    <a:pt x="24" y="108"/>
                  </a:lnTo>
                  <a:lnTo>
                    <a:pt x="16" y="103"/>
                  </a:lnTo>
                  <a:lnTo>
                    <a:pt x="9" y="100"/>
                  </a:lnTo>
                  <a:lnTo>
                    <a:pt x="4" y="97"/>
                  </a:lnTo>
                  <a:lnTo>
                    <a:pt x="0" y="96"/>
                  </a:lnTo>
                  <a:lnTo>
                    <a:pt x="0" y="91"/>
                  </a:lnTo>
                  <a:lnTo>
                    <a:pt x="7" y="88"/>
                  </a:lnTo>
                  <a:lnTo>
                    <a:pt x="14" y="87"/>
                  </a:lnTo>
                  <a:lnTo>
                    <a:pt x="20" y="85"/>
                  </a:lnTo>
                  <a:lnTo>
                    <a:pt x="24" y="84"/>
                  </a:lnTo>
                  <a:lnTo>
                    <a:pt x="29" y="82"/>
                  </a:lnTo>
                  <a:lnTo>
                    <a:pt x="32" y="81"/>
                  </a:lnTo>
                  <a:lnTo>
                    <a:pt x="35" y="80"/>
                  </a:lnTo>
                  <a:lnTo>
                    <a:pt x="37" y="80"/>
                  </a:lnTo>
                  <a:lnTo>
                    <a:pt x="47" y="76"/>
                  </a:lnTo>
                  <a:lnTo>
                    <a:pt x="55" y="71"/>
                  </a:lnTo>
                  <a:lnTo>
                    <a:pt x="62" y="65"/>
                  </a:lnTo>
                  <a:lnTo>
                    <a:pt x="66" y="59"/>
                  </a:lnTo>
                  <a:lnTo>
                    <a:pt x="68" y="54"/>
                  </a:lnTo>
                  <a:lnTo>
                    <a:pt x="68" y="48"/>
                  </a:lnTo>
                  <a:lnTo>
                    <a:pt x="67" y="42"/>
                  </a:lnTo>
                  <a:lnTo>
                    <a:pt x="64" y="36"/>
                  </a:lnTo>
                  <a:lnTo>
                    <a:pt x="60" y="32"/>
                  </a:lnTo>
                  <a:lnTo>
                    <a:pt x="55" y="28"/>
                  </a:lnTo>
                  <a:lnTo>
                    <a:pt x="50" y="24"/>
                  </a:lnTo>
                  <a:lnTo>
                    <a:pt x="43" y="20"/>
                  </a:lnTo>
                  <a:lnTo>
                    <a:pt x="59" y="0"/>
                  </a:lnTo>
                  <a:lnTo>
                    <a:pt x="65" y="3"/>
                  </a:lnTo>
                  <a:lnTo>
                    <a:pt x="69" y="6"/>
                  </a:lnTo>
                  <a:lnTo>
                    <a:pt x="74" y="10"/>
                  </a:lnTo>
                  <a:lnTo>
                    <a:pt x="78" y="13"/>
                  </a:lnTo>
                  <a:lnTo>
                    <a:pt x="83" y="17"/>
                  </a:lnTo>
                  <a:lnTo>
                    <a:pt x="87" y="20"/>
                  </a:lnTo>
                  <a:lnTo>
                    <a:pt x="90" y="25"/>
                  </a:lnTo>
                  <a:lnTo>
                    <a:pt x="93" y="28"/>
                  </a:lnTo>
                  <a:lnTo>
                    <a:pt x="100" y="39"/>
                  </a:lnTo>
                  <a:lnTo>
                    <a:pt x="105" y="49"/>
                  </a:lnTo>
                  <a:lnTo>
                    <a:pt x="105" y="59"/>
                  </a:lnTo>
                  <a:lnTo>
                    <a:pt x="102" y="69"/>
                  </a:lnTo>
                  <a:lnTo>
                    <a:pt x="98" y="74"/>
                  </a:lnTo>
                  <a:lnTo>
                    <a:pt x="93" y="79"/>
                  </a:lnTo>
                  <a:lnTo>
                    <a:pt x="89" y="84"/>
                  </a:lnTo>
                  <a:lnTo>
                    <a:pt x="82" y="87"/>
                  </a:lnTo>
                  <a:lnTo>
                    <a:pt x="77" y="89"/>
                  </a:lnTo>
                  <a:lnTo>
                    <a:pt x="72" y="92"/>
                  </a:lnTo>
                  <a:lnTo>
                    <a:pt x="65" y="93"/>
                  </a:lnTo>
                  <a:lnTo>
                    <a:pt x="57" y="94"/>
                  </a:lnTo>
                  <a:lnTo>
                    <a:pt x="55" y="95"/>
                  </a:lnTo>
                  <a:lnTo>
                    <a:pt x="87"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402" name="Freeform 51"/>
            <p:cNvSpPr>
              <a:spLocks/>
            </p:cNvSpPr>
            <p:nvPr/>
          </p:nvSpPr>
          <p:spPr bwMode="auto">
            <a:xfrm>
              <a:off x="4463" y="3763"/>
              <a:ext cx="52" cy="58"/>
            </a:xfrm>
            <a:custGeom>
              <a:avLst/>
              <a:gdLst>
                <a:gd name="T0" fmla="*/ 3 w 103"/>
                <a:gd name="T1" fmla="*/ 4 h 116"/>
                <a:gd name="T2" fmla="*/ 3 w 103"/>
                <a:gd name="T3" fmla="*/ 4 h 116"/>
                <a:gd name="T4" fmla="*/ 2 w 103"/>
                <a:gd name="T5" fmla="*/ 4 h 116"/>
                <a:gd name="T6" fmla="*/ 2 w 103"/>
                <a:gd name="T7" fmla="*/ 4 h 116"/>
                <a:gd name="T8" fmla="*/ 2 w 103"/>
                <a:gd name="T9" fmla="*/ 4 h 116"/>
                <a:gd name="T10" fmla="*/ 1 w 103"/>
                <a:gd name="T11" fmla="*/ 4 h 116"/>
                <a:gd name="T12" fmla="*/ 1 w 103"/>
                <a:gd name="T13" fmla="*/ 4 h 116"/>
                <a:gd name="T14" fmla="*/ 1 w 103"/>
                <a:gd name="T15" fmla="*/ 4 h 116"/>
                <a:gd name="T16" fmla="*/ 1 w 103"/>
                <a:gd name="T17" fmla="*/ 3 h 116"/>
                <a:gd name="T18" fmla="*/ 1 w 103"/>
                <a:gd name="T19" fmla="*/ 3 h 116"/>
                <a:gd name="T20" fmla="*/ 1 w 103"/>
                <a:gd name="T21" fmla="*/ 3 h 116"/>
                <a:gd name="T22" fmla="*/ 2 w 103"/>
                <a:gd name="T23" fmla="*/ 3 h 116"/>
                <a:gd name="T24" fmla="*/ 2 w 103"/>
                <a:gd name="T25" fmla="*/ 3 h 116"/>
                <a:gd name="T26" fmla="*/ 2 w 103"/>
                <a:gd name="T27" fmla="*/ 3 h 116"/>
                <a:gd name="T28" fmla="*/ 2 w 103"/>
                <a:gd name="T29" fmla="*/ 3 h 116"/>
                <a:gd name="T30" fmla="*/ 2 w 103"/>
                <a:gd name="T31" fmla="*/ 3 h 116"/>
                <a:gd name="T32" fmla="*/ 2 w 103"/>
                <a:gd name="T33" fmla="*/ 2 h 116"/>
                <a:gd name="T34" fmla="*/ 2 w 103"/>
                <a:gd name="T35" fmla="*/ 2 h 116"/>
                <a:gd name="T36" fmla="*/ 2 w 103"/>
                <a:gd name="T37" fmla="*/ 2 h 116"/>
                <a:gd name="T38" fmla="*/ 2 w 103"/>
                <a:gd name="T39" fmla="*/ 2 h 116"/>
                <a:gd name="T40" fmla="*/ 2 w 103"/>
                <a:gd name="T41" fmla="*/ 2 h 116"/>
                <a:gd name="T42" fmla="*/ 3 w 103"/>
                <a:gd name="T43" fmla="*/ 2 h 116"/>
                <a:gd name="T44" fmla="*/ 3 w 103"/>
                <a:gd name="T45" fmla="*/ 2 h 116"/>
                <a:gd name="T46" fmla="*/ 2 w 103"/>
                <a:gd name="T47" fmla="*/ 1 h 116"/>
                <a:gd name="T48" fmla="*/ 2 w 103"/>
                <a:gd name="T49" fmla="*/ 1 h 116"/>
                <a:gd name="T50" fmla="*/ 2 w 103"/>
                <a:gd name="T51" fmla="*/ 1 h 116"/>
                <a:gd name="T52" fmla="*/ 3 w 103"/>
                <a:gd name="T53" fmla="*/ 1 h 116"/>
                <a:gd name="T54" fmla="*/ 3 w 103"/>
                <a:gd name="T55" fmla="*/ 1 h 116"/>
                <a:gd name="T56" fmla="*/ 4 w 103"/>
                <a:gd name="T57" fmla="*/ 1 h 116"/>
                <a:gd name="T58" fmla="*/ 4 w 103"/>
                <a:gd name="T59" fmla="*/ 2 h 116"/>
                <a:gd name="T60" fmla="*/ 4 w 103"/>
                <a:gd name="T61" fmla="*/ 2 h 116"/>
                <a:gd name="T62" fmla="*/ 3 w 103"/>
                <a:gd name="T63" fmla="*/ 2 h 116"/>
                <a:gd name="T64" fmla="*/ 3 w 103"/>
                <a:gd name="T65" fmla="*/ 3 h 116"/>
                <a:gd name="T66" fmla="*/ 3 w 103"/>
                <a:gd name="T67" fmla="*/ 3 h 116"/>
                <a:gd name="T68" fmla="*/ 3 w 103"/>
                <a:gd name="T69" fmla="*/ 3 h 116"/>
                <a:gd name="T70" fmla="*/ 3 w 103"/>
                <a:gd name="T71" fmla="*/ 3 h 116"/>
                <a:gd name="T72" fmla="*/ 3 w 103"/>
                <a:gd name="T73" fmla="*/ 3 h 116"/>
                <a:gd name="T74" fmla="*/ 3 w 103"/>
                <a:gd name="T75" fmla="*/ 3 h 116"/>
                <a:gd name="T76" fmla="*/ 3 w 103"/>
                <a:gd name="T77" fmla="*/ 4 h 1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
                <a:gd name="T118" fmla="*/ 0 h 116"/>
                <a:gd name="T119" fmla="*/ 103 w 103"/>
                <a:gd name="T120" fmla="*/ 116 h 1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 h="116">
                  <a:moveTo>
                    <a:pt x="83" y="101"/>
                  </a:moveTo>
                  <a:lnTo>
                    <a:pt x="80" y="106"/>
                  </a:lnTo>
                  <a:lnTo>
                    <a:pt x="77" y="109"/>
                  </a:lnTo>
                  <a:lnTo>
                    <a:pt x="72" y="111"/>
                  </a:lnTo>
                  <a:lnTo>
                    <a:pt x="68" y="114"/>
                  </a:lnTo>
                  <a:lnTo>
                    <a:pt x="63" y="115"/>
                  </a:lnTo>
                  <a:lnTo>
                    <a:pt x="57" y="116"/>
                  </a:lnTo>
                  <a:lnTo>
                    <a:pt x="50" y="116"/>
                  </a:lnTo>
                  <a:lnTo>
                    <a:pt x="43" y="116"/>
                  </a:lnTo>
                  <a:lnTo>
                    <a:pt x="38" y="115"/>
                  </a:lnTo>
                  <a:lnTo>
                    <a:pt x="32" y="115"/>
                  </a:lnTo>
                  <a:lnTo>
                    <a:pt x="27" y="114"/>
                  </a:lnTo>
                  <a:lnTo>
                    <a:pt x="21" y="111"/>
                  </a:lnTo>
                  <a:lnTo>
                    <a:pt x="16" y="110"/>
                  </a:lnTo>
                  <a:lnTo>
                    <a:pt x="11" y="108"/>
                  </a:lnTo>
                  <a:lnTo>
                    <a:pt x="5" y="106"/>
                  </a:lnTo>
                  <a:lnTo>
                    <a:pt x="0" y="103"/>
                  </a:lnTo>
                  <a:lnTo>
                    <a:pt x="10" y="80"/>
                  </a:lnTo>
                  <a:lnTo>
                    <a:pt x="13" y="83"/>
                  </a:lnTo>
                  <a:lnTo>
                    <a:pt x="18" y="84"/>
                  </a:lnTo>
                  <a:lnTo>
                    <a:pt x="23" y="86"/>
                  </a:lnTo>
                  <a:lnTo>
                    <a:pt x="27" y="87"/>
                  </a:lnTo>
                  <a:lnTo>
                    <a:pt x="32" y="88"/>
                  </a:lnTo>
                  <a:lnTo>
                    <a:pt x="38" y="88"/>
                  </a:lnTo>
                  <a:lnTo>
                    <a:pt x="43" y="88"/>
                  </a:lnTo>
                  <a:lnTo>
                    <a:pt x="47" y="86"/>
                  </a:lnTo>
                  <a:lnTo>
                    <a:pt x="49" y="83"/>
                  </a:lnTo>
                  <a:lnTo>
                    <a:pt x="50" y="80"/>
                  </a:lnTo>
                  <a:lnTo>
                    <a:pt x="49" y="77"/>
                  </a:lnTo>
                  <a:lnTo>
                    <a:pt x="48" y="73"/>
                  </a:lnTo>
                  <a:lnTo>
                    <a:pt x="44" y="69"/>
                  </a:lnTo>
                  <a:lnTo>
                    <a:pt x="42" y="67"/>
                  </a:lnTo>
                  <a:lnTo>
                    <a:pt x="39" y="64"/>
                  </a:lnTo>
                  <a:lnTo>
                    <a:pt x="35" y="62"/>
                  </a:lnTo>
                  <a:lnTo>
                    <a:pt x="31" y="60"/>
                  </a:lnTo>
                  <a:lnTo>
                    <a:pt x="36" y="47"/>
                  </a:lnTo>
                  <a:lnTo>
                    <a:pt x="41" y="48"/>
                  </a:lnTo>
                  <a:lnTo>
                    <a:pt x="44" y="50"/>
                  </a:lnTo>
                  <a:lnTo>
                    <a:pt x="48" y="52"/>
                  </a:lnTo>
                  <a:lnTo>
                    <a:pt x="53" y="52"/>
                  </a:lnTo>
                  <a:lnTo>
                    <a:pt x="57" y="52"/>
                  </a:lnTo>
                  <a:lnTo>
                    <a:pt x="61" y="49"/>
                  </a:lnTo>
                  <a:lnTo>
                    <a:pt x="63" y="48"/>
                  </a:lnTo>
                  <a:lnTo>
                    <a:pt x="65" y="45"/>
                  </a:lnTo>
                  <a:lnTo>
                    <a:pt x="66" y="42"/>
                  </a:lnTo>
                  <a:lnTo>
                    <a:pt x="65" y="39"/>
                  </a:lnTo>
                  <a:lnTo>
                    <a:pt x="63" y="35"/>
                  </a:lnTo>
                  <a:lnTo>
                    <a:pt x="59" y="31"/>
                  </a:lnTo>
                  <a:lnTo>
                    <a:pt x="56" y="28"/>
                  </a:lnTo>
                  <a:lnTo>
                    <a:pt x="53" y="25"/>
                  </a:lnTo>
                  <a:lnTo>
                    <a:pt x="48" y="23"/>
                  </a:lnTo>
                  <a:lnTo>
                    <a:pt x="43" y="20"/>
                  </a:lnTo>
                  <a:lnTo>
                    <a:pt x="57" y="0"/>
                  </a:lnTo>
                  <a:lnTo>
                    <a:pt x="66" y="5"/>
                  </a:lnTo>
                  <a:lnTo>
                    <a:pt x="74" y="10"/>
                  </a:lnTo>
                  <a:lnTo>
                    <a:pt x="83" y="16"/>
                  </a:lnTo>
                  <a:lnTo>
                    <a:pt x="89" y="22"/>
                  </a:lnTo>
                  <a:lnTo>
                    <a:pt x="98" y="31"/>
                  </a:lnTo>
                  <a:lnTo>
                    <a:pt x="102" y="40"/>
                  </a:lnTo>
                  <a:lnTo>
                    <a:pt x="103" y="48"/>
                  </a:lnTo>
                  <a:lnTo>
                    <a:pt x="101" y="55"/>
                  </a:lnTo>
                  <a:lnTo>
                    <a:pt x="99" y="58"/>
                  </a:lnTo>
                  <a:lnTo>
                    <a:pt x="96" y="62"/>
                  </a:lnTo>
                  <a:lnTo>
                    <a:pt x="93" y="64"/>
                  </a:lnTo>
                  <a:lnTo>
                    <a:pt x="88" y="67"/>
                  </a:lnTo>
                  <a:lnTo>
                    <a:pt x="84" y="68"/>
                  </a:lnTo>
                  <a:lnTo>
                    <a:pt x="80" y="68"/>
                  </a:lnTo>
                  <a:lnTo>
                    <a:pt x="76" y="69"/>
                  </a:lnTo>
                  <a:lnTo>
                    <a:pt x="71" y="69"/>
                  </a:lnTo>
                  <a:lnTo>
                    <a:pt x="70" y="69"/>
                  </a:lnTo>
                  <a:lnTo>
                    <a:pt x="73" y="72"/>
                  </a:lnTo>
                  <a:lnTo>
                    <a:pt x="77" y="76"/>
                  </a:lnTo>
                  <a:lnTo>
                    <a:pt x="80" y="79"/>
                  </a:lnTo>
                  <a:lnTo>
                    <a:pt x="83" y="84"/>
                  </a:lnTo>
                  <a:lnTo>
                    <a:pt x="84" y="88"/>
                  </a:lnTo>
                  <a:lnTo>
                    <a:pt x="85" y="92"/>
                  </a:lnTo>
                  <a:lnTo>
                    <a:pt x="84" y="96"/>
                  </a:lnTo>
                  <a:lnTo>
                    <a:pt x="83"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403" name="Freeform 52"/>
            <p:cNvSpPr>
              <a:spLocks/>
            </p:cNvSpPr>
            <p:nvPr/>
          </p:nvSpPr>
          <p:spPr bwMode="auto">
            <a:xfrm>
              <a:off x="4809" y="3939"/>
              <a:ext cx="57" cy="54"/>
            </a:xfrm>
            <a:custGeom>
              <a:avLst/>
              <a:gdLst>
                <a:gd name="T0" fmla="*/ 3 w 114"/>
                <a:gd name="T1" fmla="*/ 3 h 107"/>
                <a:gd name="T2" fmla="*/ 3 w 114"/>
                <a:gd name="T3" fmla="*/ 3 h 107"/>
                <a:gd name="T4" fmla="*/ 3 w 114"/>
                <a:gd name="T5" fmla="*/ 4 h 107"/>
                <a:gd name="T6" fmla="*/ 3 w 114"/>
                <a:gd name="T7" fmla="*/ 4 h 107"/>
                <a:gd name="T8" fmla="*/ 3 w 114"/>
                <a:gd name="T9" fmla="*/ 4 h 107"/>
                <a:gd name="T10" fmla="*/ 3 w 114"/>
                <a:gd name="T11" fmla="*/ 4 h 107"/>
                <a:gd name="T12" fmla="*/ 2 w 114"/>
                <a:gd name="T13" fmla="*/ 4 h 107"/>
                <a:gd name="T14" fmla="*/ 2 w 114"/>
                <a:gd name="T15" fmla="*/ 4 h 107"/>
                <a:gd name="T16" fmla="*/ 2 w 114"/>
                <a:gd name="T17" fmla="*/ 4 h 107"/>
                <a:gd name="T18" fmla="*/ 2 w 114"/>
                <a:gd name="T19" fmla="*/ 4 h 107"/>
                <a:gd name="T20" fmla="*/ 2 w 114"/>
                <a:gd name="T21" fmla="*/ 4 h 107"/>
                <a:gd name="T22" fmla="*/ 1 w 114"/>
                <a:gd name="T23" fmla="*/ 4 h 107"/>
                <a:gd name="T24" fmla="*/ 1 w 114"/>
                <a:gd name="T25" fmla="*/ 4 h 107"/>
                <a:gd name="T26" fmla="*/ 1 w 114"/>
                <a:gd name="T27" fmla="*/ 4 h 107"/>
                <a:gd name="T28" fmla="*/ 1 w 114"/>
                <a:gd name="T29" fmla="*/ 4 h 107"/>
                <a:gd name="T30" fmla="*/ 1 w 114"/>
                <a:gd name="T31" fmla="*/ 4 h 107"/>
                <a:gd name="T32" fmla="*/ 0 w 114"/>
                <a:gd name="T33" fmla="*/ 4 h 107"/>
                <a:gd name="T34" fmla="*/ 1 w 114"/>
                <a:gd name="T35" fmla="*/ 3 h 107"/>
                <a:gd name="T36" fmla="*/ 1 w 114"/>
                <a:gd name="T37" fmla="*/ 3 h 107"/>
                <a:gd name="T38" fmla="*/ 1 w 114"/>
                <a:gd name="T39" fmla="*/ 3 h 107"/>
                <a:gd name="T40" fmla="*/ 1 w 114"/>
                <a:gd name="T41" fmla="*/ 3 h 107"/>
                <a:gd name="T42" fmla="*/ 1 w 114"/>
                <a:gd name="T43" fmla="*/ 3 h 107"/>
                <a:gd name="T44" fmla="*/ 2 w 114"/>
                <a:gd name="T45" fmla="*/ 3 h 107"/>
                <a:gd name="T46" fmla="*/ 2 w 114"/>
                <a:gd name="T47" fmla="*/ 3 h 107"/>
                <a:gd name="T48" fmla="*/ 2 w 114"/>
                <a:gd name="T49" fmla="*/ 3 h 107"/>
                <a:gd name="T50" fmla="*/ 2 w 114"/>
                <a:gd name="T51" fmla="*/ 3 h 107"/>
                <a:gd name="T52" fmla="*/ 2 w 114"/>
                <a:gd name="T53" fmla="*/ 3 h 107"/>
                <a:gd name="T54" fmla="*/ 2 w 114"/>
                <a:gd name="T55" fmla="*/ 2 h 107"/>
                <a:gd name="T56" fmla="*/ 2 w 114"/>
                <a:gd name="T57" fmla="*/ 2 h 107"/>
                <a:gd name="T58" fmla="*/ 1 w 114"/>
                <a:gd name="T59" fmla="*/ 2 h 107"/>
                <a:gd name="T60" fmla="*/ 2 w 114"/>
                <a:gd name="T61" fmla="*/ 0 h 107"/>
                <a:gd name="T62" fmla="*/ 2 w 114"/>
                <a:gd name="T63" fmla="*/ 1 h 107"/>
                <a:gd name="T64" fmla="*/ 3 w 114"/>
                <a:gd name="T65" fmla="*/ 1 h 107"/>
                <a:gd name="T66" fmla="*/ 3 w 114"/>
                <a:gd name="T67" fmla="*/ 1 h 107"/>
                <a:gd name="T68" fmla="*/ 3 w 114"/>
                <a:gd name="T69" fmla="*/ 1 h 107"/>
                <a:gd name="T70" fmla="*/ 3 w 114"/>
                <a:gd name="T71" fmla="*/ 1 h 107"/>
                <a:gd name="T72" fmla="*/ 4 w 114"/>
                <a:gd name="T73" fmla="*/ 1 h 107"/>
                <a:gd name="T74" fmla="*/ 4 w 114"/>
                <a:gd name="T75" fmla="*/ 1 h 107"/>
                <a:gd name="T76" fmla="*/ 4 w 114"/>
                <a:gd name="T77" fmla="*/ 1 h 107"/>
                <a:gd name="T78" fmla="*/ 4 w 114"/>
                <a:gd name="T79" fmla="*/ 2 h 107"/>
                <a:gd name="T80" fmla="*/ 3 w 114"/>
                <a:gd name="T81" fmla="*/ 2 h 107"/>
                <a:gd name="T82" fmla="*/ 2 w 114"/>
                <a:gd name="T83" fmla="*/ 2 h 107"/>
                <a:gd name="T84" fmla="*/ 3 w 114"/>
                <a:gd name="T85" fmla="*/ 2 h 107"/>
                <a:gd name="T86" fmla="*/ 3 w 114"/>
                <a:gd name="T87" fmla="*/ 3 h 107"/>
                <a:gd name="T88" fmla="*/ 3 w 114"/>
                <a:gd name="T89" fmla="*/ 3 h 107"/>
                <a:gd name="T90" fmla="*/ 3 w 114"/>
                <a:gd name="T91" fmla="*/ 3 h 1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4"/>
                <a:gd name="T139" fmla="*/ 0 h 107"/>
                <a:gd name="T140" fmla="*/ 114 w 114"/>
                <a:gd name="T141" fmla="*/ 107 h 1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4" h="107">
                  <a:moveTo>
                    <a:pt x="84" y="89"/>
                  </a:moveTo>
                  <a:lnTo>
                    <a:pt x="82" y="94"/>
                  </a:lnTo>
                  <a:lnTo>
                    <a:pt x="78" y="97"/>
                  </a:lnTo>
                  <a:lnTo>
                    <a:pt x="75" y="99"/>
                  </a:lnTo>
                  <a:lnTo>
                    <a:pt x="70" y="103"/>
                  </a:lnTo>
                  <a:lnTo>
                    <a:pt x="65" y="105"/>
                  </a:lnTo>
                  <a:lnTo>
                    <a:pt x="59" y="106"/>
                  </a:lnTo>
                  <a:lnTo>
                    <a:pt x="52" y="107"/>
                  </a:lnTo>
                  <a:lnTo>
                    <a:pt x="45" y="107"/>
                  </a:lnTo>
                  <a:lnTo>
                    <a:pt x="39" y="107"/>
                  </a:lnTo>
                  <a:lnTo>
                    <a:pt x="33" y="107"/>
                  </a:lnTo>
                  <a:lnTo>
                    <a:pt x="28" y="106"/>
                  </a:lnTo>
                  <a:lnTo>
                    <a:pt x="23" y="105"/>
                  </a:lnTo>
                  <a:lnTo>
                    <a:pt x="17" y="104"/>
                  </a:lnTo>
                  <a:lnTo>
                    <a:pt x="12" y="103"/>
                  </a:lnTo>
                  <a:lnTo>
                    <a:pt x="6" y="102"/>
                  </a:lnTo>
                  <a:lnTo>
                    <a:pt x="0" y="99"/>
                  </a:lnTo>
                  <a:lnTo>
                    <a:pt x="8" y="74"/>
                  </a:lnTo>
                  <a:lnTo>
                    <a:pt x="14" y="76"/>
                  </a:lnTo>
                  <a:lnTo>
                    <a:pt x="20" y="79"/>
                  </a:lnTo>
                  <a:lnTo>
                    <a:pt x="24" y="80"/>
                  </a:lnTo>
                  <a:lnTo>
                    <a:pt x="29" y="81"/>
                  </a:lnTo>
                  <a:lnTo>
                    <a:pt x="36" y="81"/>
                  </a:lnTo>
                  <a:lnTo>
                    <a:pt x="42" y="81"/>
                  </a:lnTo>
                  <a:lnTo>
                    <a:pt x="46" y="79"/>
                  </a:lnTo>
                  <a:lnTo>
                    <a:pt x="48" y="75"/>
                  </a:lnTo>
                  <a:lnTo>
                    <a:pt x="48" y="69"/>
                  </a:lnTo>
                  <a:lnTo>
                    <a:pt x="45" y="64"/>
                  </a:lnTo>
                  <a:lnTo>
                    <a:pt x="37" y="57"/>
                  </a:lnTo>
                  <a:lnTo>
                    <a:pt x="24" y="49"/>
                  </a:lnTo>
                  <a:lnTo>
                    <a:pt x="57" y="0"/>
                  </a:lnTo>
                  <a:lnTo>
                    <a:pt x="63" y="4"/>
                  </a:lnTo>
                  <a:lnTo>
                    <a:pt x="70" y="6"/>
                  </a:lnTo>
                  <a:lnTo>
                    <a:pt x="77" y="10"/>
                  </a:lnTo>
                  <a:lnTo>
                    <a:pt x="84" y="13"/>
                  </a:lnTo>
                  <a:lnTo>
                    <a:pt x="91" y="16"/>
                  </a:lnTo>
                  <a:lnTo>
                    <a:pt x="99" y="20"/>
                  </a:lnTo>
                  <a:lnTo>
                    <a:pt x="106" y="23"/>
                  </a:lnTo>
                  <a:lnTo>
                    <a:pt x="114" y="27"/>
                  </a:lnTo>
                  <a:lnTo>
                    <a:pt x="101" y="52"/>
                  </a:lnTo>
                  <a:lnTo>
                    <a:pt x="66" y="33"/>
                  </a:lnTo>
                  <a:lnTo>
                    <a:pt x="60" y="41"/>
                  </a:lnTo>
                  <a:lnTo>
                    <a:pt x="75" y="52"/>
                  </a:lnTo>
                  <a:lnTo>
                    <a:pt x="84" y="65"/>
                  </a:lnTo>
                  <a:lnTo>
                    <a:pt x="88" y="76"/>
                  </a:lnTo>
                  <a:lnTo>
                    <a:pt x="84"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404" name="Freeform 53"/>
            <p:cNvSpPr>
              <a:spLocks/>
            </p:cNvSpPr>
            <p:nvPr/>
          </p:nvSpPr>
          <p:spPr bwMode="auto">
            <a:xfrm>
              <a:off x="4281" y="3610"/>
              <a:ext cx="24" cy="36"/>
            </a:xfrm>
            <a:custGeom>
              <a:avLst/>
              <a:gdLst>
                <a:gd name="T0" fmla="*/ 1 w 48"/>
                <a:gd name="T1" fmla="*/ 3 h 72"/>
                <a:gd name="T2" fmla="*/ 1 w 48"/>
                <a:gd name="T3" fmla="*/ 3 h 72"/>
                <a:gd name="T4" fmla="*/ 1 w 48"/>
                <a:gd name="T5" fmla="*/ 2 h 72"/>
                <a:gd name="T6" fmla="*/ 2 w 48"/>
                <a:gd name="T7" fmla="*/ 1 h 72"/>
                <a:gd name="T8" fmla="*/ 2 w 48"/>
                <a:gd name="T9" fmla="*/ 1 h 72"/>
                <a:gd name="T10" fmla="*/ 2 w 48"/>
                <a:gd name="T11" fmla="*/ 1 h 72"/>
                <a:gd name="T12" fmla="*/ 2 w 48"/>
                <a:gd name="T13" fmla="*/ 1 h 72"/>
                <a:gd name="T14" fmla="*/ 2 w 48"/>
                <a:gd name="T15" fmla="*/ 1 h 72"/>
                <a:gd name="T16" fmla="*/ 2 w 48"/>
                <a:gd name="T17" fmla="*/ 1 h 72"/>
                <a:gd name="T18" fmla="*/ 2 w 48"/>
                <a:gd name="T19" fmla="*/ 0 h 72"/>
                <a:gd name="T20" fmla="*/ 1 w 48"/>
                <a:gd name="T21" fmla="*/ 1 h 72"/>
                <a:gd name="T22" fmla="*/ 1 w 48"/>
                <a:gd name="T23" fmla="*/ 1 h 72"/>
                <a:gd name="T24" fmla="*/ 1 w 48"/>
                <a:gd name="T25" fmla="*/ 1 h 72"/>
                <a:gd name="T26" fmla="*/ 1 w 48"/>
                <a:gd name="T27" fmla="*/ 1 h 72"/>
                <a:gd name="T28" fmla="*/ 1 w 48"/>
                <a:gd name="T29" fmla="*/ 1 h 72"/>
                <a:gd name="T30" fmla="*/ 1 w 48"/>
                <a:gd name="T31" fmla="*/ 2 h 72"/>
                <a:gd name="T32" fmla="*/ 0 w 48"/>
                <a:gd name="T33" fmla="*/ 2 h 72"/>
                <a:gd name="T34" fmla="*/ 1 w 48"/>
                <a:gd name="T35" fmla="*/ 3 h 72"/>
                <a:gd name="T36" fmla="*/ 1 w 48"/>
                <a:gd name="T37" fmla="*/ 3 h 72"/>
                <a:gd name="T38" fmla="*/ 1 w 48"/>
                <a:gd name="T39" fmla="*/ 3 h 72"/>
                <a:gd name="T40" fmla="*/ 1 w 48"/>
                <a:gd name="T41" fmla="*/ 3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72"/>
                <a:gd name="T65" fmla="*/ 48 w 48"/>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72">
                  <a:moveTo>
                    <a:pt x="19" y="72"/>
                  </a:moveTo>
                  <a:lnTo>
                    <a:pt x="22" y="66"/>
                  </a:lnTo>
                  <a:lnTo>
                    <a:pt x="31" y="51"/>
                  </a:lnTo>
                  <a:lnTo>
                    <a:pt x="41" y="34"/>
                  </a:lnTo>
                  <a:lnTo>
                    <a:pt x="46" y="16"/>
                  </a:lnTo>
                  <a:lnTo>
                    <a:pt x="48" y="12"/>
                  </a:lnTo>
                  <a:lnTo>
                    <a:pt x="46" y="7"/>
                  </a:lnTo>
                  <a:lnTo>
                    <a:pt x="43" y="4"/>
                  </a:lnTo>
                  <a:lnTo>
                    <a:pt x="40" y="1"/>
                  </a:lnTo>
                  <a:lnTo>
                    <a:pt x="35" y="0"/>
                  </a:lnTo>
                  <a:lnTo>
                    <a:pt x="30" y="1"/>
                  </a:lnTo>
                  <a:lnTo>
                    <a:pt x="27" y="4"/>
                  </a:lnTo>
                  <a:lnTo>
                    <a:pt x="25" y="8"/>
                  </a:lnTo>
                  <a:lnTo>
                    <a:pt x="18" y="24"/>
                  </a:lnTo>
                  <a:lnTo>
                    <a:pt x="10" y="42"/>
                  </a:lnTo>
                  <a:lnTo>
                    <a:pt x="3" y="57"/>
                  </a:lnTo>
                  <a:lnTo>
                    <a:pt x="0" y="63"/>
                  </a:lnTo>
                  <a:lnTo>
                    <a:pt x="3" y="65"/>
                  </a:lnTo>
                  <a:lnTo>
                    <a:pt x="10" y="67"/>
                  </a:lnTo>
                  <a:lnTo>
                    <a:pt x="15" y="71"/>
                  </a:lnTo>
                  <a:lnTo>
                    <a:pt x="19" y="72"/>
                  </a:lnTo>
                  <a:close/>
                </a:path>
              </a:pathLst>
            </a:custGeom>
            <a:solidFill>
              <a:srgbClr val="F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405" name="Freeform 54"/>
            <p:cNvSpPr>
              <a:spLocks/>
            </p:cNvSpPr>
            <p:nvPr/>
          </p:nvSpPr>
          <p:spPr bwMode="auto">
            <a:xfrm>
              <a:off x="3954" y="3464"/>
              <a:ext cx="1161" cy="747"/>
            </a:xfrm>
            <a:custGeom>
              <a:avLst/>
              <a:gdLst>
                <a:gd name="T0" fmla="*/ 40 w 2321"/>
                <a:gd name="T1" fmla="*/ 17 h 1492"/>
                <a:gd name="T2" fmla="*/ 27 w 2321"/>
                <a:gd name="T3" fmla="*/ 11 h 1492"/>
                <a:gd name="T4" fmla="*/ 15 w 2321"/>
                <a:gd name="T5" fmla="*/ 5 h 1492"/>
                <a:gd name="T6" fmla="*/ 9 w 2321"/>
                <a:gd name="T7" fmla="*/ 4 h 1492"/>
                <a:gd name="T8" fmla="*/ 11 w 2321"/>
                <a:gd name="T9" fmla="*/ 6 h 1492"/>
                <a:gd name="T10" fmla="*/ 12 w 2321"/>
                <a:gd name="T11" fmla="*/ 5 h 1492"/>
                <a:gd name="T12" fmla="*/ 16 w 2321"/>
                <a:gd name="T13" fmla="*/ 8 h 1492"/>
                <a:gd name="T14" fmla="*/ 15 w 2321"/>
                <a:gd name="T15" fmla="*/ 11 h 1492"/>
                <a:gd name="T16" fmla="*/ 17 w 2321"/>
                <a:gd name="T17" fmla="*/ 8 h 1492"/>
                <a:gd name="T18" fmla="*/ 22 w 2321"/>
                <a:gd name="T19" fmla="*/ 10 h 1492"/>
                <a:gd name="T20" fmla="*/ 22 w 2321"/>
                <a:gd name="T21" fmla="*/ 12 h 1492"/>
                <a:gd name="T22" fmla="*/ 26 w 2321"/>
                <a:gd name="T23" fmla="*/ 12 h 1492"/>
                <a:gd name="T24" fmla="*/ 25 w 2321"/>
                <a:gd name="T25" fmla="*/ 15 h 1492"/>
                <a:gd name="T26" fmla="*/ 26 w 2321"/>
                <a:gd name="T27" fmla="*/ 16 h 1492"/>
                <a:gd name="T28" fmla="*/ 30 w 2321"/>
                <a:gd name="T29" fmla="*/ 14 h 1492"/>
                <a:gd name="T30" fmla="*/ 32 w 2321"/>
                <a:gd name="T31" fmla="*/ 17 h 1492"/>
                <a:gd name="T32" fmla="*/ 35 w 2321"/>
                <a:gd name="T33" fmla="*/ 17 h 1492"/>
                <a:gd name="T34" fmla="*/ 37 w 2321"/>
                <a:gd name="T35" fmla="*/ 20 h 1492"/>
                <a:gd name="T36" fmla="*/ 37 w 2321"/>
                <a:gd name="T37" fmla="*/ 22 h 1492"/>
                <a:gd name="T38" fmla="*/ 38 w 2321"/>
                <a:gd name="T39" fmla="*/ 19 h 1492"/>
                <a:gd name="T40" fmla="*/ 41 w 2321"/>
                <a:gd name="T41" fmla="*/ 19 h 1492"/>
                <a:gd name="T42" fmla="*/ 44 w 2321"/>
                <a:gd name="T43" fmla="*/ 21 h 1492"/>
                <a:gd name="T44" fmla="*/ 44 w 2321"/>
                <a:gd name="T45" fmla="*/ 23 h 1492"/>
                <a:gd name="T46" fmla="*/ 48 w 2321"/>
                <a:gd name="T47" fmla="*/ 23 h 1492"/>
                <a:gd name="T48" fmla="*/ 48 w 2321"/>
                <a:gd name="T49" fmla="*/ 26 h 1492"/>
                <a:gd name="T50" fmla="*/ 48 w 2321"/>
                <a:gd name="T51" fmla="*/ 27 h 1492"/>
                <a:gd name="T52" fmla="*/ 50 w 2321"/>
                <a:gd name="T53" fmla="*/ 24 h 1492"/>
                <a:gd name="T54" fmla="*/ 54 w 2321"/>
                <a:gd name="T55" fmla="*/ 27 h 1492"/>
                <a:gd name="T56" fmla="*/ 55 w 2321"/>
                <a:gd name="T57" fmla="*/ 27 h 1492"/>
                <a:gd name="T58" fmla="*/ 60 w 2321"/>
                <a:gd name="T59" fmla="*/ 29 h 1492"/>
                <a:gd name="T60" fmla="*/ 58 w 2321"/>
                <a:gd name="T61" fmla="*/ 33 h 1492"/>
                <a:gd name="T62" fmla="*/ 60 w 2321"/>
                <a:gd name="T63" fmla="*/ 31 h 1492"/>
                <a:gd name="T64" fmla="*/ 65 w 2321"/>
                <a:gd name="T65" fmla="*/ 32 h 1492"/>
                <a:gd name="T66" fmla="*/ 65 w 2321"/>
                <a:gd name="T67" fmla="*/ 34 h 1492"/>
                <a:gd name="T68" fmla="*/ 69 w 2321"/>
                <a:gd name="T69" fmla="*/ 34 h 1492"/>
                <a:gd name="T70" fmla="*/ 69 w 2321"/>
                <a:gd name="T71" fmla="*/ 39 h 1492"/>
                <a:gd name="T72" fmla="*/ 66 w 2321"/>
                <a:gd name="T73" fmla="*/ 44 h 1492"/>
                <a:gd name="T74" fmla="*/ 55 w 2321"/>
                <a:gd name="T75" fmla="*/ 39 h 1492"/>
                <a:gd name="T76" fmla="*/ 43 w 2321"/>
                <a:gd name="T77" fmla="*/ 33 h 1492"/>
                <a:gd name="T78" fmla="*/ 31 w 2321"/>
                <a:gd name="T79" fmla="*/ 27 h 1492"/>
                <a:gd name="T80" fmla="*/ 19 w 2321"/>
                <a:gd name="T81" fmla="*/ 21 h 1492"/>
                <a:gd name="T82" fmla="*/ 8 w 2321"/>
                <a:gd name="T83" fmla="*/ 15 h 1492"/>
                <a:gd name="T84" fmla="*/ 3 w 2321"/>
                <a:gd name="T85" fmla="*/ 11 h 1492"/>
                <a:gd name="T86" fmla="*/ 7 w 2321"/>
                <a:gd name="T87" fmla="*/ 3 h 1492"/>
                <a:gd name="T88" fmla="*/ 8 w 2321"/>
                <a:gd name="T89" fmla="*/ 1 h 1492"/>
                <a:gd name="T90" fmla="*/ 5 w 2321"/>
                <a:gd name="T91" fmla="*/ 3 h 1492"/>
                <a:gd name="T92" fmla="*/ 1 w 2321"/>
                <a:gd name="T93" fmla="*/ 12 h 1492"/>
                <a:gd name="T94" fmla="*/ 6 w 2321"/>
                <a:gd name="T95" fmla="*/ 16 h 1492"/>
                <a:gd name="T96" fmla="*/ 16 w 2321"/>
                <a:gd name="T97" fmla="*/ 21 h 1492"/>
                <a:gd name="T98" fmla="*/ 26 w 2321"/>
                <a:gd name="T99" fmla="*/ 26 h 1492"/>
                <a:gd name="T100" fmla="*/ 35 w 2321"/>
                <a:gd name="T101" fmla="*/ 31 h 1492"/>
                <a:gd name="T102" fmla="*/ 46 w 2321"/>
                <a:gd name="T103" fmla="*/ 36 h 1492"/>
                <a:gd name="T104" fmla="*/ 57 w 2321"/>
                <a:gd name="T105" fmla="*/ 42 h 1492"/>
                <a:gd name="T106" fmla="*/ 65 w 2321"/>
                <a:gd name="T107" fmla="*/ 46 h 1492"/>
                <a:gd name="T108" fmla="*/ 67 w 2321"/>
                <a:gd name="T109" fmla="*/ 45 h 1492"/>
                <a:gd name="T110" fmla="*/ 72 w 2321"/>
                <a:gd name="T111" fmla="*/ 36 h 1492"/>
                <a:gd name="T112" fmla="*/ 68 w 2321"/>
                <a:gd name="T113" fmla="*/ 32 h 1492"/>
                <a:gd name="T114" fmla="*/ 51 w 2321"/>
                <a:gd name="T115" fmla="*/ 23 h 14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21"/>
                <a:gd name="T175" fmla="*/ 0 h 1492"/>
                <a:gd name="T176" fmla="*/ 2321 w 2321"/>
                <a:gd name="T177" fmla="*/ 1492 h 14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21" h="1492">
                  <a:moveTo>
                    <a:pt x="1578" y="697"/>
                  </a:moveTo>
                  <a:lnTo>
                    <a:pt x="1544" y="680"/>
                  </a:lnTo>
                  <a:lnTo>
                    <a:pt x="1509" y="661"/>
                  </a:lnTo>
                  <a:lnTo>
                    <a:pt x="1470" y="642"/>
                  </a:lnTo>
                  <a:lnTo>
                    <a:pt x="1432" y="622"/>
                  </a:lnTo>
                  <a:lnTo>
                    <a:pt x="1392" y="601"/>
                  </a:lnTo>
                  <a:lnTo>
                    <a:pt x="1351" y="581"/>
                  </a:lnTo>
                  <a:lnTo>
                    <a:pt x="1309" y="560"/>
                  </a:lnTo>
                  <a:lnTo>
                    <a:pt x="1265" y="538"/>
                  </a:lnTo>
                  <a:lnTo>
                    <a:pt x="1222" y="516"/>
                  </a:lnTo>
                  <a:lnTo>
                    <a:pt x="1177" y="493"/>
                  </a:lnTo>
                  <a:lnTo>
                    <a:pt x="1132" y="471"/>
                  </a:lnTo>
                  <a:lnTo>
                    <a:pt x="1086" y="448"/>
                  </a:lnTo>
                  <a:lnTo>
                    <a:pt x="1041" y="425"/>
                  </a:lnTo>
                  <a:lnTo>
                    <a:pt x="995" y="402"/>
                  </a:lnTo>
                  <a:lnTo>
                    <a:pt x="948" y="379"/>
                  </a:lnTo>
                  <a:lnTo>
                    <a:pt x="902" y="356"/>
                  </a:lnTo>
                  <a:lnTo>
                    <a:pt x="856" y="334"/>
                  </a:lnTo>
                  <a:lnTo>
                    <a:pt x="811" y="311"/>
                  </a:lnTo>
                  <a:lnTo>
                    <a:pt x="766" y="289"/>
                  </a:lnTo>
                  <a:lnTo>
                    <a:pt x="723" y="267"/>
                  </a:lnTo>
                  <a:lnTo>
                    <a:pt x="679" y="246"/>
                  </a:lnTo>
                  <a:lnTo>
                    <a:pt x="636" y="224"/>
                  </a:lnTo>
                  <a:lnTo>
                    <a:pt x="595" y="205"/>
                  </a:lnTo>
                  <a:lnTo>
                    <a:pt x="554" y="184"/>
                  </a:lnTo>
                  <a:lnTo>
                    <a:pt x="515" y="166"/>
                  </a:lnTo>
                  <a:lnTo>
                    <a:pt x="477" y="147"/>
                  </a:lnTo>
                  <a:lnTo>
                    <a:pt x="441" y="129"/>
                  </a:lnTo>
                  <a:lnTo>
                    <a:pt x="407" y="112"/>
                  </a:lnTo>
                  <a:lnTo>
                    <a:pt x="374" y="97"/>
                  </a:lnTo>
                  <a:lnTo>
                    <a:pt x="343" y="80"/>
                  </a:lnTo>
                  <a:lnTo>
                    <a:pt x="315" y="67"/>
                  </a:lnTo>
                  <a:lnTo>
                    <a:pt x="288" y="54"/>
                  </a:lnTo>
                  <a:lnTo>
                    <a:pt x="267" y="95"/>
                  </a:lnTo>
                  <a:lnTo>
                    <a:pt x="277" y="100"/>
                  </a:lnTo>
                  <a:lnTo>
                    <a:pt x="287" y="106"/>
                  </a:lnTo>
                  <a:lnTo>
                    <a:pt x="298" y="112"/>
                  </a:lnTo>
                  <a:lnTo>
                    <a:pt x="310" y="117"/>
                  </a:lnTo>
                  <a:lnTo>
                    <a:pt x="321" y="123"/>
                  </a:lnTo>
                  <a:lnTo>
                    <a:pt x="333" y="129"/>
                  </a:lnTo>
                  <a:lnTo>
                    <a:pt x="343" y="135"/>
                  </a:lnTo>
                  <a:lnTo>
                    <a:pt x="353" y="139"/>
                  </a:lnTo>
                  <a:lnTo>
                    <a:pt x="346" y="155"/>
                  </a:lnTo>
                  <a:lnTo>
                    <a:pt x="339" y="171"/>
                  </a:lnTo>
                  <a:lnTo>
                    <a:pt x="333" y="184"/>
                  </a:lnTo>
                  <a:lnTo>
                    <a:pt x="331" y="189"/>
                  </a:lnTo>
                  <a:lnTo>
                    <a:pt x="333" y="191"/>
                  </a:lnTo>
                  <a:lnTo>
                    <a:pt x="339" y="193"/>
                  </a:lnTo>
                  <a:lnTo>
                    <a:pt x="346" y="197"/>
                  </a:lnTo>
                  <a:lnTo>
                    <a:pt x="348" y="198"/>
                  </a:lnTo>
                  <a:lnTo>
                    <a:pt x="351" y="193"/>
                  </a:lnTo>
                  <a:lnTo>
                    <a:pt x="358" y="182"/>
                  </a:lnTo>
                  <a:lnTo>
                    <a:pt x="366" y="167"/>
                  </a:lnTo>
                  <a:lnTo>
                    <a:pt x="374" y="151"/>
                  </a:lnTo>
                  <a:lnTo>
                    <a:pt x="392" y="160"/>
                  </a:lnTo>
                  <a:lnTo>
                    <a:pt x="409" y="168"/>
                  </a:lnTo>
                  <a:lnTo>
                    <a:pt x="426" y="177"/>
                  </a:lnTo>
                  <a:lnTo>
                    <a:pt x="444" y="185"/>
                  </a:lnTo>
                  <a:lnTo>
                    <a:pt x="461" y="194"/>
                  </a:lnTo>
                  <a:lnTo>
                    <a:pt x="478" y="204"/>
                  </a:lnTo>
                  <a:lnTo>
                    <a:pt x="497" y="212"/>
                  </a:lnTo>
                  <a:lnTo>
                    <a:pt x="514" y="221"/>
                  </a:lnTo>
                  <a:lnTo>
                    <a:pt x="506" y="234"/>
                  </a:lnTo>
                  <a:lnTo>
                    <a:pt x="498" y="246"/>
                  </a:lnTo>
                  <a:lnTo>
                    <a:pt x="490" y="259"/>
                  </a:lnTo>
                  <a:lnTo>
                    <a:pt x="483" y="273"/>
                  </a:lnTo>
                  <a:lnTo>
                    <a:pt x="477" y="287"/>
                  </a:lnTo>
                  <a:lnTo>
                    <a:pt x="471" y="301"/>
                  </a:lnTo>
                  <a:lnTo>
                    <a:pt x="468" y="314"/>
                  </a:lnTo>
                  <a:lnTo>
                    <a:pt x="466" y="329"/>
                  </a:lnTo>
                  <a:lnTo>
                    <a:pt x="468" y="334"/>
                  </a:lnTo>
                  <a:lnTo>
                    <a:pt x="475" y="337"/>
                  </a:lnTo>
                  <a:lnTo>
                    <a:pt x="482" y="339"/>
                  </a:lnTo>
                  <a:lnTo>
                    <a:pt x="486" y="336"/>
                  </a:lnTo>
                  <a:lnTo>
                    <a:pt x="493" y="324"/>
                  </a:lnTo>
                  <a:lnTo>
                    <a:pt x="500" y="310"/>
                  </a:lnTo>
                  <a:lnTo>
                    <a:pt x="506" y="297"/>
                  </a:lnTo>
                  <a:lnTo>
                    <a:pt x="512" y="284"/>
                  </a:lnTo>
                  <a:lnTo>
                    <a:pt x="517" y="271"/>
                  </a:lnTo>
                  <a:lnTo>
                    <a:pt x="522" y="257"/>
                  </a:lnTo>
                  <a:lnTo>
                    <a:pt x="525" y="243"/>
                  </a:lnTo>
                  <a:lnTo>
                    <a:pt x="529" y="229"/>
                  </a:lnTo>
                  <a:lnTo>
                    <a:pt x="547" y="238"/>
                  </a:lnTo>
                  <a:lnTo>
                    <a:pt x="566" y="248"/>
                  </a:lnTo>
                  <a:lnTo>
                    <a:pt x="584" y="257"/>
                  </a:lnTo>
                  <a:lnTo>
                    <a:pt x="603" y="266"/>
                  </a:lnTo>
                  <a:lnTo>
                    <a:pt x="621" y="275"/>
                  </a:lnTo>
                  <a:lnTo>
                    <a:pt x="640" y="284"/>
                  </a:lnTo>
                  <a:lnTo>
                    <a:pt x="658" y="294"/>
                  </a:lnTo>
                  <a:lnTo>
                    <a:pt x="676" y="303"/>
                  </a:lnTo>
                  <a:lnTo>
                    <a:pt x="670" y="319"/>
                  </a:lnTo>
                  <a:lnTo>
                    <a:pt x="661" y="335"/>
                  </a:lnTo>
                  <a:lnTo>
                    <a:pt x="656" y="349"/>
                  </a:lnTo>
                  <a:lnTo>
                    <a:pt x="653" y="354"/>
                  </a:lnTo>
                  <a:lnTo>
                    <a:pt x="656" y="356"/>
                  </a:lnTo>
                  <a:lnTo>
                    <a:pt x="663" y="358"/>
                  </a:lnTo>
                  <a:lnTo>
                    <a:pt x="668" y="362"/>
                  </a:lnTo>
                  <a:lnTo>
                    <a:pt x="672" y="363"/>
                  </a:lnTo>
                  <a:lnTo>
                    <a:pt x="675" y="358"/>
                  </a:lnTo>
                  <a:lnTo>
                    <a:pt x="682" y="345"/>
                  </a:lnTo>
                  <a:lnTo>
                    <a:pt x="690" y="329"/>
                  </a:lnTo>
                  <a:lnTo>
                    <a:pt x="697" y="313"/>
                  </a:lnTo>
                  <a:lnTo>
                    <a:pt x="714" y="322"/>
                  </a:lnTo>
                  <a:lnTo>
                    <a:pt x="733" y="330"/>
                  </a:lnTo>
                  <a:lnTo>
                    <a:pt x="750" y="340"/>
                  </a:lnTo>
                  <a:lnTo>
                    <a:pt x="769" y="348"/>
                  </a:lnTo>
                  <a:lnTo>
                    <a:pt x="786" y="357"/>
                  </a:lnTo>
                  <a:lnTo>
                    <a:pt x="803" y="366"/>
                  </a:lnTo>
                  <a:lnTo>
                    <a:pt x="822" y="374"/>
                  </a:lnTo>
                  <a:lnTo>
                    <a:pt x="839" y="383"/>
                  </a:lnTo>
                  <a:lnTo>
                    <a:pt x="831" y="395"/>
                  </a:lnTo>
                  <a:lnTo>
                    <a:pt x="824" y="408"/>
                  </a:lnTo>
                  <a:lnTo>
                    <a:pt x="817" y="420"/>
                  </a:lnTo>
                  <a:lnTo>
                    <a:pt x="811" y="434"/>
                  </a:lnTo>
                  <a:lnTo>
                    <a:pt x="805" y="447"/>
                  </a:lnTo>
                  <a:lnTo>
                    <a:pt x="800" y="461"/>
                  </a:lnTo>
                  <a:lnTo>
                    <a:pt x="794" y="475"/>
                  </a:lnTo>
                  <a:lnTo>
                    <a:pt x="788" y="487"/>
                  </a:lnTo>
                  <a:lnTo>
                    <a:pt x="788" y="491"/>
                  </a:lnTo>
                  <a:lnTo>
                    <a:pt x="791" y="494"/>
                  </a:lnTo>
                  <a:lnTo>
                    <a:pt x="795" y="496"/>
                  </a:lnTo>
                  <a:lnTo>
                    <a:pt x="800" y="500"/>
                  </a:lnTo>
                  <a:lnTo>
                    <a:pt x="805" y="501"/>
                  </a:lnTo>
                  <a:lnTo>
                    <a:pt x="811" y="502"/>
                  </a:lnTo>
                  <a:lnTo>
                    <a:pt x="816" y="502"/>
                  </a:lnTo>
                  <a:lnTo>
                    <a:pt x="818" y="500"/>
                  </a:lnTo>
                  <a:lnTo>
                    <a:pt x="829" y="473"/>
                  </a:lnTo>
                  <a:lnTo>
                    <a:pt x="838" y="446"/>
                  </a:lnTo>
                  <a:lnTo>
                    <a:pt x="846" y="418"/>
                  </a:lnTo>
                  <a:lnTo>
                    <a:pt x="852" y="389"/>
                  </a:lnTo>
                  <a:lnTo>
                    <a:pt x="872" y="400"/>
                  </a:lnTo>
                  <a:lnTo>
                    <a:pt x="894" y="411"/>
                  </a:lnTo>
                  <a:lnTo>
                    <a:pt x="915" y="422"/>
                  </a:lnTo>
                  <a:lnTo>
                    <a:pt x="936" y="432"/>
                  </a:lnTo>
                  <a:lnTo>
                    <a:pt x="958" y="442"/>
                  </a:lnTo>
                  <a:lnTo>
                    <a:pt x="978" y="453"/>
                  </a:lnTo>
                  <a:lnTo>
                    <a:pt x="999" y="463"/>
                  </a:lnTo>
                  <a:lnTo>
                    <a:pt x="1020" y="473"/>
                  </a:lnTo>
                  <a:lnTo>
                    <a:pt x="1013" y="490"/>
                  </a:lnTo>
                  <a:lnTo>
                    <a:pt x="1005" y="506"/>
                  </a:lnTo>
                  <a:lnTo>
                    <a:pt x="999" y="519"/>
                  </a:lnTo>
                  <a:lnTo>
                    <a:pt x="997" y="524"/>
                  </a:lnTo>
                  <a:lnTo>
                    <a:pt x="999" y="526"/>
                  </a:lnTo>
                  <a:lnTo>
                    <a:pt x="1006" y="530"/>
                  </a:lnTo>
                  <a:lnTo>
                    <a:pt x="1012" y="532"/>
                  </a:lnTo>
                  <a:lnTo>
                    <a:pt x="1015" y="533"/>
                  </a:lnTo>
                  <a:lnTo>
                    <a:pt x="1019" y="529"/>
                  </a:lnTo>
                  <a:lnTo>
                    <a:pt x="1026" y="516"/>
                  </a:lnTo>
                  <a:lnTo>
                    <a:pt x="1035" y="500"/>
                  </a:lnTo>
                  <a:lnTo>
                    <a:pt x="1042" y="484"/>
                  </a:lnTo>
                  <a:lnTo>
                    <a:pt x="1061" y="494"/>
                  </a:lnTo>
                  <a:lnTo>
                    <a:pt x="1082" y="503"/>
                  </a:lnTo>
                  <a:lnTo>
                    <a:pt x="1102" y="514"/>
                  </a:lnTo>
                  <a:lnTo>
                    <a:pt x="1121" y="523"/>
                  </a:lnTo>
                  <a:lnTo>
                    <a:pt x="1141" y="532"/>
                  </a:lnTo>
                  <a:lnTo>
                    <a:pt x="1162" y="543"/>
                  </a:lnTo>
                  <a:lnTo>
                    <a:pt x="1181" y="552"/>
                  </a:lnTo>
                  <a:lnTo>
                    <a:pt x="1201" y="562"/>
                  </a:lnTo>
                  <a:lnTo>
                    <a:pt x="1193" y="575"/>
                  </a:lnTo>
                  <a:lnTo>
                    <a:pt x="1185" y="587"/>
                  </a:lnTo>
                  <a:lnTo>
                    <a:pt x="1177" y="600"/>
                  </a:lnTo>
                  <a:lnTo>
                    <a:pt x="1169" y="614"/>
                  </a:lnTo>
                  <a:lnTo>
                    <a:pt x="1162" y="627"/>
                  </a:lnTo>
                  <a:lnTo>
                    <a:pt x="1155" y="640"/>
                  </a:lnTo>
                  <a:lnTo>
                    <a:pt x="1147" y="653"/>
                  </a:lnTo>
                  <a:lnTo>
                    <a:pt x="1140" y="667"/>
                  </a:lnTo>
                  <a:lnTo>
                    <a:pt x="1140" y="672"/>
                  </a:lnTo>
                  <a:lnTo>
                    <a:pt x="1142" y="675"/>
                  </a:lnTo>
                  <a:lnTo>
                    <a:pt x="1148" y="680"/>
                  </a:lnTo>
                  <a:lnTo>
                    <a:pt x="1155" y="683"/>
                  </a:lnTo>
                  <a:lnTo>
                    <a:pt x="1162" y="687"/>
                  </a:lnTo>
                  <a:lnTo>
                    <a:pt x="1169" y="688"/>
                  </a:lnTo>
                  <a:lnTo>
                    <a:pt x="1173" y="687"/>
                  </a:lnTo>
                  <a:lnTo>
                    <a:pt x="1177" y="684"/>
                  </a:lnTo>
                  <a:lnTo>
                    <a:pt x="1182" y="670"/>
                  </a:lnTo>
                  <a:lnTo>
                    <a:pt x="1188" y="657"/>
                  </a:lnTo>
                  <a:lnTo>
                    <a:pt x="1194" y="643"/>
                  </a:lnTo>
                  <a:lnTo>
                    <a:pt x="1198" y="628"/>
                  </a:lnTo>
                  <a:lnTo>
                    <a:pt x="1203" y="614"/>
                  </a:lnTo>
                  <a:lnTo>
                    <a:pt x="1208" y="599"/>
                  </a:lnTo>
                  <a:lnTo>
                    <a:pt x="1212" y="585"/>
                  </a:lnTo>
                  <a:lnTo>
                    <a:pt x="1216" y="570"/>
                  </a:lnTo>
                  <a:lnTo>
                    <a:pt x="1226" y="576"/>
                  </a:lnTo>
                  <a:lnTo>
                    <a:pt x="1237" y="581"/>
                  </a:lnTo>
                  <a:lnTo>
                    <a:pt x="1247" y="586"/>
                  </a:lnTo>
                  <a:lnTo>
                    <a:pt x="1258" y="591"/>
                  </a:lnTo>
                  <a:lnTo>
                    <a:pt x="1269" y="597"/>
                  </a:lnTo>
                  <a:lnTo>
                    <a:pt x="1279" y="601"/>
                  </a:lnTo>
                  <a:lnTo>
                    <a:pt x="1291" y="607"/>
                  </a:lnTo>
                  <a:lnTo>
                    <a:pt x="1301" y="613"/>
                  </a:lnTo>
                  <a:lnTo>
                    <a:pt x="1311" y="617"/>
                  </a:lnTo>
                  <a:lnTo>
                    <a:pt x="1321" y="622"/>
                  </a:lnTo>
                  <a:lnTo>
                    <a:pt x="1331" y="628"/>
                  </a:lnTo>
                  <a:lnTo>
                    <a:pt x="1341" y="632"/>
                  </a:lnTo>
                  <a:lnTo>
                    <a:pt x="1351" y="637"/>
                  </a:lnTo>
                  <a:lnTo>
                    <a:pt x="1361" y="643"/>
                  </a:lnTo>
                  <a:lnTo>
                    <a:pt x="1370" y="647"/>
                  </a:lnTo>
                  <a:lnTo>
                    <a:pt x="1381" y="652"/>
                  </a:lnTo>
                  <a:lnTo>
                    <a:pt x="1374" y="669"/>
                  </a:lnTo>
                  <a:lnTo>
                    <a:pt x="1366" y="687"/>
                  </a:lnTo>
                  <a:lnTo>
                    <a:pt x="1359" y="700"/>
                  </a:lnTo>
                  <a:lnTo>
                    <a:pt x="1356" y="706"/>
                  </a:lnTo>
                  <a:lnTo>
                    <a:pt x="1359" y="708"/>
                  </a:lnTo>
                  <a:lnTo>
                    <a:pt x="1364" y="711"/>
                  </a:lnTo>
                  <a:lnTo>
                    <a:pt x="1371" y="713"/>
                  </a:lnTo>
                  <a:lnTo>
                    <a:pt x="1374" y="714"/>
                  </a:lnTo>
                  <a:lnTo>
                    <a:pt x="1377" y="710"/>
                  </a:lnTo>
                  <a:lnTo>
                    <a:pt x="1385" y="696"/>
                  </a:lnTo>
                  <a:lnTo>
                    <a:pt x="1394" y="680"/>
                  </a:lnTo>
                  <a:lnTo>
                    <a:pt x="1401" y="664"/>
                  </a:lnTo>
                  <a:lnTo>
                    <a:pt x="1421" y="674"/>
                  </a:lnTo>
                  <a:lnTo>
                    <a:pt x="1441" y="683"/>
                  </a:lnTo>
                  <a:lnTo>
                    <a:pt x="1460" y="693"/>
                  </a:lnTo>
                  <a:lnTo>
                    <a:pt x="1480" y="704"/>
                  </a:lnTo>
                  <a:lnTo>
                    <a:pt x="1498" y="714"/>
                  </a:lnTo>
                  <a:lnTo>
                    <a:pt x="1518" y="725"/>
                  </a:lnTo>
                  <a:lnTo>
                    <a:pt x="1537" y="734"/>
                  </a:lnTo>
                  <a:lnTo>
                    <a:pt x="1557" y="744"/>
                  </a:lnTo>
                  <a:lnTo>
                    <a:pt x="1548" y="756"/>
                  </a:lnTo>
                  <a:lnTo>
                    <a:pt x="1540" y="767"/>
                  </a:lnTo>
                  <a:lnTo>
                    <a:pt x="1532" y="779"/>
                  </a:lnTo>
                  <a:lnTo>
                    <a:pt x="1525" y="790"/>
                  </a:lnTo>
                  <a:lnTo>
                    <a:pt x="1518" y="803"/>
                  </a:lnTo>
                  <a:lnTo>
                    <a:pt x="1511" y="816"/>
                  </a:lnTo>
                  <a:lnTo>
                    <a:pt x="1505" y="827"/>
                  </a:lnTo>
                  <a:lnTo>
                    <a:pt x="1498" y="840"/>
                  </a:lnTo>
                  <a:lnTo>
                    <a:pt x="1498" y="843"/>
                  </a:lnTo>
                  <a:lnTo>
                    <a:pt x="1500" y="848"/>
                  </a:lnTo>
                  <a:lnTo>
                    <a:pt x="1505" y="851"/>
                  </a:lnTo>
                  <a:lnTo>
                    <a:pt x="1510" y="855"/>
                  </a:lnTo>
                  <a:lnTo>
                    <a:pt x="1515" y="857"/>
                  </a:lnTo>
                  <a:lnTo>
                    <a:pt x="1521" y="858"/>
                  </a:lnTo>
                  <a:lnTo>
                    <a:pt x="1526" y="858"/>
                  </a:lnTo>
                  <a:lnTo>
                    <a:pt x="1528" y="856"/>
                  </a:lnTo>
                  <a:lnTo>
                    <a:pt x="1534" y="843"/>
                  </a:lnTo>
                  <a:lnTo>
                    <a:pt x="1541" y="831"/>
                  </a:lnTo>
                  <a:lnTo>
                    <a:pt x="1547" y="818"/>
                  </a:lnTo>
                  <a:lnTo>
                    <a:pt x="1552" y="804"/>
                  </a:lnTo>
                  <a:lnTo>
                    <a:pt x="1557" y="791"/>
                  </a:lnTo>
                  <a:lnTo>
                    <a:pt x="1562" y="779"/>
                  </a:lnTo>
                  <a:lnTo>
                    <a:pt x="1566" y="766"/>
                  </a:lnTo>
                  <a:lnTo>
                    <a:pt x="1570" y="752"/>
                  </a:lnTo>
                  <a:lnTo>
                    <a:pt x="1588" y="763"/>
                  </a:lnTo>
                  <a:lnTo>
                    <a:pt x="1608" y="772"/>
                  </a:lnTo>
                  <a:lnTo>
                    <a:pt x="1626" y="782"/>
                  </a:lnTo>
                  <a:lnTo>
                    <a:pt x="1646" y="793"/>
                  </a:lnTo>
                  <a:lnTo>
                    <a:pt x="1664" y="802"/>
                  </a:lnTo>
                  <a:lnTo>
                    <a:pt x="1683" y="812"/>
                  </a:lnTo>
                  <a:lnTo>
                    <a:pt x="1702" y="823"/>
                  </a:lnTo>
                  <a:lnTo>
                    <a:pt x="1721" y="833"/>
                  </a:lnTo>
                  <a:lnTo>
                    <a:pt x="1714" y="848"/>
                  </a:lnTo>
                  <a:lnTo>
                    <a:pt x="1707" y="863"/>
                  </a:lnTo>
                  <a:lnTo>
                    <a:pt x="1702" y="874"/>
                  </a:lnTo>
                  <a:lnTo>
                    <a:pt x="1700" y="879"/>
                  </a:lnTo>
                  <a:lnTo>
                    <a:pt x="1702" y="881"/>
                  </a:lnTo>
                  <a:lnTo>
                    <a:pt x="1708" y="884"/>
                  </a:lnTo>
                  <a:lnTo>
                    <a:pt x="1715" y="887"/>
                  </a:lnTo>
                  <a:lnTo>
                    <a:pt x="1717" y="888"/>
                  </a:lnTo>
                  <a:lnTo>
                    <a:pt x="1719" y="884"/>
                  </a:lnTo>
                  <a:lnTo>
                    <a:pt x="1725" y="873"/>
                  </a:lnTo>
                  <a:lnTo>
                    <a:pt x="1733" y="859"/>
                  </a:lnTo>
                  <a:lnTo>
                    <a:pt x="1740" y="844"/>
                  </a:lnTo>
                  <a:lnTo>
                    <a:pt x="1760" y="855"/>
                  </a:lnTo>
                  <a:lnTo>
                    <a:pt x="1779" y="865"/>
                  </a:lnTo>
                  <a:lnTo>
                    <a:pt x="1799" y="876"/>
                  </a:lnTo>
                  <a:lnTo>
                    <a:pt x="1819" y="886"/>
                  </a:lnTo>
                  <a:lnTo>
                    <a:pt x="1838" y="896"/>
                  </a:lnTo>
                  <a:lnTo>
                    <a:pt x="1858" y="907"/>
                  </a:lnTo>
                  <a:lnTo>
                    <a:pt x="1877" y="916"/>
                  </a:lnTo>
                  <a:lnTo>
                    <a:pt x="1897" y="926"/>
                  </a:lnTo>
                  <a:lnTo>
                    <a:pt x="1889" y="938"/>
                  </a:lnTo>
                  <a:lnTo>
                    <a:pt x="1880" y="949"/>
                  </a:lnTo>
                  <a:lnTo>
                    <a:pt x="1872" y="962"/>
                  </a:lnTo>
                  <a:lnTo>
                    <a:pt x="1863" y="973"/>
                  </a:lnTo>
                  <a:lnTo>
                    <a:pt x="1855" y="986"/>
                  </a:lnTo>
                  <a:lnTo>
                    <a:pt x="1847" y="998"/>
                  </a:lnTo>
                  <a:lnTo>
                    <a:pt x="1839" y="1010"/>
                  </a:lnTo>
                  <a:lnTo>
                    <a:pt x="1832" y="1023"/>
                  </a:lnTo>
                  <a:lnTo>
                    <a:pt x="1834" y="1030"/>
                  </a:lnTo>
                  <a:lnTo>
                    <a:pt x="1842" y="1036"/>
                  </a:lnTo>
                  <a:lnTo>
                    <a:pt x="1851" y="1039"/>
                  </a:lnTo>
                  <a:lnTo>
                    <a:pt x="1858" y="1038"/>
                  </a:lnTo>
                  <a:lnTo>
                    <a:pt x="1865" y="1025"/>
                  </a:lnTo>
                  <a:lnTo>
                    <a:pt x="1872" y="1013"/>
                  </a:lnTo>
                  <a:lnTo>
                    <a:pt x="1880" y="1000"/>
                  </a:lnTo>
                  <a:lnTo>
                    <a:pt x="1889" y="987"/>
                  </a:lnTo>
                  <a:lnTo>
                    <a:pt x="1896" y="976"/>
                  </a:lnTo>
                  <a:lnTo>
                    <a:pt x="1904" y="963"/>
                  </a:lnTo>
                  <a:lnTo>
                    <a:pt x="1911" y="950"/>
                  </a:lnTo>
                  <a:lnTo>
                    <a:pt x="1915" y="937"/>
                  </a:lnTo>
                  <a:lnTo>
                    <a:pt x="1936" y="947"/>
                  </a:lnTo>
                  <a:lnTo>
                    <a:pt x="1956" y="957"/>
                  </a:lnTo>
                  <a:lnTo>
                    <a:pt x="1976" y="968"/>
                  </a:lnTo>
                  <a:lnTo>
                    <a:pt x="1996" y="978"/>
                  </a:lnTo>
                  <a:lnTo>
                    <a:pt x="2017" y="988"/>
                  </a:lnTo>
                  <a:lnTo>
                    <a:pt x="2036" y="998"/>
                  </a:lnTo>
                  <a:lnTo>
                    <a:pt x="2057" y="1008"/>
                  </a:lnTo>
                  <a:lnTo>
                    <a:pt x="2077" y="1017"/>
                  </a:lnTo>
                  <a:lnTo>
                    <a:pt x="2071" y="1032"/>
                  </a:lnTo>
                  <a:lnTo>
                    <a:pt x="2064" y="1046"/>
                  </a:lnTo>
                  <a:lnTo>
                    <a:pt x="2061" y="1056"/>
                  </a:lnTo>
                  <a:lnTo>
                    <a:pt x="2058" y="1060"/>
                  </a:lnTo>
                  <a:lnTo>
                    <a:pt x="2061" y="1062"/>
                  </a:lnTo>
                  <a:lnTo>
                    <a:pt x="2066" y="1066"/>
                  </a:lnTo>
                  <a:lnTo>
                    <a:pt x="2073" y="1068"/>
                  </a:lnTo>
                  <a:lnTo>
                    <a:pt x="2076" y="1069"/>
                  </a:lnTo>
                  <a:lnTo>
                    <a:pt x="2078" y="1066"/>
                  </a:lnTo>
                  <a:lnTo>
                    <a:pt x="2084" y="1055"/>
                  </a:lnTo>
                  <a:lnTo>
                    <a:pt x="2092" y="1043"/>
                  </a:lnTo>
                  <a:lnTo>
                    <a:pt x="2099" y="1028"/>
                  </a:lnTo>
                  <a:lnTo>
                    <a:pt x="2120" y="1038"/>
                  </a:lnTo>
                  <a:lnTo>
                    <a:pt x="2142" y="1048"/>
                  </a:lnTo>
                  <a:lnTo>
                    <a:pt x="2164" y="1059"/>
                  </a:lnTo>
                  <a:lnTo>
                    <a:pt x="2186" y="1068"/>
                  </a:lnTo>
                  <a:lnTo>
                    <a:pt x="2208" y="1078"/>
                  </a:lnTo>
                  <a:lnTo>
                    <a:pt x="2230" y="1089"/>
                  </a:lnTo>
                  <a:lnTo>
                    <a:pt x="2253" y="1098"/>
                  </a:lnTo>
                  <a:lnTo>
                    <a:pt x="2275" y="1108"/>
                  </a:lnTo>
                  <a:lnTo>
                    <a:pt x="2260" y="1127"/>
                  </a:lnTo>
                  <a:lnTo>
                    <a:pt x="2246" y="1146"/>
                  </a:lnTo>
                  <a:lnTo>
                    <a:pt x="2232" y="1166"/>
                  </a:lnTo>
                  <a:lnTo>
                    <a:pt x="2220" y="1184"/>
                  </a:lnTo>
                  <a:lnTo>
                    <a:pt x="2207" y="1204"/>
                  </a:lnTo>
                  <a:lnTo>
                    <a:pt x="2194" y="1224"/>
                  </a:lnTo>
                  <a:lnTo>
                    <a:pt x="2183" y="1243"/>
                  </a:lnTo>
                  <a:lnTo>
                    <a:pt x="2171" y="1264"/>
                  </a:lnTo>
                  <a:lnTo>
                    <a:pt x="2160" y="1283"/>
                  </a:lnTo>
                  <a:lnTo>
                    <a:pt x="2148" y="1303"/>
                  </a:lnTo>
                  <a:lnTo>
                    <a:pt x="2137" y="1324"/>
                  </a:lnTo>
                  <a:lnTo>
                    <a:pt x="2125" y="1345"/>
                  </a:lnTo>
                  <a:lnTo>
                    <a:pt x="2114" y="1364"/>
                  </a:lnTo>
                  <a:lnTo>
                    <a:pt x="2102" y="1385"/>
                  </a:lnTo>
                  <a:lnTo>
                    <a:pt x="2089" y="1406"/>
                  </a:lnTo>
                  <a:lnTo>
                    <a:pt x="2078" y="1426"/>
                  </a:lnTo>
                  <a:lnTo>
                    <a:pt x="2035" y="1403"/>
                  </a:lnTo>
                  <a:lnTo>
                    <a:pt x="1991" y="1381"/>
                  </a:lnTo>
                  <a:lnTo>
                    <a:pt x="1949" y="1358"/>
                  </a:lnTo>
                  <a:lnTo>
                    <a:pt x="1905" y="1336"/>
                  </a:lnTo>
                  <a:lnTo>
                    <a:pt x="1862" y="1313"/>
                  </a:lnTo>
                  <a:lnTo>
                    <a:pt x="1820" y="1290"/>
                  </a:lnTo>
                  <a:lnTo>
                    <a:pt x="1777" y="1267"/>
                  </a:lnTo>
                  <a:lnTo>
                    <a:pt x="1734" y="1244"/>
                  </a:lnTo>
                  <a:lnTo>
                    <a:pt x="1691" y="1222"/>
                  </a:lnTo>
                  <a:lnTo>
                    <a:pt x="1648" y="1199"/>
                  </a:lnTo>
                  <a:lnTo>
                    <a:pt x="1605" y="1176"/>
                  </a:lnTo>
                  <a:lnTo>
                    <a:pt x="1563" y="1153"/>
                  </a:lnTo>
                  <a:lnTo>
                    <a:pt x="1519" y="1131"/>
                  </a:lnTo>
                  <a:lnTo>
                    <a:pt x="1476" y="1108"/>
                  </a:lnTo>
                  <a:lnTo>
                    <a:pt x="1432" y="1086"/>
                  </a:lnTo>
                  <a:lnTo>
                    <a:pt x="1390" y="1063"/>
                  </a:lnTo>
                  <a:lnTo>
                    <a:pt x="1348" y="1041"/>
                  </a:lnTo>
                  <a:lnTo>
                    <a:pt x="1307" y="1021"/>
                  </a:lnTo>
                  <a:lnTo>
                    <a:pt x="1265" y="999"/>
                  </a:lnTo>
                  <a:lnTo>
                    <a:pt x="1224" y="977"/>
                  </a:lnTo>
                  <a:lnTo>
                    <a:pt x="1184" y="955"/>
                  </a:lnTo>
                  <a:lnTo>
                    <a:pt x="1142" y="934"/>
                  </a:lnTo>
                  <a:lnTo>
                    <a:pt x="1101" y="912"/>
                  </a:lnTo>
                  <a:lnTo>
                    <a:pt x="1059" y="891"/>
                  </a:lnTo>
                  <a:lnTo>
                    <a:pt x="1018" y="870"/>
                  </a:lnTo>
                  <a:lnTo>
                    <a:pt x="976" y="848"/>
                  </a:lnTo>
                  <a:lnTo>
                    <a:pt x="935" y="827"/>
                  </a:lnTo>
                  <a:lnTo>
                    <a:pt x="893" y="805"/>
                  </a:lnTo>
                  <a:lnTo>
                    <a:pt x="852" y="785"/>
                  </a:lnTo>
                  <a:lnTo>
                    <a:pt x="810" y="764"/>
                  </a:lnTo>
                  <a:lnTo>
                    <a:pt x="769" y="742"/>
                  </a:lnTo>
                  <a:lnTo>
                    <a:pt x="727" y="721"/>
                  </a:lnTo>
                  <a:lnTo>
                    <a:pt x="686" y="700"/>
                  </a:lnTo>
                  <a:lnTo>
                    <a:pt x="644" y="680"/>
                  </a:lnTo>
                  <a:lnTo>
                    <a:pt x="603" y="659"/>
                  </a:lnTo>
                  <a:lnTo>
                    <a:pt x="560" y="638"/>
                  </a:lnTo>
                  <a:lnTo>
                    <a:pt x="519" y="617"/>
                  </a:lnTo>
                  <a:lnTo>
                    <a:pt x="477" y="597"/>
                  </a:lnTo>
                  <a:lnTo>
                    <a:pt x="436" y="576"/>
                  </a:lnTo>
                  <a:lnTo>
                    <a:pt x="393" y="556"/>
                  </a:lnTo>
                  <a:lnTo>
                    <a:pt x="351" y="536"/>
                  </a:lnTo>
                  <a:lnTo>
                    <a:pt x="310" y="516"/>
                  </a:lnTo>
                  <a:lnTo>
                    <a:pt x="267" y="495"/>
                  </a:lnTo>
                  <a:lnTo>
                    <a:pt x="226" y="476"/>
                  </a:lnTo>
                  <a:lnTo>
                    <a:pt x="183" y="456"/>
                  </a:lnTo>
                  <a:lnTo>
                    <a:pt x="141" y="436"/>
                  </a:lnTo>
                  <a:lnTo>
                    <a:pt x="99" y="417"/>
                  </a:lnTo>
                  <a:lnTo>
                    <a:pt x="56" y="397"/>
                  </a:lnTo>
                  <a:lnTo>
                    <a:pt x="59" y="396"/>
                  </a:lnTo>
                  <a:lnTo>
                    <a:pt x="61" y="394"/>
                  </a:lnTo>
                  <a:lnTo>
                    <a:pt x="63" y="393"/>
                  </a:lnTo>
                  <a:lnTo>
                    <a:pt x="64" y="392"/>
                  </a:lnTo>
                  <a:lnTo>
                    <a:pt x="82" y="350"/>
                  </a:lnTo>
                  <a:lnTo>
                    <a:pt x="99" y="310"/>
                  </a:lnTo>
                  <a:lnTo>
                    <a:pt x="116" y="268"/>
                  </a:lnTo>
                  <a:lnTo>
                    <a:pt x="132" y="227"/>
                  </a:lnTo>
                  <a:lnTo>
                    <a:pt x="149" y="184"/>
                  </a:lnTo>
                  <a:lnTo>
                    <a:pt x="164" y="143"/>
                  </a:lnTo>
                  <a:lnTo>
                    <a:pt x="180" y="101"/>
                  </a:lnTo>
                  <a:lnTo>
                    <a:pt x="196" y="59"/>
                  </a:lnTo>
                  <a:lnTo>
                    <a:pt x="205" y="63"/>
                  </a:lnTo>
                  <a:lnTo>
                    <a:pt x="214" y="68"/>
                  </a:lnTo>
                  <a:lnTo>
                    <a:pt x="222" y="72"/>
                  </a:lnTo>
                  <a:lnTo>
                    <a:pt x="232" y="77"/>
                  </a:lnTo>
                  <a:lnTo>
                    <a:pt x="241" y="82"/>
                  </a:lnTo>
                  <a:lnTo>
                    <a:pt x="249" y="86"/>
                  </a:lnTo>
                  <a:lnTo>
                    <a:pt x="258" y="91"/>
                  </a:lnTo>
                  <a:lnTo>
                    <a:pt x="267" y="95"/>
                  </a:lnTo>
                  <a:lnTo>
                    <a:pt x="288" y="54"/>
                  </a:lnTo>
                  <a:lnTo>
                    <a:pt x="263" y="42"/>
                  </a:lnTo>
                  <a:lnTo>
                    <a:pt x="241" y="31"/>
                  </a:lnTo>
                  <a:lnTo>
                    <a:pt x="222" y="22"/>
                  </a:lnTo>
                  <a:lnTo>
                    <a:pt x="206" y="15"/>
                  </a:lnTo>
                  <a:lnTo>
                    <a:pt x="194" y="8"/>
                  </a:lnTo>
                  <a:lnTo>
                    <a:pt x="184" y="3"/>
                  </a:lnTo>
                  <a:lnTo>
                    <a:pt x="180" y="1"/>
                  </a:lnTo>
                  <a:lnTo>
                    <a:pt x="177" y="0"/>
                  </a:lnTo>
                  <a:lnTo>
                    <a:pt x="166" y="24"/>
                  </a:lnTo>
                  <a:lnTo>
                    <a:pt x="152" y="52"/>
                  </a:lnTo>
                  <a:lnTo>
                    <a:pt x="138" y="82"/>
                  </a:lnTo>
                  <a:lnTo>
                    <a:pt x="124" y="114"/>
                  </a:lnTo>
                  <a:lnTo>
                    <a:pt x="108" y="148"/>
                  </a:lnTo>
                  <a:lnTo>
                    <a:pt x="93" y="183"/>
                  </a:lnTo>
                  <a:lnTo>
                    <a:pt x="78" y="218"/>
                  </a:lnTo>
                  <a:lnTo>
                    <a:pt x="64" y="252"/>
                  </a:lnTo>
                  <a:lnTo>
                    <a:pt x="51" y="286"/>
                  </a:lnTo>
                  <a:lnTo>
                    <a:pt x="38" y="317"/>
                  </a:lnTo>
                  <a:lnTo>
                    <a:pt x="26" y="344"/>
                  </a:lnTo>
                  <a:lnTo>
                    <a:pt x="16" y="369"/>
                  </a:lnTo>
                  <a:lnTo>
                    <a:pt x="9" y="389"/>
                  </a:lnTo>
                  <a:lnTo>
                    <a:pt x="3" y="405"/>
                  </a:lnTo>
                  <a:lnTo>
                    <a:pt x="0" y="416"/>
                  </a:lnTo>
                  <a:lnTo>
                    <a:pt x="0" y="419"/>
                  </a:lnTo>
                  <a:lnTo>
                    <a:pt x="34" y="438"/>
                  </a:lnTo>
                  <a:lnTo>
                    <a:pt x="69" y="455"/>
                  </a:lnTo>
                  <a:lnTo>
                    <a:pt x="104" y="473"/>
                  </a:lnTo>
                  <a:lnTo>
                    <a:pt x="138" y="491"/>
                  </a:lnTo>
                  <a:lnTo>
                    <a:pt x="173" y="508"/>
                  </a:lnTo>
                  <a:lnTo>
                    <a:pt x="207" y="526"/>
                  </a:lnTo>
                  <a:lnTo>
                    <a:pt x="242" y="544"/>
                  </a:lnTo>
                  <a:lnTo>
                    <a:pt x="277" y="561"/>
                  </a:lnTo>
                  <a:lnTo>
                    <a:pt x="311" y="579"/>
                  </a:lnTo>
                  <a:lnTo>
                    <a:pt x="347" y="597"/>
                  </a:lnTo>
                  <a:lnTo>
                    <a:pt x="381" y="614"/>
                  </a:lnTo>
                  <a:lnTo>
                    <a:pt x="416" y="631"/>
                  </a:lnTo>
                  <a:lnTo>
                    <a:pt x="451" y="649"/>
                  </a:lnTo>
                  <a:lnTo>
                    <a:pt x="486" y="667"/>
                  </a:lnTo>
                  <a:lnTo>
                    <a:pt x="521" y="684"/>
                  </a:lnTo>
                  <a:lnTo>
                    <a:pt x="555" y="702"/>
                  </a:lnTo>
                  <a:lnTo>
                    <a:pt x="591" y="719"/>
                  </a:lnTo>
                  <a:lnTo>
                    <a:pt x="626" y="736"/>
                  </a:lnTo>
                  <a:lnTo>
                    <a:pt x="660" y="753"/>
                  </a:lnTo>
                  <a:lnTo>
                    <a:pt x="696" y="771"/>
                  </a:lnTo>
                  <a:lnTo>
                    <a:pt x="731" y="788"/>
                  </a:lnTo>
                  <a:lnTo>
                    <a:pt x="766" y="805"/>
                  </a:lnTo>
                  <a:lnTo>
                    <a:pt x="801" y="823"/>
                  </a:lnTo>
                  <a:lnTo>
                    <a:pt x="835" y="840"/>
                  </a:lnTo>
                  <a:lnTo>
                    <a:pt x="871" y="857"/>
                  </a:lnTo>
                  <a:lnTo>
                    <a:pt x="906" y="874"/>
                  </a:lnTo>
                  <a:lnTo>
                    <a:pt x="940" y="892"/>
                  </a:lnTo>
                  <a:lnTo>
                    <a:pt x="975" y="909"/>
                  </a:lnTo>
                  <a:lnTo>
                    <a:pt x="1011" y="926"/>
                  </a:lnTo>
                  <a:lnTo>
                    <a:pt x="1045" y="944"/>
                  </a:lnTo>
                  <a:lnTo>
                    <a:pt x="1080" y="961"/>
                  </a:lnTo>
                  <a:lnTo>
                    <a:pt x="1114" y="978"/>
                  </a:lnTo>
                  <a:lnTo>
                    <a:pt x="1145" y="994"/>
                  </a:lnTo>
                  <a:lnTo>
                    <a:pt x="1179" y="1010"/>
                  </a:lnTo>
                  <a:lnTo>
                    <a:pt x="1213" y="1028"/>
                  </a:lnTo>
                  <a:lnTo>
                    <a:pt x="1249" y="1046"/>
                  </a:lnTo>
                  <a:lnTo>
                    <a:pt x="1287" y="1066"/>
                  </a:lnTo>
                  <a:lnTo>
                    <a:pt x="1325" y="1085"/>
                  </a:lnTo>
                  <a:lnTo>
                    <a:pt x="1366" y="1106"/>
                  </a:lnTo>
                  <a:lnTo>
                    <a:pt x="1405" y="1127"/>
                  </a:lnTo>
                  <a:lnTo>
                    <a:pt x="1446" y="1147"/>
                  </a:lnTo>
                  <a:lnTo>
                    <a:pt x="1487" y="1169"/>
                  </a:lnTo>
                  <a:lnTo>
                    <a:pt x="1528" y="1190"/>
                  </a:lnTo>
                  <a:lnTo>
                    <a:pt x="1568" y="1212"/>
                  </a:lnTo>
                  <a:lnTo>
                    <a:pt x="1610" y="1233"/>
                  </a:lnTo>
                  <a:lnTo>
                    <a:pt x="1650" y="1255"/>
                  </a:lnTo>
                  <a:lnTo>
                    <a:pt x="1689" y="1275"/>
                  </a:lnTo>
                  <a:lnTo>
                    <a:pt x="1729" y="1296"/>
                  </a:lnTo>
                  <a:lnTo>
                    <a:pt x="1767" y="1316"/>
                  </a:lnTo>
                  <a:lnTo>
                    <a:pt x="1805" y="1335"/>
                  </a:lnTo>
                  <a:lnTo>
                    <a:pt x="1840" y="1355"/>
                  </a:lnTo>
                  <a:lnTo>
                    <a:pt x="1874" y="1372"/>
                  </a:lnTo>
                  <a:lnTo>
                    <a:pt x="1906" y="1389"/>
                  </a:lnTo>
                  <a:lnTo>
                    <a:pt x="1937" y="1406"/>
                  </a:lnTo>
                  <a:lnTo>
                    <a:pt x="1966" y="1421"/>
                  </a:lnTo>
                  <a:lnTo>
                    <a:pt x="1993" y="1434"/>
                  </a:lnTo>
                  <a:lnTo>
                    <a:pt x="2017" y="1447"/>
                  </a:lnTo>
                  <a:lnTo>
                    <a:pt x="2037" y="1459"/>
                  </a:lnTo>
                  <a:lnTo>
                    <a:pt x="2056" y="1469"/>
                  </a:lnTo>
                  <a:lnTo>
                    <a:pt x="2072" y="1477"/>
                  </a:lnTo>
                  <a:lnTo>
                    <a:pt x="2085" y="1484"/>
                  </a:lnTo>
                  <a:lnTo>
                    <a:pt x="2093" y="1489"/>
                  </a:lnTo>
                  <a:lnTo>
                    <a:pt x="2099" y="1491"/>
                  </a:lnTo>
                  <a:lnTo>
                    <a:pt x="2101" y="1492"/>
                  </a:lnTo>
                  <a:lnTo>
                    <a:pt x="2103" y="1487"/>
                  </a:lnTo>
                  <a:lnTo>
                    <a:pt x="2111" y="1475"/>
                  </a:lnTo>
                  <a:lnTo>
                    <a:pt x="2122" y="1454"/>
                  </a:lnTo>
                  <a:lnTo>
                    <a:pt x="2135" y="1429"/>
                  </a:lnTo>
                  <a:lnTo>
                    <a:pt x="2153" y="1399"/>
                  </a:lnTo>
                  <a:lnTo>
                    <a:pt x="2171" y="1365"/>
                  </a:lnTo>
                  <a:lnTo>
                    <a:pt x="2191" y="1330"/>
                  </a:lnTo>
                  <a:lnTo>
                    <a:pt x="2212" y="1293"/>
                  </a:lnTo>
                  <a:lnTo>
                    <a:pt x="2231" y="1256"/>
                  </a:lnTo>
                  <a:lnTo>
                    <a:pt x="2251" y="1219"/>
                  </a:lnTo>
                  <a:lnTo>
                    <a:pt x="2269" y="1186"/>
                  </a:lnTo>
                  <a:lnTo>
                    <a:pt x="2286" y="1156"/>
                  </a:lnTo>
                  <a:lnTo>
                    <a:pt x="2300" y="1129"/>
                  </a:lnTo>
                  <a:lnTo>
                    <a:pt x="2311" y="1109"/>
                  </a:lnTo>
                  <a:lnTo>
                    <a:pt x="2319" y="1097"/>
                  </a:lnTo>
                  <a:lnTo>
                    <a:pt x="2321" y="1091"/>
                  </a:lnTo>
                  <a:lnTo>
                    <a:pt x="2315" y="1088"/>
                  </a:lnTo>
                  <a:lnTo>
                    <a:pt x="2299" y="1080"/>
                  </a:lnTo>
                  <a:lnTo>
                    <a:pt x="2273" y="1066"/>
                  </a:lnTo>
                  <a:lnTo>
                    <a:pt x="2238" y="1046"/>
                  </a:lnTo>
                  <a:lnTo>
                    <a:pt x="2195" y="1024"/>
                  </a:lnTo>
                  <a:lnTo>
                    <a:pt x="2147" y="999"/>
                  </a:lnTo>
                  <a:lnTo>
                    <a:pt x="2094" y="970"/>
                  </a:lnTo>
                  <a:lnTo>
                    <a:pt x="2036" y="940"/>
                  </a:lnTo>
                  <a:lnTo>
                    <a:pt x="1976" y="908"/>
                  </a:lnTo>
                  <a:lnTo>
                    <a:pt x="1915" y="876"/>
                  </a:lnTo>
                  <a:lnTo>
                    <a:pt x="1853" y="842"/>
                  </a:lnTo>
                  <a:lnTo>
                    <a:pt x="1792" y="810"/>
                  </a:lnTo>
                  <a:lnTo>
                    <a:pt x="1733" y="779"/>
                  </a:lnTo>
                  <a:lnTo>
                    <a:pt x="1677" y="749"/>
                  </a:lnTo>
                  <a:lnTo>
                    <a:pt x="1625" y="721"/>
                  </a:lnTo>
                  <a:lnTo>
                    <a:pt x="1578" y="6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406" name="Freeform 55"/>
            <p:cNvSpPr>
              <a:spLocks/>
            </p:cNvSpPr>
            <p:nvPr/>
          </p:nvSpPr>
          <p:spPr bwMode="auto">
            <a:xfrm>
              <a:off x="4638" y="3863"/>
              <a:ext cx="57" cy="55"/>
            </a:xfrm>
            <a:custGeom>
              <a:avLst/>
              <a:gdLst>
                <a:gd name="T0" fmla="*/ 3 w 113"/>
                <a:gd name="T1" fmla="*/ 3 h 111"/>
                <a:gd name="T2" fmla="*/ 4 w 113"/>
                <a:gd name="T3" fmla="*/ 2 h 111"/>
                <a:gd name="T4" fmla="*/ 3 w 113"/>
                <a:gd name="T5" fmla="*/ 2 h 111"/>
                <a:gd name="T6" fmla="*/ 4 w 113"/>
                <a:gd name="T7" fmla="*/ 0 h 111"/>
                <a:gd name="T8" fmla="*/ 4 w 113"/>
                <a:gd name="T9" fmla="*/ 0 h 111"/>
                <a:gd name="T10" fmla="*/ 1 w 113"/>
                <a:gd name="T11" fmla="*/ 1 h 111"/>
                <a:gd name="T12" fmla="*/ 0 w 113"/>
                <a:gd name="T13" fmla="*/ 1 h 111"/>
                <a:gd name="T14" fmla="*/ 1 w 113"/>
                <a:gd name="T15" fmla="*/ 2 h 111"/>
                <a:gd name="T16" fmla="*/ 2 w 113"/>
                <a:gd name="T17" fmla="*/ 1 h 111"/>
                <a:gd name="T18" fmla="*/ 2 w 113"/>
                <a:gd name="T19" fmla="*/ 1 h 111"/>
                <a:gd name="T20" fmla="*/ 2 w 113"/>
                <a:gd name="T21" fmla="*/ 1 h 111"/>
                <a:gd name="T22" fmla="*/ 2 w 113"/>
                <a:gd name="T23" fmla="*/ 1 h 111"/>
                <a:gd name="T24" fmla="*/ 2 w 113"/>
                <a:gd name="T25" fmla="*/ 1 h 111"/>
                <a:gd name="T26" fmla="*/ 2 w 113"/>
                <a:gd name="T27" fmla="*/ 1 h 111"/>
                <a:gd name="T28" fmla="*/ 2 w 113"/>
                <a:gd name="T29" fmla="*/ 1 h 111"/>
                <a:gd name="T30" fmla="*/ 2 w 113"/>
                <a:gd name="T31" fmla="*/ 1 h 111"/>
                <a:gd name="T32" fmla="*/ 2 w 113"/>
                <a:gd name="T33" fmla="*/ 1 h 111"/>
                <a:gd name="T34" fmla="*/ 3 w 113"/>
                <a:gd name="T35" fmla="*/ 1 h 111"/>
                <a:gd name="T36" fmla="*/ 3 w 113"/>
                <a:gd name="T37" fmla="*/ 1 h 111"/>
                <a:gd name="T38" fmla="*/ 2 w 113"/>
                <a:gd name="T39" fmla="*/ 1 h 111"/>
                <a:gd name="T40" fmla="*/ 2 w 113"/>
                <a:gd name="T41" fmla="*/ 1 h 111"/>
                <a:gd name="T42" fmla="*/ 1 w 113"/>
                <a:gd name="T43" fmla="*/ 2 h 111"/>
                <a:gd name="T44" fmla="*/ 2 w 113"/>
                <a:gd name="T45" fmla="*/ 2 h 111"/>
                <a:gd name="T46" fmla="*/ 2 w 113"/>
                <a:gd name="T47" fmla="*/ 3 h 111"/>
                <a:gd name="T48" fmla="*/ 2 w 113"/>
                <a:gd name="T49" fmla="*/ 3 h 111"/>
                <a:gd name="T50" fmla="*/ 3 w 113"/>
                <a:gd name="T51" fmla="*/ 3 h 111"/>
                <a:gd name="T52" fmla="*/ 3 w 113"/>
                <a:gd name="T53" fmla="*/ 3 h 111"/>
                <a:gd name="T54" fmla="*/ 3 w 113"/>
                <a:gd name="T55" fmla="*/ 3 h 111"/>
                <a:gd name="T56" fmla="*/ 3 w 113"/>
                <a:gd name="T57" fmla="*/ 2 h 111"/>
                <a:gd name="T58" fmla="*/ 3 w 113"/>
                <a:gd name="T59" fmla="*/ 3 h 1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3"/>
                <a:gd name="T91" fmla="*/ 0 h 111"/>
                <a:gd name="T92" fmla="*/ 113 w 113"/>
                <a:gd name="T93" fmla="*/ 111 h 1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3" h="111">
                  <a:moveTo>
                    <a:pt x="85" y="103"/>
                  </a:moveTo>
                  <a:lnTo>
                    <a:pt x="97" y="83"/>
                  </a:lnTo>
                  <a:lnTo>
                    <a:pt x="81" y="75"/>
                  </a:lnTo>
                  <a:lnTo>
                    <a:pt x="113" y="12"/>
                  </a:lnTo>
                  <a:lnTo>
                    <a:pt x="98" y="0"/>
                  </a:lnTo>
                  <a:lnTo>
                    <a:pt x="2" y="44"/>
                  </a:lnTo>
                  <a:lnTo>
                    <a:pt x="0" y="59"/>
                  </a:lnTo>
                  <a:lnTo>
                    <a:pt x="32" y="75"/>
                  </a:lnTo>
                  <a:lnTo>
                    <a:pt x="43" y="56"/>
                  </a:lnTo>
                  <a:lnTo>
                    <a:pt x="34" y="52"/>
                  </a:lnTo>
                  <a:lnTo>
                    <a:pt x="36" y="52"/>
                  </a:lnTo>
                  <a:lnTo>
                    <a:pt x="39" y="50"/>
                  </a:lnTo>
                  <a:lnTo>
                    <a:pt x="45" y="48"/>
                  </a:lnTo>
                  <a:lnTo>
                    <a:pt x="51" y="45"/>
                  </a:lnTo>
                  <a:lnTo>
                    <a:pt x="55" y="43"/>
                  </a:lnTo>
                  <a:lnTo>
                    <a:pt x="60" y="40"/>
                  </a:lnTo>
                  <a:lnTo>
                    <a:pt x="63" y="38"/>
                  </a:lnTo>
                  <a:lnTo>
                    <a:pt x="67" y="36"/>
                  </a:lnTo>
                  <a:lnTo>
                    <a:pt x="67" y="37"/>
                  </a:lnTo>
                  <a:lnTo>
                    <a:pt x="54" y="62"/>
                  </a:lnTo>
                  <a:lnTo>
                    <a:pt x="43" y="56"/>
                  </a:lnTo>
                  <a:lnTo>
                    <a:pt x="32" y="75"/>
                  </a:lnTo>
                  <a:lnTo>
                    <a:pt x="44" y="81"/>
                  </a:lnTo>
                  <a:lnTo>
                    <a:pt x="34" y="97"/>
                  </a:lnTo>
                  <a:lnTo>
                    <a:pt x="63" y="111"/>
                  </a:lnTo>
                  <a:lnTo>
                    <a:pt x="66" y="106"/>
                  </a:lnTo>
                  <a:lnTo>
                    <a:pt x="67" y="103"/>
                  </a:lnTo>
                  <a:lnTo>
                    <a:pt x="69" y="99"/>
                  </a:lnTo>
                  <a:lnTo>
                    <a:pt x="71" y="95"/>
                  </a:lnTo>
                  <a:lnTo>
                    <a:pt x="85"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407" name="Freeform 56"/>
            <p:cNvSpPr>
              <a:spLocks/>
            </p:cNvSpPr>
            <p:nvPr/>
          </p:nvSpPr>
          <p:spPr bwMode="auto">
            <a:xfrm>
              <a:off x="4989" y="4036"/>
              <a:ext cx="47" cy="54"/>
            </a:xfrm>
            <a:custGeom>
              <a:avLst/>
              <a:gdLst>
                <a:gd name="T0" fmla="*/ 3 w 94"/>
                <a:gd name="T1" fmla="*/ 2 h 107"/>
                <a:gd name="T2" fmla="*/ 3 w 94"/>
                <a:gd name="T3" fmla="*/ 2 h 107"/>
                <a:gd name="T4" fmla="*/ 3 w 94"/>
                <a:gd name="T5" fmla="*/ 1 h 107"/>
                <a:gd name="T6" fmla="*/ 3 w 94"/>
                <a:gd name="T7" fmla="*/ 1 h 107"/>
                <a:gd name="T8" fmla="*/ 3 w 94"/>
                <a:gd name="T9" fmla="*/ 0 h 107"/>
                <a:gd name="T10" fmla="*/ 3 w 94"/>
                <a:gd name="T11" fmla="*/ 1 h 107"/>
                <a:gd name="T12" fmla="*/ 3 w 94"/>
                <a:gd name="T13" fmla="*/ 1 h 107"/>
                <a:gd name="T14" fmla="*/ 2 w 94"/>
                <a:gd name="T15" fmla="*/ 1 h 107"/>
                <a:gd name="T16" fmla="*/ 2 w 94"/>
                <a:gd name="T17" fmla="*/ 1 h 107"/>
                <a:gd name="T18" fmla="*/ 1 w 94"/>
                <a:gd name="T19" fmla="*/ 1 h 107"/>
                <a:gd name="T20" fmla="*/ 1 w 94"/>
                <a:gd name="T21" fmla="*/ 1 h 107"/>
                <a:gd name="T22" fmla="*/ 1 w 94"/>
                <a:gd name="T23" fmla="*/ 2 h 107"/>
                <a:gd name="T24" fmla="*/ 1 w 94"/>
                <a:gd name="T25" fmla="*/ 2 h 107"/>
                <a:gd name="T26" fmla="*/ 2 w 94"/>
                <a:gd name="T27" fmla="*/ 2 h 107"/>
                <a:gd name="T28" fmla="*/ 2 w 94"/>
                <a:gd name="T29" fmla="*/ 2 h 107"/>
                <a:gd name="T30" fmla="*/ 2 w 94"/>
                <a:gd name="T31" fmla="*/ 2 h 107"/>
                <a:gd name="T32" fmla="*/ 2 w 94"/>
                <a:gd name="T33" fmla="*/ 2 h 107"/>
                <a:gd name="T34" fmla="*/ 2 w 94"/>
                <a:gd name="T35" fmla="*/ 2 h 107"/>
                <a:gd name="T36" fmla="*/ 2 w 94"/>
                <a:gd name="T37" fmla="*/ 3 h 107"/>
                <a:gd name="T38" fmla="*/ 2 w 94"/>
                <a:gd name="T39" fmla="*/ 3 h 107"/>
                <a:gd name="T40" fmla="*/ 2 w 94"/>
                <a:gd name="T41" fmla="*/ 3 h 107"/>
                <a:gd name="T42" fmla="*/ 2 w 94"/>
                <a:gd name="T43" fmla="*/ 3 h 107"/>
                <a:gd name="T44" fmla="*/ 2 w 94"/>
                <a:gd name="T45" fmla="*/ 3 h 107"/>
                <a:gd name="T46" fmla="*/ 2 w 94"/>
                <a:gd name="T47" fmla="*/ 3 h 107"/>
                <a:gd name="T48" fmla="*/ 2 w 94"/>
                <a:gd name="T49" fmla="*/ 3 h 107"/>
                <a:gd name="T50" fmla="*/ 1 w 94"/>
                <a:gd name="T51" fmla="*/ 3 h 107"/>
                <a:gd name="T52" fmla="*/ 2 w 94"/>
                <a:gd name="T53" fmla="*/ 3 h 107"/>
                <a:gd name="T54" fmla="*/ 2 w 94"/>
                <a:gd name="T55" fmla="*/ 2 h 107"/>
                <a:gd name="T56" fmla="*/ 2 w 94"/>
                <a:gd name="T57" fmla="*/ 2 h 107"/>
                <a:gd name="T58" fmla="*/ 1 w 94"/>
                <a:gd name="T59" fmla="*/ 2 h 107"/>
                <a:gd name="T60" fmla="*/ 0 w 94"/>
                <a:gd name="T61" fmla="*/ 2 h 107"/>
                <a:gd name="T62" fmla="*/ 1 w 94"/>
                <a:gd name="T63" fmla="*/ 3 h 107"/>
                <a:gd name="T64" fmla="*/ 1 w 94"/>
                <a:gd name="T65" fmla="*/ 3 h 107"/>
                <a:gd name="T66" fmla="*/ 1 w 94"/>
                <a:gd name="T67" fmla="*/ 4 h 107"/>
                <a:gd name="T68" fmla="*/ 2 w 94"/>
                <a:gd name="T69" fmla="*/ 4 h 107"/>
                <a:gd name="T70" fmla="*/ 2 w 94"/>
                <a:gd name="T71" fmla="*/ 4 h 107"/>
                <a:gd name="T72" fmla="*/ 3 w 94"/>
                <a:gd name="T73" fmla="*/ 4 h 107"/>
                <a:gd name="T74" fmla="*/ 3 w 94"/>
                <a:gd name="T75" fmla="*/ 3 h 107"/>
                <a:gd name="T76" fmla="*/ 3 w 94"/>
                <a:gd name="T77" fmla="*/ 3 h 107"/>
                <a:gd name="T78" fmla="*/ 3 w 94"/>
                <a:gd name="T79" fmla="*/ 2 h 10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4"/>
                <a:gd name="T121" fmla="*/ 0 h 107"/>
                <a:gd name="T122" fmla="*/ 94 w 94"/>
                <a:gd name="T123" fmla="*/ 107 h 10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4" h="107">
                  <a:moveTo>
                    <a:pt x="85" y="56"/>
                  </a:moveTo>
                  <a:lnTo>
                    <a:pt x="80" y="51"/>
                  </a:lnTo>
                  <a:lnTo>
                    <a:pt x="75" y="45"/>
                  </a:lnTo>
                  <a:lnTo>
                    <a:pt x="68" y="40"/>
                  </a:lnTo>
                  <a:lnTo>
                    <a:pt x="61" y="36"/>
                  </a:lnTo>
                  <a:lnTo>
                    <a:pt x="68" y="32"/>
                  </a:lnTo>
                  <a:lnTo>
                    <a:pt x="76" y="30"/>
                  </a:lnTo>
                  <a:lnTo>
                    <a:pt x="85" y="29"/>
                  </a:lnTo>
                  <a:lnTo>
                    <a:pt x="94" y="29"/>
                  </a:lnTo>
                  <a:lnTo>
                    <a:pt x="91" y="0"/>
                  </a:lnTo>
                  <a:lnTo>
                    <a:pt x="84" y="0"/>
                  </a:lnTo>
                  <a:lnTo>
                    <a:pt x="78" y="1"/>
                  </a:lnTo>
                  <a:lnTo>
                    <a:pt x="71" y="2"/>
                  </a:lnTo>
                  <a:lnTo>
                    <a:pt x="65" y="3"/>
                  </a:lnTo>
                  <a:lnTo>
                    <a:pt x="60" y="4"/>
                  </a:lnTo>
                  <a:lnTo>
                    <a:pt x="54" y="7"/>
                  </a:lnTo>
                  <a:lnTo>
                    <a:pt x="47" y="10"/>
                  </a:lnTo>
                  <a:lnTo>
                    <a:pt x="41" y="13"/>
                  </a:lnTo>
                  <a:lnTo>
                    <a:pt x="35" y="16"/>
                  </a:lnTo>
                  <a:lnTo>
                    <a:pt x="30" y="19"/>
                  </a:lnTo>
                  <a:lnTo>
                    <a:pt x="24" y="24"/>
                  </a:lnTo>
                  <a:lnTo>
                    <a:pt x="19" y="28"/>
                  </a:lnTo>
                  <a:lnTo>
                    <a:pt x="15" y="32"/>
                  </a:lnTo>
                  <a:lnTo>
                    <a:pt x="10" y="37"/>
                  </a:lnTo>
                  <a:lnTo>
                    <a:pt x="7" y="43"/>
                  </a:lnTo>
                  <a:lnTo>
                    <a:pt x="4" y="47"/>
                  </a:lnTo>
                  <a:lnTo>
                    <a:pt x="35" y="63"/>
                  </a:lnTo>
                  <a:lnTo>
                    <a:pt x="38" y="59"/>
                  </a:lnTo>
                  <a:lnTo>
                    <a:pt x="40" y="55"/>
                  </a:lnTo>
                  <a:lnTo>
                    <a:pt x="43" y="52"/>
                  </a:lnTo>
                  <a:lnTo>
                    <a:pt x="46" y="49"/>
                  </a:lnTo>
                  <a:lnTo>
                    <a:pt x="49" y="52"/>
                  </a:lnTo>
                  <a:lnTo>
                    <a:pt x="53" y="54"/>
                  </a:lnTo>
                  <a:lnTo>
                    <a:pt x="55" y="56"/>
                  </a:lnTo>
                  <a:lnTo>
                    <a:pt x="57" y="60"/>
                  </a:lnTo>
                  <a:lnTo>
                    <a:pt x="58" y="63"/>
                  </a:lnTo>
                  <a:lnTo>
                    <a:pt x="58" y="67"/>
                  </a:lnTo>
                  <a:lnTo>
                    <a:pt x="57" y="71"/>
                  </a:lnTo>
                  <a:lnTo>
                    <a:pt x="56" y="75"/>
                  </a:lnTo>
                  <a:lnTo>
                    <a:pt x="55" y="77"/>
                  </a:lnTo>
                  <a:lnTo>
                    <a:pt x="53" y="79"/>
                  </a:lnTo>
                  <a:lnTo>
                    <a:pt x="51" y="82"/>
                  </a:lnTo>
                  <a:lnTo>
                    <a:pt x="49" y="83"/>
                  </a:lnTo>
                  <a:lnTo>
                    <a:pt x="47" y="84"/>
                  </a:lnTo>
                  <a:lnTo>
                    <a:pt x="45" y="84"/>
                  </a:lnTo>
                  <a:lnTo>
                    <a:pt x="41" y="84"/>
                  </a:lnTo>
                  <a:lnTo>
                    <a:pt x="39" y="83"/>
                  </a:lnTo>
                  <a:lnTo>
                    <a:pt x="36" y="81"/>
                  </a:lnTo>
                  <a:lnTo>
                    <a:pt x="34" y="79"/>
                  </a:lnTo>
                  <a:lnTo>
                    <a:pt x="33" y="77"/>
                  </a:lnTo>
                  <a:lnTo>
                    <a:pt x="32" y="75"/>
                  </a:lnTo>
                  <a:lnTo>
                    <a:pt x="32" y="72"/>
                  </a:lnTo>
                  <a:lnTo>
                    <a:pt x="32" y="69"/>
                  </a:lnTo>
                  <a:lnTo>
                    <a:pt x="33" y="67"/>
                  </a:lnTo>
                  <a:lnTo>
                    <a:pt x="34" y="64"/>
                  </a:lnTo>
                  <a:lnTo>
                    <a:pt x="34" y="63"/>
                  </a:lnTo>
                  <a:lnTo>
                    <a:pt x="35" y="63"/>
                  </a:lnTo>
                  <a:lnTo>
                    <a:pt x="4" y="47"/>
                  </a:lnTo>
                  <a:lnTo>
                    <a:pt x="1" y="55"/>
                  </a:lnTo>
                  <a:lnTo>
                    <a:pt x="0" y="63"/>
                  </a:lnTo>
                  <a:lnTo>
                    <a:pt x="1" y="71"/>
                  </a:lnTo>
                  <a:lnTo>
                    <a:pt x="3" y="78"/>
                  </a:lnTo>
                  <a:lnTo>
                    <a:pt x="8" y="85"/>
                  </a:lnTo>
                  <a:lnTo>
                    <a:pt x="12" y="91"/>
                  </a:lnTo>
                  <a:lnTo>
                    <a:pt x="19" y="97"/>
                  </a:lnTo>
                  <a:lnTo>
                    <a:pt x="27" y="101"/>
                  </a:lnTo>
                  <a:lnTo>
                    <a:pt x="35" y="105"/>
                  </a:lnTo>
                  <a:lnTo>
                    <a:pt x="45" y="107"/>
                  </a:lnTo>
                  <a:lnTo>
                    <a:pt x="53" y="107"/>
                  </a:lnTo>
                  <a:lnTo>
                    <a:pt x="61" y="107"/>
                  </a:lnTo>
                  <a:lnTo>
                    <a:pt x="70" y="105"/>
                  </a:lnTo>
                  <a:lnTo>
                    <a:pt x="77" y="100"/>
                  </a:lnTo>
                  <a:lnTo>
                    <a:pt x="83" y="96"/>
                  </a:lnTo>
                  <a:lnTo>
                    <a:pt x="87" y="87"/>
                  </a:lnTo>
                  <a:lnTo>
                    <a:pt x="91" y="81"/>
                  </a:lnTo>
                  <a:lnTo>
                    <a:pt x="91" y="72"/>
                  </a:lnTo>
                  <a:lnTo>
                    <a:pt x="90" y="64"/>
                  </a:lnTo>
                  <a:lnTo>
                    <a:pt x="85"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grpSp>
      <p:pic>
        <p:nvPicPr>
          <p:cNvPr id="57" name="7 Imagen" descr="Educ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6782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3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3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nimBg="1"/>
      <p:bldP spid="59396" grpId="0" animBg="1"/>
      <p:bldP spid="59397" grpId="0" animBg="1"/>
      <p:bldP spid="59435" grpId="0" animBg="1"/>
      <p:bldP spid="59436" grpId="0" animBg="1"/>
      <p:bldP spid="59437"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243" name="Rectangle 91"/>
          <p:cNvSpPr>
            <a:spLocks noChangeArrowheads="1"/>
          </p:cNvSpPr>
          <p:nvPr/>
        </p:nvSpPr>
        <p:spPr bwMode="auto">
          <a:xfrm>
            <a:off x="1116013" y="908050"/>
            <a:ext cx="8027987" cy="4321175"/>
          </a:xfrm>
          <a:prstGeom prst="rect">
            <a:avLst/>
          </a:prstGeom>
          <a:gradFill rotWithShape="1">
            <a:gsLst>
              <a:gs pos="0">
                <a:schemeClr val="tx1">
                  <a:gamma/>
                  <a:tint val="0"/>
                  <a:invGamma/>
                </a:schemeClr>
              </a:gs>
              <a:gs pos="100000">
                <a:schemeClr val="tx1"/>
              </a:gs>
            </a:gsLst>
            <a:path path="shape">
              <a:fillToRect l="50000" t="50000" r="50000" b="50000"/>
            </a:path>
          </a:gradFill>
          <a:ln w="9525">
            <a:miter lim="800000"/>
            <a:headEnd/>
            <a:tailEnd/>
          </a:ln>
          <a:effectLst/>
          <a:scene3d>
            <a:camera prst="legacyPerspectiveFront">
              <a:rot lat="20099999" lon="20099999" rev="0"/>
            </a:camera>
            <a:lightRig rig="legacyHarsh2" dir="t"/>
          </a:scene3d>
          <a:sp3d extrusionH="887400" prstMaterial="legacyMetal">
            <a:bevelT w="13500" h="13500" prst="angle"/>
            <a:bevelB w="13500" h="13500" prst="angle"/>
            <a:extrusionClr>
              <a:schemeClr val="tx1"/>
            </a:extrusionClr>
          </a:sp3d>
        </p:spPr>
        <p:txBody>
          <a:bodyPr wrap="none" anchor="ctr">
            <a:flatTx/>
          </a:bodyPr>
          <a:lstStyle/>
          <a:p>
            <a:pPr algn="ctr" eaLnBrk="1" hangingPunct="1">
              <a:defRPr/>
            </a:pPr>
            <a:endParaRPr lang="es-CO">
              <a:latin typeface="Arial" charset="0"/>
            </a:endParaRPr>
          </a:p>
        </p:txBody>
      </p:sp>
      <p:sp>
        <p:nvSpPr>
          <p:cNvPr id="49157" name="Rectangle 5"/>
          <p:cNvSpPr>
            <a:spLocks noChangeArrowheads="1"/>
          </p:cNvSpPr>
          <p:nvPr/>
        </p:nvSpPr>
        <p:spPr bwMode="auto">
          <a:xfrm rot="654356">
            <a:off x="228600" y="1392238"/>
            <a:ext cx="8229600" cy="2498725"/>
          </a:xfrm>
          <a:prstGeom prst="rect">
            <a:avLst/>
          </a:prstGeom>
          <a:noFill/>
          <a:ln w="9525">
            <a:noFill/>
            <a:miter lim="800000"/>
            <a:headEnd/>
            <a:tailEnd/>
          </a:ln>
          <a:effectLst>
            <a:prstShdw prst="shdw17" dist="17961" dir="2700000">
              <a:srgbClr val="FFFF00">
                <a:gamma/>
                <a:shade val="60000"/>
                <a:invGamma/>
              </a:srgbClr>
            </a:prstShdw>
          </a:effectLst>
        </p:spPr>
        <p:txBody>
          <a:bodyPr anchor="ctr"/>
          <a:lstStyle/>
          <a:p>
            <a:pPr algn="ctr" eaLnBrk="1" hangingPunct="1">
              <a:defRPr/>
            </a:pPr>
            <a:endParaRPr lang="es-ES" sz="1800" b="1" dirty="0">
              <a:solidFill>
                <a:srgbClr val="0000FF"/>
              </a:solidFill>
              <a:effectLst>
                <a:outerShdw blurRad="38100" dist="38100" dir="2700000" algn="tl">
                  <a:srgbClr val="000000"/>
                </a:outerShdw>
              </a:effectLst>
              <a:latin typeface="Arial Black" pitchFamily="34" charset="0"/>
            </a:endParaRPr>
          </a:p>
          <a:p>
            <a:pPr algn="ctr" eaLnBrk="1" hangingPunct="1">
              <a:defRPr/>
            </a:pPr>
            <a:r>
              <a:rPr lang="es-ES" sz="2000" b="1" dirty="0">
                <a:solidFill>
                  <a:srgbClr val="0000FF"/>
                </a:solidFill>
                <a:effectLst>
                  <a:outerShdw blurRad="38100" dist="38100" dir="2700000" algn="tl">
                    <a:srgbClr val="000000"/>
                  </a:outerShdw>
                </a:effectLst>
                <a:latin typeface="Arial Black" pitchFamily="34" charset="0"/>
              </a:rPr>
              <a:t>LAS TRANSFORMACIONES DE LAS </a:t>
            </a:r>
          </a:p>
          <a:p>
            <a:pPr algn="ctr" eaLnBrk="1" hangingPunct="1">
              <a:defRPr/>
            </a:pPr>
            <a:r>
              <a:rPr lang="es-ES" sz="2000" b="1" dirty="0">
                <a:solidFill>
                  <a:srgbClr val="0000FF"/>
                </a:solidFill>
                <a:effectLst>
                  <a:outerShdw blurRad="38100" dist="38100" dir="2700000" algn="tl">
                    <a:srgbClr val="000000"/>
                  </a:outerShdw>
                </a:effectLst>
                <a:latin typeface="Arial Black" pitchFamily="34" charset="0"/>
              </a:rPr>
              <a:t>PRÁCTICAS PEDAGÓGICAS </a:t>
            </a:r>
          </a:p>
          <a:p>
            <a:pPr algn="ctr" eaLnBrk="1" hangingPunct="1">
              <a:defRPr/>
            </a:pPr>
            <a:endParaRPr lang="es-ES" sz="2000" b="1" dirty="0">
              <a:solidFill>
                <a:srgbClr val="0000FF"/>
              </a:solidFill>
              <a:effectLst>
                <a:outerShdw blurRad="38100" dist="38100" dir="2700000" algn="tl">
                  <a:srgbClr val="000000"/>
                </a:outerShdw>
              </a:effectLst>
              <a:latin typeface="Arial Black" pitchFamily="34" charset="0"/>
            </a:endParaRPr>
          </a:p>
          <a:p>
            <a:pPr algn="ctr" eaLnBrk="1" hangingPunct="1">
              <a:defRPr/>
            </a:pPr>
            <a:endParaRPr lang="es-ES" sz="2000" b="1" dirty="0">
              <a:solidFill>
                <a:srgbClr val="0000FF"/>
              </a:solidFill>
              <a:effectLst>
                <a:outerShdw blurRad="38100" dist="38100" dir="2700000" algn="tl">
                  <a:srgbClr val="000000"/>
                </a:outerShdw>
              </a:effectLst>
              <a:latin typeface="Arial Black" pitchFamily="34" charset="0"/>
            </a:endParaRPr>
          </a:p>
          <a:p>
            <a:pPr algn="ctr" eaLnBrk="1" hangingPunct="1">
              <a:defRPr/>
            </a:pPr>
            <a:r>
              <a:rPr lang="es-ES" sz="2000" b="1" dirty="0">
                <a:solidFill>
                  <a:srgbClr val="0000FF"/>
                </a:solidFill>
                <a:effectLst>
                  <a:outerShdw blurRad="38100" dist="38100" dir="2700000" algn="tl">
                    <a:srgbClr val="000000"/>
                  </a:outerShdw>
                </a:effectLst>
                <a:latin typeface="Arial Black" pitchFamily="34" charset="0"/>
              </a:rPr>
              <a:t>LA EVOLUCIÓN DE LOS ROLES </a:t>
            </a:r>
          </a:p>
          <a:p>
            <a:pPr algn="ctr" eaLnBrk="1" hangingPunct="1">
              <a:defRPr/>
            </a:pPr>
            <a:r>
              <a:rPr lang="es-ES" sz="2000" b="1" dirty="0">
                <a:solidFill>
                  <a:srgbClr val="0000FF"/>
                </a:solidFill>
                <a:effectLst>
                  <a:outerShdw blurRad="38100" dist="38100" dir="2700000" algn="tl">
                    <a:srgbClr val="000000"/>
                  </a:outerShdw>
                </a:effectLst>
                <a:latin typeface="Arial Black" pitchFamily="34" charset="0"/>
              </a:rPr>
              <a:t>DE QUIEN ENSEÑA Y DE QUIEN APRENDE</a:t>
            </a:r>
          </a:p>
          <a:p>
            <a:pPr algn="ctr" eaLnBrk="1" hangingPunct="1">
              <a:defRPr/>
            </a:pPr>
            <a:endParaRPr lang="es-ES" sz="1800" b="1" dirty="0">
              <a:solidFill>
                <a:srgbClr val="0000FF"/>
              </a:solidFill>
              <a:effectLst>
                <a:outerShdw blurRad="38100" dist="38100" dir="2700000" algn="tl">
                  <a:srgbClr val="000000"/>
                </a:outerShdw>
              </a:effectLst>
              <a:latin typeface="Arial Black" pitchFamily="34" charset="0"/>
            </a:endParaRPr>
          </a:p>
          <a:p>
            <a:pPr algn="ctr" eaLnBrk="1" hangingPunct="1">
              <a:defRPr/>
            </a:pPr>
            <a:endParaRPr lang="es-ES" sz="1800" b="1" dirty="0">
              <a:solidFill>
                <a:srgbClr val="0000FF"/>
              </a:solidFill>
              <a:effectLst>
                <a:outerShdw blurRad="38100" dist="38100" dir="2700000" algn="tl">
                  <a:srgbClr val="000000"/>
                </a:outerShdw>
              </a:effectLst>
              <a:latin typeface="Arial Black" pitchFamily="34" charset="0"/>
            </a:endParaRPr>
          </a:p>
        </p:txBody>
      </p:sp>
      <p:sp>
        <p:nvSpPr>
          <p:cNvPr id="4100" name="Rectangle 12"/>
          <p:cNvSpPr>
            <a:spLocks noChangeArrowheads="1"/>
          </p:cNvSpPr>
          <p:nvPr/>
        </p:nvSpPr>
        <p:spPr bwMode="auto">
          <a:xfrm>
            <a:off x="8172450" y="5661025"/>
            <a:ext cx="503238" cy="8636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CO" sz="600">
              <a:latin typeface="Arial" panose="020B0604020202020204" pitchFamily="34" charset="0"/>
            </a:endParaRPr>
          </a:p>
        </p:txBody>
      </p:sp>
      <p:sp>
        <p:nvSpPr>
          <p:cNvPr id="4101" name="Rectangle 13"/>
          <p:cNvSpPr>
            <a:spLocks noChangeArrowheads="1"/>
          </p:cNvSpPr>
          <p:nvPr/>
        </p:nvSpPr>
        <p:spPr bwMode="auto">
          <a:xfrm>
            <a:off x="7956550" y="6021388"/>
            <a:ext cx="503238" cy="576262"/>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CO" sz="600">
              <a:solidFill>
                <a:srgbClr val="FFC000"/>
              </a:solidFill>
              <a:latin typeface="Arial" panose="020B0604020202020204" pitchFamily="34" charset="0"/>
            </a:endParaRPr>
          </a:p>
        </p:txBody>
      </p:sp>
      <p:sp>
        <p:nvSpPr>
          <p:cNvPr id="4102" name="Rectangle 14"/>
          <p:cNvSpPr>
            <a:spLocks noChangeArrowheads="1"/>
          </p:cNvSpPr>
          <p:nvPr/>
        </p:nvSpPr>
        <p:spPr bwMode="auto">
          <a:xfrm>
            <a:off x="8101013" y="5876925"/>
            <a:ext cx="790575" cy="504825"/>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CO" sz="600">
              <a:latin typeface="Arial" panose="020B0604020202020204" pitchFamily="34" charset="0"/>
            </a:endParaRPr>
          </a:p>
        </p:txBody>
      </p:sp>
      <p:sp>
        <p:nvSpPr>
          <p:cNvPr id="49246" name="Text Box 94"/>
          <p:cNvSpPr txBox="1">
            <a:spLocks noChangeArrowheads="1"/>
          </p:cNvSpPr>
          <p:nvPr/>
        </p:nvSpPr>
        <p:spPr bwMode="auto">
          <a:xfrm rot="348284">
            <a:off x="3192463" y="4114800"/>
            <a:ext cx="4929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sz="2400" b="1">
                <a:solidFill>
                  <a:srgbClr val="FF0000"/>
                </a:solidFill>
                <a:latin typeface="Arial Black" panose="020B0A04020102020204" pitchFamily="34" charset="0"/>
              </a:rPr>
              <a:t>Giovanni M. Iafrancesco V.</a:t>
            </a:r>
          </a:p>
          <a:p>
            <a:pPr eaLnBrk="1" hangingPunct="1">
              <a:spcBef>
                <a:spcPct val="0"/>
              </a:spcBef>
              <a:buClrTx/>
              <a:buSzTx/>
              <a:buFontTx/>
              <a:buNone/>
            </a:pPr>
            <a:r>
              <a:rPr lang="es-ES" sz="2400" b="1">
                <a:solidFill>
                  <a:srgbClr val="FF0000"/>
                </a:solidFill>
                <a:latin typeface="Arial Black" panose="020B0A04020102020204" pitchFamily="34" charset="0"/>
              </a:rPr>
              <a:t>g_iafrancesco@yahoo.com</a:t>
            </a:r>
          </a:p>
        </p:txBody>
      </p:sp>
      <p:pic>
        <p:nvPicPr>
          <p:cNvPr id="49250" name="Picture 98" descr="j033676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4724400"/>
            <a:ext cx="7191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Line 103"/>
          <p:cNvSpPr>
            <a:spLocks noChangeShapeType="1"/>
          </p:cNvSpPr>
          <p:nvPr/>
        </p:nvSpPr>
        <p:spPr bwMode="auto">
          <a:xfrm flipH="1">
            <a:off x="179388" y="188913"/>
            <a:ext cx="1008062" cy="46799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106" name="Line 104"/>
          <p:cNvSpPr>
            <a:spLocks noChangeShapeType="1"/>
          </p:cNvSpPr>
          <p:nvPr/>
        </p:nvSpPr>
        <p:spPr bwMode="auto">
          <a:xfrm>
            <a:off x="1187450" y="188913"/>
            <a:ext cx="6840538" cy="19446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107" name="Line 105"/>
          <p:cNvSpPr>
            <a:spLocks noChangeShapeType="1"/>
          </p:cNvSpPr>
          <p:nvPr/>
        </p:nvSpPr>
        <p:spPr bwMode="auto">
          <a:xfrm>
            <a:off x="8027988" y="2133600"/>
            <a:ext cx="504825" cy="34559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4108" name="Picture 2" descr="C:\Users\adriana_ayala\Desktop\unna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2935288"/>
            <a:ext cx="201612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7169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iterate type="lt">
                                    <p:tmPct val="10000"/>
                                  </p:iterate>
                                  <p:childTnLst>
                                    <p:set>
                                      <p:cBhvr>
                                        <p:cTn id="6" dur="1" fill="hold">
                                          <p:stCondLst>
                                            <p:cond delay="0"/>
                                          </p:stCondLst>
                                        </p:cTn>
                                        <p:tgtEl>
                                          <p:spTgt spid="49157">
                                            <p:txEl>
                                              <p:pRg st="1" end="1"/>
                                            </p:txEl>
                                          </p:spTgt>
                                        </p:tgtEl>
                                        <p:attrNameLst>
                                          <p:attrName>style.visibility</p:attrName>
                                        </p:attrNameLst>
                                      </p:cBhvr>
                                      <p:to>
                                        <p:strVal val="visible"/>
                                      </p:to>
                                    </p:set>
                                    <p:anim calcmode="lin" valueType="num">
                                      <p:cBhvr>
                                        <p:cTn id="7" dur="500" decel="50000" fill="hold">
                                          <p:stCondLst>
                                            <p:cond delay="0"/>
                                          </p:stCondLst>
                                        </p:cTn>
                                        <p:tgtEl>
                                          <p:spTgt spid="49157">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9157">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9157">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49157">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9157">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9157">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9157">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9157">
                                            <p:txEl>
                                              <p:pRg st="1" end="1"/>
                                            </p:txEl>
                                          </p:spTgt>
                                        </p:tgtEl>
                                      </p:cBhvr>
                                    </p:animEffect>
                                  </p:childTnLst>
                                </p:cTn>
                              </p:par>
                            </p:childTnLst>
                          </p:cTn>
                        </p:par>
                        <p:par>
                          <p:cTn id="15" fill="hold" nodeType="afterGroup">
                            <p:stCondLst>
                              <p:cond delay="3300"/>
                            </p:stCondLst>
                            <p:childTnLst>
                              <p:par>
                                <p:cTn id="16" presetID="25" presetClass="entr" presetSubtype="0" fill="hold" nodeType="afterEffect">
                                  <p:stCondLst>
                                    <p:cond delay="0"/>
                                  </p:stCondLst>
                                  <p:iterate type="lt">
                                    <p:tmPct val="10000"/>
                                  </p:iterate>
                                  <p:childTnLst>
                                    <p:set>
                                      <p:cBhvr>
                                        <p:cTn id="17" dur="1" fill="hold">
                                          <p:stCondLst>
                                            <p:cond delay="0"/>
                                          </p:stCondLst>
                                        </p:cTn>
                                        <p:tgtEl>
                                          <p:spTgt spid="49157">
                                            <p:txEl>
                                              <p:pRg st="2" end="2"/>
                                            </p:txEl>
                                          </p:spTgt>
                                        </p:tgtEl>
                                        <p:attrNameLst>
                                          <p:attrName>style.visibility</p:attrName>
                                        </p:attrNameLst>
                                      </p:cBhvr>
                                      <p:to>
                                        <p:strVal val="visible"/>
                                      </p:to>
                                    </p:set>
                                    <p:anim calcmode="lin" valueType="num">
                                      <p:cBhvr>
                                        <p:cTn id="18" dur="500" decel="50000" fill="hold">
                                          <p:stCondLst>
                                            <p:cond delay="0"/>
                                          </p:stCondLst>
                                        </p:cTn>
                                        <p:tgtEl>
                                          <p:spTgt spid="49157">
                                            <p:txEl>
                                              <p:pRg st="2" end="2"/>
                                            </p:txEl>
                                          </p:spTgt>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49157">
                                            <p:txEl>
                                              <p:pRg st="2" end="2"/>
                                            </p:txEl>
                                          </p:spTgt>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49157">
                                            <p:txEl>
                                              <p:pRg st="2" end="2"/>
                                            </p:txEl>
                                          </p:spTgt>
                                        </p:tgtEl>
                                        <p:attrNameLst>
                                          <p:attrName>ppt_w</p:attrName>
                                        </p:attrNameLst>
                                      </p:cBhvr>
                                      <p:tavLst>
                                        <p:tav tm="0">
                                          <p:val>
                                            <p:strVal val="#ppt_w*.05"/>
                                          </p:val>
                                        </p:tav>
                                        <p:tav tm="100000">
                                          <p:val>
                                            <p:strVal val="#ppt_w"/>
                                          </p:val>
                                        </p:tav>
                                      </p:tavLst>
                                    </p:anim>
                                    <p:anim calcmode="lin" valueType="num">
                                      <p:cBhvr>
                                        <p:cTn id="21" dur="1000" fill="hold"/>
                                        <p:tgtEl>
                                          <p:spTgt spid="49157">
                                            <p:txEl>
                                              <p:pRg st="2" end="2"/>
                                            </p:txEl>
                                          </p:spTgt>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49157">
                                            <p:txEl>
                                              <p:pRg st="2" end="2"/>
                                            </p:txEl>
                                          </p:spTgt>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49157">
                                            <p:txEl>
                                              <p:pRg st="2" end="2"/>
                                            </p:txEl>
                                          </p:spTgt>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49157">
                                            <p:txEl>
                                              <p:pRg st="2" end="2"/>
                                            </p:txEl>
                                          </p:spTgt>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49157">
                                            <p:txEl>
                                              <p:pRg st="2" end="2"/>
                                            </p:txEl>
                                          </p:spTgt>
                                        </p:tgtEl>
                                      </p:cBhvr>
                                    </p:animEffect>
                                  </p:childTnLst>
                                </p:cTn>
                              </p:par>
                            </p:childTnLst>
                          </p:cTn>
                        </p:par>
                        <p:par>
                          <p:cTn id="26" fill="hold" nodeType="afterGroup">
                            <p:stCondLst>
                              <p:cond delay="6200"/>
                            </p:stCondLst>
                            <p:childTnLst>
                              <p:par>
                                <p:cTn id="27" presetID="25" presetClass="entr" presetSubtype="0" fill="hold" nodeType="afterEffect">
                                  <p:stCondLst>
                                    <p:cond delay="0"/>
                                  </p:stCondLst>
                                  <p:iterate type="lt">
                                    <p:tmPct val="10000"/>
                                  </p:iterate>
                                  <p:childTnLst>
                                    <p:set>
                                      <p:cBhvr>
                                        <p:cTn id="28" dur="1" fill="hold">
                                          <p:stCondLst>
                                            <p:cond delay="0"/>
                                          </p:stCondLst>
                                        </p:cTn>
                                        <p:tgtEl>
                                          <p:spTgt spid="49157">
                                            <p:txEl>
                                              <p:pRg st="5" end="5"/>
                                            </p:txEl>
                                          </p:spTgt>
                                        </p:tgtEl>
                                        <p:attrNameLst>
                                          <p:attrName>style.visibility</p:attrName>
                                        </p:attrNameLst>
                                      </p:cBhvr>
                                      <p:to>
                                        <p:strVal val="visible"/>
                                      </p:to>
                                    </p:set>
                                    <p:anim calcmode="lin" valueType="num">
                                      <p:cBhvr>
                                        <p:cTn id="29" dur="500" decel="50000" fill="hold">
                                          <p:stCondLst>
                                            <p:cond delay="0"/>
                                          </p:stCondLst>
                                        </p:cTn>
                                        <p:tgtEl>
                                          <p:spTgt spid="49157">
                                            <p:txEl>
                                              <p:pRg st="5" end="5"/>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9157">
                                            <p:txEl>
                                              <p:pRg st="5" end="5"/>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9157">
                                            <p:txEl>
                                              <p:pRg st="5" end="5"/>
                                            </p:txEl>
                                          </p:spTgt>
                                        </p:tgtEl>
                                        <p:attrNameLst>
                                          <p:attrName>ppt_w</p:attrName>
                                        </p:attrNameLst>
                                      </p:cBhvr>
                                      <p:tavLst>
                                        <p:tav tm="0">
                                          <p:val>
                                            <p:strVal val="#ppt_w*.05"/>
                                          </p:val>
                                        </p:tav>
                                        <p:tav tm="100000">
                                          <p:val>
                                            <p:strVal val="#ppt_w"/>
                                          </p:val>
                                        </p:tav>
                                      </p:tavLst>
                                    </p:anim>
                                    <p:anim calcmode="lin" valueType="num">
                                      <p:cBhvr>
                                        <p:cTn id="32" dur="1000" fill="hold"/>
                                        <p:tgtEl>
                                          <p:spTgt spid="49157">
                                            <p:txEl>
                                              <p:pRg st="5" end="5"/>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9157">
                                            <p:txEl>
                                              <p:pRg st="5" end="5"/>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9157">
                                            <p:txEl>
                                              <p:pRg st="5" end="5"/>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9157">
                                            <p:txEl>
                                              <p:pRg st="5" end="5"/>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9157">
                                            <p:txEl>
                                              <p:pRg st="5" end="5"/>
                                            </p:txEl>
                                          </p:spTgt>
                                        </p:tgtEl>
                                      </p:cBhvr>
                                    </p:animEffect>
                                  </p:childTnLst>
                                </p:cTn>
                              </p:par>
                            </p:childTnLst>
                          </p:cTn>
                        </p:par>
                        <p:par>
                          <p:cTn id="37" fill="hold" nodeType="afterGroup">
                            <p:stCondLst>
                              <p:cond delay="9200"/>
                            </p:stCondLst>
                            <p:childTnLst>
                              <p:par>
                                <p:cTn id="38" presetID="25" presetClass="entr" presetSubtype="0" fill="hold" nodeType="afterEffect">
                                  <p:stCondLst>
                                    <p:cond delay="0"/>
                                  </p:stCondLst>
                                  <p:iterate type="lt">
                                    <p:tmPct val="10000"/>
                                  </p:iterate>
                                  <p:childTnLst>
                                    <p:set>
                                      <p:cBhvr>
                                        <p:cTn id="39" dur="1" fill="hold">
                                          <p:stCondLst>
                                            <p:cond delay="0"/>
                                          </p:stCondLst>
                                        </p:cTn>
                                        <p:tgtEl>
                                          <p:spTgt spid="49157">
                                            <p:txEl>
                                              <p:pRg st="6" end="6"/>
                                            </p:txEl>
                                          </p:spTgt>
                                        </p:tgtEl>
                                        <p:attrNameLst>
                                          <p:attrName>style.visibility</p:attrName>
                                        </p:attrNameLst>
                                      </p:cBhvr>
                                      <p:to>
                                        <p:strVal val="visible"/>
                                      </p:to>
                                    </p:set>
                                    <p:anim calcmode="lin" valueType="num">
                                      <p:cBhvr>
                                        <p:cTn id="40" dur="500" decel="50000" fill="hold">
                                          <p:stCondLst>
                                            <p:cond delay="0"/>
                                          </p:stCondLst>
                                        </p:cTn>
                                        <p:tgtEl>
                                          <p:spTgt spid="49157">
                                            <p:txEl>
                                              <p:pRg st="6" end="6"/>
                                            </p:txEl>
                                          </p:spTgt>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49157">
                                            <p:txEl>
                                              <p:pRg st="6" end="6"/>
                                            </p:txEl>
                                          </p:spTgt>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49157">
                                            <p:txEl>
                                              <p:pRg st="6" end="6"/>
                                            </p:txEl>
                                          </p:spTgt>
                                        </p:tgtEl>
                                        <p:attrNameLst>
                                          <p:attrName>ppt_w</p:attrName>
                                        </p:attrNameLst>
                                      </p:cBhvr>
                                      <p:tavLst>
                                        <p:tav tm="0">
                                          <p:val>
                                            <p:strVal val="#ppt_w*.05"/>
                                          </p:val>
                                        </p:tav>
                                        <p:tav tm="100000">
                                          <p:val>
                                            <p:strVal val="#ppt_w"/>
                                          </p:val>
                                        </p:tav>
                                      </p:tavLst>
                                    </p:anim>
                                    <p:anim calcmode="lin" valueType="num">
                                      <p:cBhvr>
                                        <p:cTn id="43" dur="1000" fill="hold"/>
                                        <p:tgtEl>
                                          <p:spTgt spid="49157">
                                            <p:txEl>
                                              <p:pRg st="6" end="6"/>
                                            </p:txEl>
                                          </p:spTgt>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49157">
                                            <p:txEl>
                                              <p:pRg st="6" end="6"/>
                                            </p:txEl>
                                          </p:spTgt>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49157">
                                            <p:txEl>
                                              <p:pRg st="6" end="6"/>
                                            </p:txEl>
                                          </p:spTgt>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49157">
                                            <p:txEl>
                                              <p:pRg st="6" end="6"/>
                                            </p:txEl>
                                          </p:spTgt>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49157">
                                            <p:txEl>
                                              <p:pRg st="6" end="6"/>
                                            </p:txEl>
                                          </p:spTgt>
                                        </p:tgtEl>
                                      </p:cBhvr>
                                    </p:animEffect>
                                  </p:childTnLst>
                                </p:cTn>
                              </p:par>
                            </p:childTnLst>
                          </p:cTn>
                        </p:par>
                        <p:par>
                          <p:cTn id="48" fill="hold" nodeType="afterGroup">
                            <p:stCondLst>
                              <p:cond delay="12900"/>
                            </p:stCondLst>
                            <p:childTnLst>
                              <p:par>
                                <p:cTn id="49" presetID="56" presetClass="entr" presetSubtype="0" fill="hold" nodeType="afterEffect">
                                  <p:stCondLst>
                                    <p:cond delay="0"/>
                                  </p:stCondLst>
                                  <p:iterate type="lt">
                                    <p:tmPct val="10000"/>
                                  </p:iterate>
                                  <p:childTnLst>
                                    <p:set>
                                      <p:cBhvr>
                                        <p:cTn id="50" dur="1" fill="hold">
                                          <p:stCondLst>
                                            <p:cond delay="0"/>
                                          </p:stCondLst>
                                        </p:cTn>
                                        <p:tgtEl>
                                          <p:spTgt spid="49246">
                                            <p:txEl>
                                              <p:pRg st="0" end="0"/>
                                            </p:txEl>
                                          </p:spTgt>
                                        </p:tgtEl>
                                        <p:attrNameLst>
                                          <p:attrName>style.visibility</p:attrName>
                                        </p:attrNameLst>
                                      </p:cBhvr>
                                      <p:to>
                                        <p:strVal val="visible"/>
                                      </p:to>
                                    </p:set>
                                    <p:anim by="(-#ppt_w*2)" calcmode="lin" valueType="num">
                                      <p:cBhvr rctx="PPT">
                                        <p:cTn id="51" dur="500" autoRev="1" fill="hold">
                                          <p:stCondLst>
                                            <p:cond delay="0"/>
                                          </p:stCondLst>
                                        </p:cTn>
                                        <p:tgtEl>
                                          <p:spTgt spid="49246">
                                            <p:txEl>
                                              <p:pRg st="0" end="0"/>
                                            </p:txEl>
                                          </p:spTgt>
                                        </p:tgtEl>
                                        <p:attrNameLst>
                                          <p:attrName>ppt_w</p:attrName>
                                        </p:attrNameLst>
                                      </p:cBhvr>
                                    </p:anim>
                                    <p:anim by="(#ppt_w*0.50)" calcmode="lin" valueType="num">
                                      <p:cBhvr>
                                        <p:cTn id="52" dur="500" decel="50000" autoRev="1" fill="hold">
                                          <p:stCondLst>
                                            <p:cond delay="0"/>
                                          </p:stCondLst>
                                        </p:cTn>
                                        <p:tgtEl>
                                          <p:spTgt spid="49246">
                                            <p:txEl>
                                              <p:pRg st="0" end="0"/>
                                            </p:txEl>
                                          </p:spTgt>
                                        </p:tgtEl>
                                        <p:attrNameLst>
                                          <p:attrName>ppt_x</p:attrName>
                                        </p:attrNameLst>
                                      </p:cBhvr>
                                    </p:anim>
                                    <p:anim from="(-#ppt_h/2)" to="(#ppt_y)" calcmode="lin" valueType="num">
                                      <p:cBhvr>
                                        <p:cTn id="53" dur="1000" fill="hold">
                                          <p:stCondLst>
                                            <p:cond delay="0"/>
                                          </p:stCondLst>
                                        </p:cTn>
                                        <p:tgtEl>
                                          <p:spTgt spid="49246">
                                            <p:txEl>
                                              <p:pRg st="0" end="0"/>
                                            </p:txEl>
                                          </p:spTgt>
                                        </p:tgtEl>
                                        <p:attrNameLst>
                                          <p:attrName>ppt_y</p:attrName>
                                        </p:attrNameLst>
                                      </p:cBhvr>
                                    </p:anim>
                                    <p:animRot by="21600000">
                                      <p:cBhvr>
                                        <p:cTn id="54" dur="1000" fill="hold">
                                          <p:stCondLst>
                                            <p:cond delay="0"/>
                                          </p:stCondLst>
                                        </p:cTn>
                                        <p:tgtEl>
                                          <p:spTgt spid="49246">
                                            <p:txEl>
                                              <p:pRg st="0" end="0"/>
                                            </p:txEl>
                                          </p:spTgt>
                                        </p:tgtEl>
                                        <p:attrNameLst>
                                          <p:attrName>r</p:attrName>
                                        </p:attrNameLst>
                                      </p:cBhvr>
                                    </p:animRot>
                                  </p:childTnLst>
                                </p:cTn>
                              </p:par>
                            </p:childTnLst>
                          </p:cTn>
                        </p:par>
                        <p:par>
                          <p:cTn id="55" fill="hold" nodeType="afterGroup">
                            <p:stCondLst>
                              <p:cond delay="16100"/>
                            </p:stCondLst>
                            <p:childTnLst>
                              <p:par>
                                <p:cTn id="56" presetID="56" presetClass="entr" presetSubtype="0" fill="hold" nodeType="afterEffect">
                                  <p:stCondLst>
                                    <p:cond delay="0"/>
                                  </p:stCondLst>
                                  <p:iterate type="lt">
                                    <p:tmPct val="10000"/>
                                  </p:iterate>
                                  <p:childTnLst>
                                    <p:set>
                                      <p:cBhvr>
                                        <p:cTn id="57" dur="1" fill="hold">
                                          <p:stCondLst>
                                            <p:cond delay="0"/>
                                          </p:stCondLst>
                                        </p:cTn>
                                        <p:tgtEl>
                                          <p:spTgt spid="49246">
                                            <p:txEl>
                                              <p:pRg st="1" end="1"/>
                                            </p:txEl>
                                          </p:spTgt>
                                        </p:tgtEl>
                                        <p:attrNameLst>
                                          <p:attrName>style.visibility</p:attrName>
                                        </p:attrNameLst>
                                      </p:cBhvr>
                                      <p:to>
                                        <p:strVal val="visible"/>
                                      </p:to>
                                    </p:set>
                                    <p:anim by="(-#ppt_w*2)" calcmode="lin" valueType="num">
                                      <p:cBhvr rctx="PPT">
                                        <p:cTn id="58" dur="500" autoRev="1" fill="hold">
                                          <p:stCondLst>
                                            <p:cond delay="0"/>
                                          </p:stCondLst>
                                        </p:cTn>
                                        <p:tgtEl>
                                          <p:spTgt spid="49246">
                                            <p:txEl>
                                              <p:pRg st="1" end="1"/>
                                            </p:txEl>
                                          </p:spTgt>
                                        </p:tgtEl>
                                        <p:attrNameLst>
                                          <p:attrName>ppt_w</p:attrName>
                                        </p:attrNameLst>
                                      </p:cBhvr>
                                    </p:anim>
                                    <p:anim by="(#ppt_w*0.50)" calcmode="lin" valueType="num">
                                      <p:cBhvr>
                                        <p:cTn id="59" dur="500" decel="50000" autoRev="1" fill="hold">
                                          <p:stCondLst>
                                            <p:cond delay="0"/>
                                          </p:stCondLst>
                                        </p:cTn>
                                        <p:tgtEl>
                                          <p:spTgt spid="49246">
                                            <p:txEl>
                                              <p:pRg st="1" end="1"/>
                                            </p:txEl>
                                          </p:spTgt>
                                        </p:tgtEl>
                                        <p:attrNameLst>
                                          <p:attrName>ppt_x</p:attrName>
                                        </p:attrNameLst>
                                      </p:cBhvr>
                                    </p:anim>
                                    <p:anim from="(-#ppt_h/2)" to="(#ppt_y)" calcmode="lin" valueType="num">
                                      <p:cBhvr>
                                        <p:cTn id="60" dur="1000" fill="hold">
                                          <p:stCondLst>
                                            <p:cond delay="0"/>
                                          </p:stCondLst>
                                        </p:cTn>
                                        <p:tgtEl>
                                          <p:spTgt spid="49246">
                                            <p:txEl>
                                              <p:pRg st="1" end="1"/>
                                            </p:txEl>
                                          </p:spTgt>
                                        </p:tgtEl>
                                        <p:attrNameLst>
                                          <p:attrName>ppt_y</p:attrName>
                                        </p:attrNameLst>
                                      </p:cBhvr>
                                    </p:anim>
                                    <p:animRot by="21600000">
                                      <p:cBhvr>
                                        <p:cTn id="61" dur="1000" fill="hold">
                                          <p:stCondLst>
                                            <p:cond delay="0"/>
                                          </p:stCondLst>
                                        </p:cTn>
                                        <p:tgtEl>
                                          <p:spTgt spid="49246">
                                            <p:txEl>
                                              <p:pRg st="1" end="1"/>
                                            </p:txEl>
                                          </p:spTgt>
                                        </p:tgtEl>
                                        <p:attrNameLst>
                                          <p:attrName>r</p:attrName>
                                        </p:attrNameLst>
                                      </p:cBhvr>
                                    </p:animRot>
                                  </p:childTnLst>
                                </p:cTn>
                              </p:par>
                            </p:childTnLst>
                          </p:cTn>
                        </p:par>
                        <p:par>
                          <p:cTn id="62" fill="hold" nodeType="afterGroup">
                            <p:stCondLst>
                              <p:cond delay="19300"/>
                            </p:stCondLst>
                            <p:childTnLst>
                              <p:par>
                                <p:cTn id="63" presetID="9" presetClass="entr" presetSubtype="0" fill="hold" nodeType="afterEffect">
                                  <p:stCondLst>
                                    <p:cond delay="0"/>
                                  </p:stCondLst>
                                  <p:childTnLst>
                                    <p:set>
                                      <p:cBhvr>
                                        <p:cTn id="64" dur="1" fill="hold">
                                          <p:stCondLst>
                                            <p:cond delay="0"/>
                                          </p:stCondLst>
                                        </p:cTn>
                                        <p:tgtEl>
                                          <p:spTgt spid="49250"/>
                                        </p:tgtEl>
                                        <p:attrNameLst>
                                          <p:attrName>style.visibility</p:attrName>
                                        </p:attrNameLst>
                                      </p:cBhvr>
                                      <p:to>
                                        <p:strVal val="visible"/>
                                      </p:to>
                                    </p:set>
                                    <p:animEffect transition="in" filter="dissolve">
                                      <p:cBhvr>
                                        <p:cTn id="65" dur="500"/>
                                        <p:tgtEl>
                                          <p:spTgt spid="49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Forma"/>
          <p:cNvSpPr>
            <a:spLocks noGrp="1"/>
          </p:cNvSpPr>
          <p:nvPr>
            <p:ph type="ftr" sz="quarter" idx="11"/>
          </p:nvPr>
        </p:nvSpPr>
        <p:spPr/>
        <p:txBody>
          <a:bodyPr/>
          <a:lstStyle/>
          <a:p>
            <a:pPr>
              <a:defRPr/>
            </a:pPr>
            <a:endParaRPr lang="es-ES" dirty="0"/>
          </a:p>
        </p:txBody>
      </p:sp>
      <p:sp>
        <p:nvSpPr>
          <p:cNvPr id="10243" name="15370 Rectángulo"/>
          <p:cNvSpPr>
            <a:spLocks noChangeArrowheads="1"/>
          </p:cNvSpPr>
          <p:nvPr/>
        </p:nvSpPr>
        <p:spPr bwMode="auto">
          <a:xfrm>
            <a:off x="323850" y="260350"/>
            <a:ext cx="8496300" cy="62642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eaLnBrk="1" hangingPunct="1">
              <a:defRPr/>
            </a:pPr>
            <a:endParaRPr lang="es-ES">
              <a:solidFill>
                <a:srgbClr val="000000"/>
              </a:solidFill>
              <a:latin typeface="Arial" charset="0"/>
            </a:endParaRPr>
          </a:p>
        </p:txBody>
      </p:sp>
      <p:sp>
        <p:nvSpPr>
          <p:cNvPr id="10244" name="15368 Rectángulo"/>
          <p:cNvSpPr>
            <a:spLocks noChangeArrowheads="1"/>
          </p:cNvSpPr>
          <p:nvPr/>
        </p:nvSpPr>
        <p:spPr bwMode="auto">
          <a:xfrm>
            <a:off x="611188" y="620713"/>
            <a:ext cx="7848600" cy="518477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eaLnBrk="1" hangingPunct="1">
              <a:defRPr/>
            </a:pPr>
            <a:endParaRPr lang="es-ES">
              <a:solidFill>
                <a:srgbClr val="000000"/>
              </a:solidFill>
              <a:latin typeface="Arial" charset="0"/>
            </a:endParaRPr>
          </a:p>
        </p:txBody>
      </p:sp>
      <p:sp>
        <p:nvSpPr>
          <p:cNvPr id="10245" name="15362 Elipse"/>
          <p:cNvSpPr>
            <a:spLocks noChangeArrowheads="1"/>
          </p:cNvSpPr>
          <p:nvPr/>
        </p:nvSpPr>
        <p:spPr bwMode="auto">
          <a:xfrm>
            <a:off x="4067175" y="908050"/>
            <a:ext cx="3960813" cy="4105275"/>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1" hangingPunct="1">
              <a:defRPr/>
            </a:pPr>
            <a:endParaRPr lang="es-ES">
              <a:solidFill>
                <a:srgbClr val="000000"/>
              </a:solidFill>
              <a:latin typeface="Arial" charset="0"/>
            </a:endParaRPr>
          </a:p>
        </p:txBody>
      </p:sp>
      <p:sp>
        <p:nvSpPr>
          <p:cNvPr id="10246" name="15361 Elipse"/>
          <p:cNvSpPr>
            <a:spLocks noChangeArrowheads="1"/>
          </p:cNvSpPr>
          <p:nvPr/>
        </p:nvSpPr>
        <p:spPr bwMode="auto">
          <a:xfrm>
            <a:off x="827088" y="836613"/>
            <a:ext cx="4681537" cy="4103687"/>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eaLnBrk="1" hangingPunct="1">
              <a:defRPr/>
            </a:pPr>
            <a:endParaRPr lang="es-ES">
              <a:solidFill>
                <a:srgbClr val="000000"/>
              </a:solidFill>
              <a:latin typeface="Arial" charset="0"/>
            </a:endParaRPr>
          </a:p>
        </p:txBody>
      </p:sp>
      <p:sp>
        <p:nvSpPr>
          <p:cNvPr id="10247" name="15363 Elipse"/>
          <p:cNvSpPr>
            <a:spLocks noChangeArrowheads="1"/>
          </p:cNvSpPr>
          <p:nvPr/>
        </p:nvSpPr>
        <p:spPr bwMode="auto">
          <a:xfrm>
            <a:off x="3492500" y="908050"/>
            <a:ext cx="2087563" cy="4176713"/>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eaLnBrk="1" hangingPunct="1">
              <a:defRPr/>
            </a:pPr>
            <a:endParaRPr lang="es-ES">
              <a:solidFill>
                <a:srgbClr val="000000"/>
              </a:solidFill>
              <a:latin typeface="Arial" charset="0"/>
            </a:endParaRPr>
          </a:p>
        </p:txBody>
      </p:sp>
      <p:sp>
        <p:nvSpPr>
          <p:cNvPr id="12296" name="15364 CuadroTexto"/>
          <p:cNvSpPr txBox="1">
            <a:spLocks noChangeArrowheads="1"/>
          </p:cNvSpPr>
          <p:nvPr/>
        </p:nvSpPr>
        <p:spPr bwMode="auto">
          <a:xfrm>
            <a:off x="4356100" y="908050"/>
            <a:ext cx="360363"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ES" sz="1400" b="1">
                <a:solidFill>
                  <a:srgbClr val="FF0000"/>
                </a:solidFill>
                <a:latin typeface="Arial" panose="020B0604020202020204" pitchFamily="34" charset="0"/>
              </a:rPr>
              <a:t>I</a:t>
            </a:r>
          </a:p>
          <a:p>
            <a:pPr eaLnBrk="1" hangingPunct="1">
              <a:spcBef>
                <a:spcPct val="50000"/>
              </a:spcBef>
              <a:buFontTx/>
              <a:buNone/>
            </a:pPr>
            <a:r>
              <a:rPr lang="es-ES" sz="1400" b="1">
                <a:solidFill>
                  <a:srgbClr val="FF0000"/>
                </a:solidFill>
                <a:latin typeface="Arial" panose="020B0604020202020204" pitchFamily="34" charset="0"/>
              </a:rPr>
              <a:t>N</a:t>
            </a:r>
          </a:p>
          <a:p>
            <a:pPr eaLnBrk="1" hangingPunct="1">
              <a:spcBef>
                <a:spcPct val="50000"/>
              </a:spcBef>
              <a:buFontTx/>
              <a:buNone/>
            </a:pPr>
            <a:r>
              <a:rPr lang="es-ES" sz="1400" b="1">
                <a:solidFill>
                  <a:srgbClr val="FF0000"/>
                </a:solidFill>
                <a:latin typeface="Arial" panose="020B0604020202020204" pitchFamily="34" charset="0"/>
              </a:rPr>
              <a:t>V</a:t>
            </a:r>
          </a:p>
          <a:p>
            <a:pPr eaLnBrk="1" hangingPunct="1">
              <a:spcBef>
                <a:spcPct val="50000"/>
              </a:spcBef>
              <a:buFontTx/>
              <a:buNone/>
            </a:pPr>
            <a:r>
              <a:rPr lang="es-ES" sz="1400" b="1">
                <a:solidFill>
                  <a:srgbClr val="FF0000"/>
                </a:solidFill>
                <a:latin typeface="Arial" panose="020B0604020202020204" pitchFamily="34" charset="0"/>
              </a:rPr>
              <a:t>E</a:t>
            </a:r>
          </a:p>
          <a:p>
            <a:pPr eaLnBrk="1" hangingPunct="1">
              <a:spcBef>
                <a:spcPct val="50000"/>
              </a:spcBef>
              <a:buFontTx/>
              <a:buNone/>
            </a:pPr>
            <a:r>
              <a:rPr lang="es-ES" sz="1400" b="1">
                <a:solidFill>
                  <a:srgbClr val="FF0000"/>
                </a:solidFill>
                <a:latin typeface="Arial" panose="020B0604020202020204" pitchFamily="34" charset="0"/>
              </a:rPr>
              <a:t>S</a:t>
            </a:r>
          </a:p>
          <a:p>
            <a:pPr eaLnBrk="1" hangingPunct="1">
              <a:spcBef>
                <a:spcPct val="50000"/>
              </a:spcBef>
              <a:buFontTx/>
              <a:buNone/>
            </a:pPr>
            <a:r>
              <a:rPr lang="es-ES" sz="1400" b="1">
                <a:solidFill>
                  <a:srgbClr val="FF0000"/>
                </a:solidFill>
                <a:latin typeface="Arial" panose="020B0604020202020204" pitchFamily="34" charset="0"/>
              </a:rPr>
              <a:t>T</a:t>
            </a:r>
          </a:p>
          <a:p>
            <a:pPr eaLnBrk="1" hangingPunct="1">
              <a:spcBef>
                <a:spcPct val="50000"/>
              </a:spcBef>
              <a:buFontTx/>
              <a:buNone/>
            </a:pPr>
            <a:r>
              <a:rPr lang="es-ES" sz="1400" b="1">
                <a:solidFill>
                  <a:srgbClr val="FF0000"/>
                </a:solidFill>
                <a:latin typeface="Arial" panose="020B0604020202020204" pitchFamily="34" charset="0"/>
              </a:rPr>
              <a:t>I</a:t>
            </a:r>
          </a:p>
          <a:p>
            <a:pPr eaLnBrk="1" hangingPunct="1">
              <a:spcBef>
                <a:spcPct val="50000"/>
              </a:spcBef>
              <a:buFontTx/>
              <a:buNone/>
            </a:pPr>
            <a:r>
              <a:rPr lang="es-ES" sz="1400" b="1">
                <a:solidFill>
                  <a:srgbClr val="FF0000"/>
                </a:solidFill>
                <a:latin typeface="Arial" panose="020B0604020202020204" pitchFamily="34" charset="0"/>
              </a:rPr>
              <a:t>G</a:t>
            </a:r>
          </a:p>
          <a:p>
            <a:pPr eaLnBrk="1" hangingPunct="1">
              <a:spcBef>
                <a:spcPct val="50000"/>
              </a:spcBef>
              <a:buFontTx/>
              <a:buNone/>
            </a:pPr>
            <a:r>
              <a:rPr lang="es-ES" sz="1400" b="1">
                <a:solidFill>
                  <a:srgbClr val="FF0000"/>
                </a:solidFill>
                <a:latin typeface="Arial" panose="020B0604020202020204" pitchFamily="34" charset="0"/>
              </a:rPr>
              <a:t>A</a:t>
            </a:r>
          </a:p>
          <a:p>
            <a:pPr eaLnBrk="1" hangingPunct="1">
              <a:spcBef>
                <a:spcPct val="50000"/>
              </a:spcBef>
              <a:buFontTx/>
              <a:buNone/>
            </a:pPr>
            <a:r>
              <a:rPr lang="es-ES" sz="1400" b="1">
                <a:solidFill>
                  <a:srgbClr val="FF0000"/>
                </a:solidFill>
                <a:latin typeface="Arial" panose="020B0604020202020204" pitchFamily="34" charset="0"/>
              </a:rPr>
              <a:t>C</a:t>
            </a:r>
          </a:p>
          <a:p>
            <a:pPr eaLnBrk="1" hangingPunct="1">
              <a:spcBef>
                <a:spcPct val="50000"/>
              </a:spcBef>
              <a:buFontTx/>
              <a:buNone/>
            </a:pPr>
            <a:r>
              <a:rPr lang="es-ES" sz="1400" b="1">
                <a:solidFill>
                  <a:srgbClr val="FF0000"/>
                </a:solidFill>
                <a:latin typeface="Arial" panose="020B0604020202020204" pitchFamily="34" charset="0"/>
              </a:rPr>
              <a:t>I</a:t>
            </a:r>
          </a:p>
          <a:p>
            <a:pPr eaLnBrk="1" hangingPunct="1">
              <a:spcBef>
                <a:spcPct val="50000"/>
              </a:spcBef>
              <a:buFontTx/>
              <a:buNone/>
            </a:pPr>
            <a:r>
              <a:rPr lang="es-ES" sz="1400" b="1">
                <a:solidFill>
                  <a:srgbClr val="FF0000"/>
                </a:solidFill>
                <a:latin typeface="Arial" panose="020B0604020202020204" pitchFamily="34" charset="0"/>
              </a:rPr>
              <a:t>Ó</a:t>
            </a:r>
          </a:p>
          <a:p>
            <a:pPr eaLnBrk="1" hangingPunct="1">
              <a:spcBef>
                <a:spcPct val="50000"/>
              </a:spcBef>
              <a:buFontTx/>
              <a:buNone/>
            </a:pPr>
            <a:r>
              <a:rPr lang="es-ES" sz="1400" b="1">
                <a:solidFill>
                  <a:srgbClr val="FF0000"/>
                </a:solidFill>
                <a:latin typeface="Arial" panose="020B0604020202020204" pitchFamily="34" charset="0"/>
              </a:rPr>
              <a:t>N</a:t>
            </a:r>
          </a:p>
        </p:txBody>
      </p:sp>
      <p:sp>
        <p:nvSpPr>
          <p:cNvPr id="12297" name="15365 CuadroTexto"/>
          <p:cNvSpPr txBox="1">
            <a:spLocks noChangeArrowheads="1"/>
          </p:cNvSpPr>
          <p:nvPr/>
        </p:nvSpPr>
        <p:spPr bwMode="auto">
          <a:xfrm>
            <a:off x="1187450" y="2420938"/>
            <a:ext cx="23764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ES" sz="2800" b="1">
                <a:solidFill>
                  <a:srgbClr val="0000FF"/>
                </a:solidFill>
                <a:latin typeface="Arial" panose="020B0604020202020204" pitchFamily="34" charset="0"/>
              </a:rPr>
              <a:t>ESCUELAS</a:t>
            </a:r>
          </a:p>
          <a:p>
            <a:pPr algn="ctr" eaLnBrk="1" hangingPunct="1">
              <a:spcBef>
                <a:spcPct val="50000"/>
              </a:spcBef>
              <a:buFontTx/>
              <a:buNone/>
            </a:pPr>
            <a:r>
              <a:rPr lang="es-ES" sz="2000" b="1">
                <a:solidFill>
                  <a:srgbClr val="0000FF"/>
                </a:solidFill>
                <a:latin typeface="Arial" panose="020B0604020202020204" pitchFamily="34" charset="0"/>
              </a:rPr>
              <a:t>(TEORÍA)</a:t>
            </a:r>
          </a:p>
        </p:txBody>
      </p:sp>
      <p:sp>
        <p:nvSpPr>
          <p:cNvPr id="12298" name="15366 CuadroTexto"/>
          <p:cNvSpPr txBox="1">
            <a:spLocks noChangeArrowheads="1"/>
          </p:cNvSpPr>
          <p:nvPr/>
        </p:nvSpPr>
        <p:spPr bwMode="auto">
          <a:xfrm>
            <a:off x="5508625" y="1773238"/>
            <a:ext cx="2303463"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ES" sz="2800" b="1">
                <a:solidFill>
                  <a:srgbClr val="0000FF"/>
                </a:solidFill>
                <a:latin typeface="Arial" panose="020B0604020202020204" pitchFamily="34" charset="0"/>
              </a:rPr>
              <a:t>MODELOS </a:t>
            </a:r>
          </a:p>
          <a:p>
            <a:pPr algn="ctr" eaLnBrk="1" hangingPunct="1">
              <a:spcBef>
                <a:spcPct val="50000"/>
              </a:spcBef>
              <a:buFontTx/>
              <a:buNone/>
            </a:pPr>
            <a:r>
              <a:rPr lang="es-ES" sz="2800" b="1">
                <a:solidFill>
                  <a:srgbClr val="0000FF"/>
                </a:solidFill>
                <a:latin typeface="Arial" panose="020B0604020202020204" pitchFamily="34" charset="0"/>
              </a:rPr>
              <a:t>Y</a:t>
            </a:r>
          </a:p>
          <a:p>
            <a:pPr algn="ctr" eaLnBrk="1" hangingPunct="1">
              <a:spcBef>
                <a:spcPct val="50000"/>
              </a:spcBef>
              <a:buFontTx/>
              <a:buNone/>
            </a:pPr>
            <a:r>
              <a:rPr lang="es-ES" sz="2800" b="1">
                <a:solidFill>
                  <a:srgbClr val="0000FF"/>
                </a:solidFill>
                <a:latin typeface="Arial" panose="020B0604020202020204" pitchFamily="34" charset="0"/>
              </a:rPr>
              <a:t>DISEÑOS</a:t>
            </a:r>
          </a:p>
          <a:p>
            <a:pPr algn="ctr" eaLnBrk="1" hangingPunct="1">
              <a:spcBef>
                <a:spcPct val="50000"/>
              </a:spcBef>
              <a:buFontTx/>
              <a:buNone/>
            </a:pPr>
            <a:r>
              <a:rPr lang="es-ES" sz="1800" b="1">
                <a:solidFill>
                  <a:srgbClr val="0000FF"/>
                </a:solidFill>
                <a:latin typeface="Arial" panose="020B0604020202020204" pitchFamily="34" charset="0"/>
              </a:rPr>
              <a:t>(PRÁXIS)</a:t>
            </a:r>
          </a:p>
        </p:txBody>
      </p:sp>
      <p:sp>
        <p:nvSpPr>
          <p:cNvPr id="10251" name="15369 CuadroTexto"/>
          <p:cNvSpPr txBox="1">
            <a:spLocks noChangeArrowheads="1"/>
          </p:cNvSpPr>
          <p:nvPr/>
        </p:nvSpPr>
        <p:spPr bwMode="auto">
          <a:xfrm>
            <a:off x="1258888" y="5084763"/>
            <a:ext cx="2233612" cy="523875"/>
          </a:xfrm>
          <a:prstGeom prst="rect">
            <a:avLst/>
          </a:prstGeom>
          <a:noFill/>
          <a:ln w="9525">
            <a:noFill/>
            <a:miter lim="800000"/>
            <a:headEnd/>
            <a:tailEnd/>
          </a:ln>
        </p:spPr>
        <p:txBody>
          <a:bodyPr>
            <a:spAutoFit/>
          </a:bodyPr>
          <a:lstStyle/>
          <a:p>
            <a:pPr eaLnBrk="1" hangingPunct="1">
              <a:spcBef>
                <a:spcPct val="50000"/>
              </a:spcBef>
              <a:defRPr/>
            </a:pPr>
            <a:r>
              <a:rPr lang="es-ES" sz="2800" b="1" dirty="0">
                <a:solidFill>
                  <a:schemeClr val="accent3">
                    <a:lumMod val="50000"/>
                  </a:schemeClr>
                </a:solidFill>
                <a:latin typeface="Arial" charset="0"/>
              </a:rPr>
              <a:t>ENFOQUES</a:t>
            </a:r>
          </a:p>
        </p:txBody>
      </p:sp>
      <p:sp>
        <p:nvSpPr>
          <p:cNvPr id="12300" name="15371 CuadroTexto"/>
          <p:cNvSpPr txBox="1">
            <a:spLocks noChangeArrowheads="1"/>
          </p:cNvSpPr>
          <p:nvPr/>
        </p:nvSpPr>
        <p:spPr bwMode="auto">
          <a:xfrm>
            <a:off x="3492500" y="5949950"/>
            <a:ext cx="2806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ES" sz="2800" b="1">
                <a:solidFill>
                  <a:srgbClr val="990099"/>
                </a:solidFill>
                <a:latin typeface="Arial" panose="020B0604020202020204" pitchFamily="34" charset="0"/>
              </a:rPr>
              <a:t>PARADIGMAS</a:t>
            </a:r>
          </a:p>
        </p:txBody>
      </p:sp>
    </p:spTree>
    <p:extLst>
      <p:ext uri="{BB962C8B-B14F-4D97-AF65-F5344CB8AC3E}">
        <p14:creationId xmlns:p14="http://schemas.microsoft.com/office/powerpoint/2010/main" val="459402301"/>
      </p:ext>
    </p:extLst>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angle 8"/>
          <p:cNvSpPr>
            <a:spLocks noChangeArrowheads="1"/>
          </p:cNvSpPr>
          <p:nvPr/>
        </p:nvSpPr>
        <p:spPr bwMode="auto">
          <a:xfrm>
            <a:off x="1042988" y="0"/>
            <a:ext cx="7273925" cy="1484313"/>
          </a:xfrm>
          <a:prstGeom prst="rect">
            <a:avLst/>
          </a:prstGeom>
          <a:ln w="57150">
            <a:solidFill>
              <a:srgbClr val="0000FF"/>
            </a:solidFill>
            <a:prstDash val="sysDash"/>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1" hangingPunct="1">
              <a:defRPr/>
            </a:pPr>
            <a:endParaRPr lang="en-US"/>
          </a:p>
        </p:txBody>
      </p:sp>
      <p:sp>
        <p:nvSpPr>
          <p:cNvPr id="6147" name="Rectangle 2"/>
          <p:cNvSpPr>
            <a:spLocks noGrp="1" noChangeArrowheads="1"/>
          </p:cNvSpPr>
          <p:nvPr>
            <p:ph type="title" idx="4294967295"/>
          </p:nvPr>
        </p:nvSpPr>
        <p:spPr>
          <a:xfrm>
            <a:off x="1042988" y="438150"/>
            <a:ext cx="7273925" cy="687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eaLnBrk="1" hangingPunct="1"/>
            <a:r>
              <a:rPr lang="es-ES" sz="2800" b="1" smtClean="0">
                <a:solidFill>
                  <a:srgbClr val="C00000"/>
                </a:solidFill>
                <a:effectLst/>
                <a:latin typeface="Garamond" panose="02020404030301010803" pitchFamily="18" charset="0"/>
              </a:rPr>
              <a:t>PROPUESTA  PEDAGÓGICA TRADICIONAL</a:t>
            </a:r>
            <a:r>
              <a:rPr lang="es-ES" sz="3200" b="1" smtClean="0">
                <a:solidFill>
                  <a:srgbClr val="0000FF"/>
                </a:solidFill>
                <a:effectLst/>
                <a:latin typeface="Garamond" panose="02020404030301010803" pitchFamily="18" charset="0"/>
              </a:rPr>
              <a:t/>
            </a:r>
            <a:br>
              <a:rPr lang="es-ES" sz="3200" b="1" smtClean="0">
                <a:solidFill>
                  <a:srgbClr val="0000FF"/>
                </a:solidFill>
                <a:effectLst/>
                <a:latin typeface="Garamond" panose="02020404030301010803" pitchFamily="18" charset="0"/>
              </a:rPr>
            </a:br>
            <a:r>
              <a:rPr lang="es-ES" sz="2400" b="1" smtClean="0">
                <a:solidFill>
                  <a:srgbClr val="C00000"/>
                </a:solidFill>
                <a:effectLst/>
                <a:latin typeface="Garamond" panose="02020404030301010803" pitchFamily="18" charset="0"/>
              </a:rPr>
              <a:t>PARADIGMA DE LA INSTRUCCIÓN SIGLO XX</a:t>
            </a:r>
          </a:p>
        </p:txBody>
      </p:sp>
      <p:sp>
        <p:nvSpPr>
          <p:cNvPr id="6148" name="Rectangle 25"/>
          <p:cNvSpPr>
            <a:spLocks noChangeArrowheads="1"/>
          </p:cNvSpPr>
          <p:nvPr/>
        </p:nvSpPr>
        <p:spPr bwMode="auto">
          <a:xfrm>
            <a:off x="2484438" y="1844675"/>
            <a:ext cx="12715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sz="1600" b="1">
                <a:solidFill>
                  <a:srgbClr val="0000FF"/>
                </a:solidFill>
                <a:latin typeface="Arial" panose="020B0604020202020204" pitchFamily="34" charset="0"/>
              </a:rPr>
              <a:t>ENSEÑANZA</a:t>
            </a:r>
            <a:endParaRPr lang="es-ES" sz="1600" b="1">
              <a:solidFill>
                <a:srgbClr val="0000FF"/>
              </a:solidFill>
            </a:endParaRPr>
          </a:p>
        </p:txBody>
      </p:sp>
      <p:sp>
        <p:nvSpPr>
          <p:cNvPr id="6149" name="Rectangle 26"/>
          <p:cNvSpPr>
            <a:spLocks noChangeArrowheads="1"/>
          </p:cNvSpPr>
          <p:nvPr/>
        </p:nvSpPr>
        <p:spPr bwMode="auto">
          <a:xfrm>
            <a:off x="2268538" y="4797425"/>
            <a:ext cx="1655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sz="1600" b="1">
                <a:solidFill>
                  <a:srgbClr val="0000FF"/>
                </a:solidFill>
                <a:latin typeface="Arial" panose="020B0604020202020204" pitchFamily="34" charset="0"/>
              </a:rPr>
              <a:t>  CALIFICACIÓN </a:t>
            </a:r>
            <a:endParaRPr lang="es-ES" sz="1600">
              <a:solidFill>
                <a:srgbClr val="0000FF"/>
              </a:solidFill>
            </a:endParaRPr>
          </a:p>
        </p:txBody>
      </p:sp>
      <p:sp>
        <p:nvSpPr>
          <p:cNvPr id="6150" name="Rectangle 28"/>
          <p:cNvSpPr>
            <a:spLocks noChangeArrowheads="1"/>
          </p:cNvSpPr>
          <p:nvPr/>
        </p:nvSpPr>
        <p:spPr bwMode="auto">
          <a:xfrm>
            <a:off x="5508625" y="1628775"/>
            <a:ext cx="1479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sz="1600" b="1">
                <a:solidFill>
                  <a:srgbClr val="0000FF"/>
                </a:solidFill>
                <a:latin typeface="Arial" panose="020B0604020202020204" pitchFamily="34" charset="0"/>
              </a:rPr>
              <a:t>- PLANEACIÓN</a:t>
            </a:r>
            <a:endParaRPr lang="es-ES" sz="1600" b="1">
              <a:solidFill>
                <a:srgbClr val="0000FF"/>
              </a:solidFill>
            </a:endParaRPr>
          </a:p>
        </p:txBody>
      </p:sp>
      <p:sp>
        <p:nvSpPr>
          <p:cNvPr id="6151" name="Rectangle 29"/>
          <p:cNvSpPr>
            <a:spLocks noChangeArrowheads="1"/>
          </p:cNvSpPr>
          <p:nvPr/>
        </p:nvSpPr>
        <p:spPr bwMode="auto">
          <a:xfrm>
            <a:off x="5508625" y="1916113"/>
            <a:ext cx="18573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sz="1600" b="1">
                <a:solidFill>
                  <a:srgbClr val="0000FF"/>
                </a:solidFill>
                <a:latin typeface="Arial" panose="020B0604020202020204" pitchFamily="34" charset="0"/>
              </a:rPr>
              <a:t>- PROGRAMACIÓN</a:t>
            </a:r>
            <a:endParaRPr lang="es-ES" sz="1600" b="1">
              <a:solidFill>
                <a:srgbClr val="0000FF"/>
              </a:solidFill>
            </a:endParaRPr>
          </a:p>
        </p:txBody>
      </p:sp>
      <p:sp>
        <p:nvSpPr>
          <p:cNvPr id="6152" name="Rectangle 30"/>
          <p:cNvSpPr>
            <a:spLocks noChangeArrowheads="1"/>
          </p:cNvSpPr>
          <p:nvPr/>
        </p:nvSpPr>
        <p:spPr bwMode="auto">
          <a:xfrm>
            <a:off x="5508625" y="2276475"/>
            <a:ext cx="16113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sz="1600" b="1">
                <a:solidFill>
                  <a:srgbClr val="0000FF"/>
                </a:solidFill>
                <a:latin typeface="Arial" panose="020B0604020202020204" pitchFamily="34" charset="0"/>
              </a:rPr>
              <a:t>- PARCELACIÓN</a:t>
            </a:r>
            <a:endParaRPr lang="es-ES" sz="1600">
              <a:solidFill>
                <a:srgbClr val="0000FF"/>
              </a:solidFill>
            </a:endParaRPr>
          </a:p>
        </p:txBody>
      </p:sp>
      <p:sp>
        <p:nvSpPr>
          <p:cNvPr id="6153" name="Rectangle 31"/>
          <p:cNvSpPr>
            <a:spLocks noChangeArrowheads="1"/>
          </p:cNvSpPr>
          <p:nvPr/>
        </p:nvSpPr>
        <p:spPr bwMode="auto">
          <a:xfrm>
            <a:off x="5722938" y="4221163"/>
            <a:ext cx="13700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 sz="1600" b="1">
              <a:solidFill>
                <a:srgbClr val="C00000"/>
              </a:solidFill>
              <a:latin typeface="Arial" panose="020B0604020202020204" pitchFamily="34" charset="0"/>
            </a:endParaRPr>
          </a:p>
          <a:p>
            <a:pPr eaLnBrk="1" hangingPunct="1">
              <a:spcBef>
                <a:spcPct val="0"/>
              </a:spcBef>
              <a:buClrTx/>
              <a:buSzTx/>
              <a:buFontTx/>
              <a:buNone/>
            </a:pPr>
            <a:endParaRPr lang="es-ES" sz="1600" b="1">
              <a:solidFill>
                <a:srgbClr val="C00000"/>
              </a:solidFill>
              <a:latin typeface="Arial" panose="020B0604020202020204" pitchFamily="34" charset="0"/>
            </a:endParaRPr>
          </a:p>
          <a:p>
            <a:pPr eaLnBrk="1" hangingPunct="1">
              <a:spcBef>
                <a:spcPct val="0"/>
              </a:spcBef>
              <a:buClrTx/>
              <a:buSzTx/>
              <a:buFontTx/>
              <a:buNone/>
            </a:pPr>
            <a:r>
              <a:rPr lang="es-ES" sz="1600" b="1">
                <a:solidFill>
                  <a:srgbClr val="0000FF"/>
                </a:solidFill>
                <a:latin typeface="Arial" panose="020B0604020202020204" pitchFamily="34" charset="0"/>
              </a:rPr>
              <a:t>PROMOCIÓN</a:t>
            </a:r>
          </a:p>
        </p:txBody>
      </p:sp>
      <p:sp>
        <p:nvSpPr>
          <p:cNvPr id="6154" name="Rectangle 32"/>
          <p:cNvSpPr>
            <a:spLocks noChangeArrowheads="1"/>
          </p:cNvSpPr>
          <p:nvPr/>
        </p:nvSpPr>
        <p:spPr bwMode="auto">
          <a:xfrm>
            <a:off x="5724525" y="4652963"/>
            <a:ext cx="15113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 sz="1600" b="1">
              <a:solidFill>
                <a:srgbClr val="C00000"/>
              </a:solidFill>
              <a:latin typeface="Arial" panose="020B0604020202020204" pitchFamily="34" charset="0"/>
            </a:endParaRPr>
          </a:p>
          <a:p>
            <a:pPr eaLnBrk="1" hangingPunct="1">
              <a:spcBef>
                <a:spcPct val="0"/>
              </a:spcBef>
              <a:buClrTx/>
              <a:buSzTx/>
              <a:buFontTx/>
              <a:buNone/>
            </a:pPr>
            <a:r>
              <a:rPr lang="es-ES" sz="1600" b="1">
                <a:solidFill>
                  <a:srgbClr val="0000FF"/>
                </a:solidFill>
                <a:latin typeface="Arial" panose="020B0604020202020204" pitchFamily="34" charset="0"/>
              </a:rPr>
              <a:t>ACADÉMICA</a:t>
            </a:r>
            <a:endParaRPr lang="es-ES" sz="1600">
              <a:solidFill>
                <a:srgbClr val="0000FF"/>
              </a:solidFill>
            </a:endParaRPr>
          </a:p>
        </p:txBody>
      </p:sp>
      <p:sp>
        <p:nvSpPr>
          <p:cNvPr id="4129" name="Oval 33"/>
          <p:cNvSpPr>
            <a:spLocks noChangeArrowheads="1"/>
          </p:cNvSpPr>
          <p:nvPr/>
        </p:nvSpPr>
        <p:spPr bwMode="auto">
          <a:xfrm>
            <a:off x="250825" y="2349500"/>
            <a:ext cx="2374900" cy="2376488"/>
          </a:xfrm>
          <a:prstGeom prst="ellipse">
            <a:avLst/>
          </a:prstGeom>
          <a:ln w="57150">
            <a:solidFill>
              <a:srgbClr val="006600"/>
            </a:solidFill>
            <a:prstDash val="sysDash"/>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eaLnBrk="1" hangingPunct="1">
              <a:defRPr/>
            </a:pPr>
            <a:r>
              <a:rPr lang="es-ES" sz="2400" b="1" dirty="0">
                <a:solidFill>
                  <a:srgbClr val="C00000"/>
                </a:solidFill>
              </a:rPr>
              <a:t>ALUMNO</a:t>
            </a:r>
          </a:p>
        </p:txBody>
      </p:sp>
      <p:sp>
        <p:nvSpPr>
          <p:cNvPr id="4130" name="Oval 34"/>
          <p:cNvSpPr>
            <a:spLocks noChangeArrowheads="1"/>
          </p:cNvSpPr>
          <p:nvPr/>
        </p:nvSpPr>
        <p:spPr bwMode="auto">
          <a:xfrm>
            <a:off x="3419475" y="2349500"/>
            <a:ext cx="2374900" cy="2376488"/>
          </a:xfrm>
          <a:prstGeom prst="ellipse">
            <a:avLst/>
          </a:prstGeom>
          <a:ln w="57150">
            <a:solidFill>
              <a:srgbClr val="006600"/>
            </a:solidFill>
            <a:prstDash val="sysDash"/>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eaLnBrk="1" hangingPunct="1">
              <a:defRPr/>
            </a:pPr>
            <a:r>
              <a:rPr lang="es-ES" sz="2400" b="1" dirty="0">
                <a:solidFill>
                  <a:srgbClr val="C00000"/>
                </a:solidFill>
              </a:rPr>
              <a:t>PROFESOR</a:t>
            </a:r>
          </a:p>
        </p:txBody>
      </p:sp>
      <p:sp>
        <p:nvSpPr>
          <p:cNvPr id="4131" name="Oval 35"/>
          <p:cNvSpPr>
            <a:spLocks noChangeArrowheads="1"/>
          </p:cNvSpPr>
          <p:nvPr/>
        </p:nvSpPr>
        <p:spPr bwMode="auto">
          <a:xfrm>
            <a:off x="6588125" y="2349500"/>
            <a:ext cx="2374900" cy="2376488"/>
          </a:xfrm>
          <a:prstGeom prst="ellipse">
            <a:avLst/>
          </a:prstGeom>
          <a:ln w="57150">
            <a:solidFill>
              <a:srgbClr val="006600"/>
            </a:solidFill>
            <a:prstDash val="sysDash"/>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eaLnBrk="1" hangingPunct="1">
              <a:defRPr/>
            </a:pPr>
            <a:r>
              <a:rPr lang="es-ES" sz="2000" b="1" dirty="0">
                <a:solidFill>
                  <a:srgbClr val="C00000"/>
                </a:solidFill>
              </a:rPr>
              <a:t>CONTENIDOS</a:t>
            </a:r>
          </a:p>
          <a:p>
            <a:pPr algn="ctr" eaLnBrk="1" hangingPunct="1">
              <a:defRPr/>
            </a:pPr>
            <a:r>
              <a:rPr lang="es-ES" sz="2000" b="1" dirty="0">
                <a:solidFill>
                  <a:srgbClr val="C00000"/>
                </a:solidFill>
              </a:rPr>
              <a:t>PROGRAMÁTICOS</a:t>
            </a:r>
          </a:p>
        </p:txBody>
      </p:sp>
      <p:sp>
        <p:nvSpPr>
          <p:cNvPr id="4132" name="Line 36"/>
          <p:cNvSpPr>
            <a:spLocks noChangeShapeType="1"/>
          </p:cNvSpPr>
          <p:nvPr/>
        </p:nvSpPr>
        <p:spPr bwMode="auto">
          <a:xfrm>
            <a:off x="5795963" y="3573463"/>
            <a:ext cx="790575" cy="0"/>
          </a:xfrm>
          <a:prstGeom prst="line">
            <a:avLst/>
          </a:prstGeom>
          <a:noFill/>
          <a:ln w="38100">
            <a:solidFill>
              <a:srgbClr val="C00000"/>
            </a:solidFill>
            <a:prstDash val="sys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133" name="Line 37"/>
          <p:cNvSpPr>
            <a:spLocks noChangeShapeType="1"/>
          </p:cNvSpPr>
          <p:nvPr/>
        </p:nvSpPr>
        <p:spPr bwMode="auto">
          <a:xfrm flipV="1">
            <a:off x="2627313" y="3573463"/>
            <a:ext cx="792162" cy="0"/>
          </a:xfrm>
          <a:prstGeom prst="line">
            <a:avLst/>
          </a:prstGeom>
          <a:noFill/>
          <a:ln w="38100">
            <a:solidFill>
              <a:srgbClr val="C00000"/>
            </a:solidFill>
            <a:prstDash val="sys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2101604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4133"/>
                                        </p:tgtEl>
                                        <p:attrNameLst>
                                          <p:attrName>style.visibility</p:attrName>
                                        </p:attrNameLst>
                                      </p:cBhvr>
                                      <p:to>
                                        <p:strVal val="visible"/>
                                      </p:to>
                                    </p:set>
                                    <p:anim from="(-#ppt_w/2)" to="(#ppt_x)" calcmode="lin" valueType="num">
                                      <p:cBhvr>
                                        <p:cTn id="7" dur="600" fill="hold">
                                          <p:stCondLst>
                                            <p:cond delay="0"/>
                                          </p:stCondLst>
                                        </p:cTn>
                                        <p:tgtEl>
                                          <p:spTgt spid="4133"/>
                                        </p:tgtEl>
                                        <p:attrNameLst>
                                          <p:attrName>ppt_x</p:attrName>
                                        </p:attrNameLst>
                                      </p:cBhvr>
                                    </p:anim>
                                    <p:anim from="0" to="-1.0" calcmode="lin" valueType="num">
                                      <p:cBhvr>
                                        <p:cTn id="8" dur="200" decel="50000" autoRev="1" fill="hold">
                                          <p:stCondLst>
                                            <p:cond delay="600"/>
                                          </p:stCondLst>
                                        </p:cTn>
                                        <p:tgtEl>
                                          <p:spTgt spid="4133"/>
                                        </p:tgtEl>
                                        <p:attrNameLst>
                                          <p:attrName>xshear</p:attrName>
                                        </p:attrNameLst>
                                      </p:cBhvr>
                                    </p:anim>
                                    <p:animScale>
                                      <p:cBhvr>
                                        <p:cTn id="9" dur="200" decel="100000" autoRev="1" fill="hold">
                                          <p:stCondLst>
                                            <p:cond delay="600"/>
                                          </p:stCondLst>
                                        </p:cTn>
                                        <p:tgtEl>
                                          <p:spTgt spid="4133"/>
                                        </p:tgtEl>
                                      </p:cBhvr>
                                      <p:from x="100000" y="100000"/>
                                      <p:to x="80000" y="100000"/>
                                    </p:animScale>
                                    <p:anim by="(#ppt_h/3+#ppt_w*0.1)" calcmode="lin" valueType="num">
                                      <p:cBhvr additive="sum">
                                        <p:cTn id="10" dur="200" decel="100000" autoRev="1" fill="hold">
                                          <p:stCondLst>
                                            <p:cond delay="600"/>
                                          </p:stCondLst>
                                        </p:cTn>
                                        <p:tgtEl>
                                          <p:spTgt spid="4133"/>
                                        </p:tgtEl>
                                        <p:attrNameLst>
                                          <p:attrName>ppt_x</p:attrName>
                                        </p:attrNameLst>
                                      </p:cBhvr>
                                    </p:anim>
                                  </p:childTnLst>
                                </p:cTn>
                              </p:par>
                            </p:childTnLst>
                          </p:cTn>
                        </p:par>
                        <p:par>
                          <p:cTn id="11" fill="hold" nodeType="afterGroup">
                            <p:stCondLst>
                              <p:cond delay="1000"/>
                            </p:stCondLst>
                            <p:childTnLst>
                              <p:par>
                                <p:cTn id="12" presetID="34" presetClass="entr" presetSubtype="0" fill="hold" grpId="0" nodeType="afterEffect">
                                  <p:stCondLst>
                                    <p:cond delay="0"/>
                                  </p:stCondLst>
                                  <p:childTnLst>
                                    <p:set>
                                      <p:cBhvr>
                                        <p:cTn id="13" dur="1" fill="hold">
                                          <p:stCondLst>
                                            <p:cond delay="0"/>
                                          </p:stCondLst>
                                        </p:cTn>
                                        <p:tgtEl>
                                          <p:spTgt spid="4132"/>
                                        </p:tgtEl>
                                        <p:attrNameLst>
                                          <p:attrName>style.visibility</p:attrName>
                                        </p:attrNameLst>
                                      </p:cBhvr>
                                      <p:to>
                                        <p:strVal val="visible"/>
                                      </p:to>
                                    </p:set>
                                    <p:anim from="(-#ppt_w/2)" to="(#ppt_x)" calcmode="lin" valueType="num">
                                      <p:cBhvr>
                                        <p:cTn id="14" dur="600" fill="hold">
                                          <p:stCondLst>
                                            <p:cond delay="0"/>
                                          </p:stCondLst>
                                        </p:cTn>
                                        <p:tgtEl>
                                          <p:spTgt spid="4132"/>
                                        </p:tgtEl>
                                        <p:attrNameLst>
                                          <p:attrName>ppt_x</p:attrName>
                                        </p:attrNameLst>
                                      </p:cBhvr>
                                    </p:anim>
                                    <p:anim from="0" to="-1.0" calcmode="lin" valueType="num">
                                      <p:cBhvr>
                                        <p:cTn id="15" dur="200" decel="50000" autoRev="1" fill="hold">
                                          <p:stCondLst>
                                            <p:cond delay="600"/>
                                          </p:stCondLst>
                                        </p:cTn>
                                        <p:tgtEl>
                                          <p:spTgt spid="4132"/>
                                        </p:tgtEl>
                                        <p:attrNameLst>
                                          <p:attrName>xshear</p:attrName>
                                        </p:attrNameLst>
                                      </p:cBhvr>
                                    </p:anim>
                                    <p:animScale>
                                      <p:cBhvr>
                                        <p:cTn id="16" dur="200" decel="100000" autoRev="1" fill="hold">
                                          <p:stCondLst>
                                            <p:cond delay="600"/>
                                          </p:stCondLst>
                                        </p:cTn>
                                        <p:tgtEl>
                                          <p:spTgt spid="4132"/>
                                        </p:tgtEl>
                                      </p:cBhvr>
                                      <p:from x="100000" y="100000"/>
                                      <p:to x="80000" y="100000"/>
                                    </p:animScale>
                                    <p:anim by="(#ppt_h/3+#ppt_w*0.1)" calcmode="lin" valueType="num">
                                      <p:cBhvr additive="sum">
                                        <p:cTn id="17" dur="200" decel="100000" autoRev="1" fill="hold">
                                          <p:stCondLst>
                                            <p:cond delay="600"/>
                                          </p:stCondLst>
                                        </p:cTn>
                                        <p:tgtEl>
                                          <p:spTgt spid="413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2" grpId="0" animBg="1"/>
      <p:bldP spid="413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Rectangle 7"/>
          <p:cNvSpPr>
            <a:spLocks noGrp="1" noChangeArrowheads="1"/>
          </p:cNvSpPr>
          <p:nvPr>
            <p:ph type="title" idx="4294967295"/>
          </p:nvPr>
        </p:nvSpPr>
        <p:spPr>
          <a:xfrm>
            <a:off x="685800" y="188913"/>
            <a:ext cx="7772400" cy="503237"/>
          </a:xfrm>
        </p:spPr>
        <p:txBody>
          <a:bodyPr>
            <a:normAutofit fontScale="90000"/>
          </a:bodyPr>
          <a:lstStyle/>
          <a:p>
            <a:pPr eaLnBrk="1" hangingPunct="1">
              <a:defRPr/>
            </a:pPr>
            <a:r>
              <a:rPr lang="es-ES" sz="2800" b="1" dirty="0" smtClean="0">
                <a:solidFill>
                  <a:srgbClr val="3333CC"/>
                </a:solidFill>
                <a:effectLst>
                  <a:outerShdw blurRad="38100" dist="38100" dir="2700000" algn="tl">
                    <a:srgbClr val="FFFFFF"/>
                  </a:outerShdw>
                </a:effectLst>
                <a:latin typeface="Arial" charset="0"/>
              </a:rPr>
              <a:t>PARADIGMA DE LA MEDIACIÓN SIGLO XXI</a:t>
            </a:r>
          </a:p>
        </p:txBody>
      </p:sp>
      <p:sp>
        <p:nvSpPr>
          <p:cNvPr id="4099" name="Rectangle 10" descr="Papel periódico"/>
          <p:cNvSpPr>
            <a:spLocks noChangeArrowheads="1"/>
          </p:cNvSpPr>
          <p:nvPr/>
        </p:nvSpPr>
        <p:spPr bwMode="auto">
          <a:xfrm>
            <a:off x="685800" y="685800"/>
            <a:ext cx="7702550" cy="5838825"/>
          </a:xfrm>
          <a:prstGeom prst="rect">
            <a:avLst/>
          </a:prstGeom>
          <a:ln w="57150">
            <a:solidFill>
              <a:srgbClr val="006600"/>
            </a:solidFill>
            <a:prstDash val="sysDash"/>
            <a:headEnd/>
            <a:tailEnd/>
          </a:ln>
        </p:spPr>
        <p:style>
          <a:lnRef idx="1">
            <a:schemeClr val="accent1"/>
          </a:lnRef>
          <a:fillRef idx="2">
            <a:schemeClr val="accent1"/>
          </a:fillRef>
          <a:effectRef idx="1">
            <a:schemeClr val="accent1"/>
          </a:effectRef>
          <a:fontRef idx="minor">
            <a:schemeClr val="dk1"/>
          </a:fontRef>
        </p:style>
        <p:txBody>
          <a:bodyPr wrap="none" anchor="ctr"/>
          <a:lstStyle/>
          <a:p>
            <a:pPr eaLnBrk="1" hangingPunct="1">
              <a:defRPr/>
            </a:pPr>
            <a:endParaRPr lang="es-ES_tradnl"/>
          </a:p>
        </p:txBody>
      </p:sp>
      <p:sp>
        <p:nvSpPr>
          <p:cNvPr id="6157" name="Oval 13" descr="Lienzo"/>
          <p:cNvSpPr>
            <a:spLocks noChangeArrowheads="1"/>
          </p:cNvSpPr>
          <p:nvPr/>
        </p:nvSpPr>
        <p:spPr bwMode="auto">
          <a:xfrm>
            <a:off x="827088" y="1285875"/>
            <a:ext cx="1873250" cy="1492250"/>
          </a:xfrm>
          <a:prstGeom prst="ellipse">
            <a:avLst/>
          </a:prstGeom>
          <a:ln w="57150">
            <a:solidFill>
              <a:srgbClr val="0000FF"/>
            </a:solidFill>
            <a:prstDash val="sysDash"/>
            <a:headEnd/>
            <a:tailEnd/>
          </a:ln>
        </p:spPr>
        <p:style>
          <a:lnRef idx="1">
            <a:schemeClr val="accent3"/>
          </a:lnRef>
          <a:fillRef idx="2">
            <a:schemeClr val="accent3"/>
          </a:fillRef>
          <a:effectRef idx="1">
            <a:schemeClr val="accent3"/>
          </a:effectRef>
          <a:fontRef idx="minor">
            <a:schemeClr val="dk1"/>
          </a:fontRef>
        </p:style>
        <p:txBody>
          <a:bodyPr/>
          <a:lstStyle/>
          <a:p>
            <a:pPr eaLnBrk="1" hangingPunct="1">
              <a:defRPr/>
            </a:pPr>
            <a:endParaRPr lang="es-ES_tradnl"/>
          </a:p>
        </p:txBody>
      </p:sp>
      <p:sp>
        <p:nvSpPr>
          <p:cNvPr id="8197" name="Rectangle 14"/>
          <p:cNvSpPr>
            <a:spLocks noChangeArrowheads="1"/>
          </p:cNvSpPr>
          <p:nvPr/>
        </p:nvSpPr>
        <p:spPr bwMode="auto">
          <a:xfrm>
            <a:off x="827088" y="1557338"/>
            <a:ext cx="1944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sz="600" b="1">
                <a:solidFill>
                  <a:srgbClr val="C00000"/>
                </a:solidFill>
                <a:latin typeface="Arial" panose="020B0604020202020204" pitchFamily="34" charset="0"/>
              </a:rPr>
              <a:t>   </a:t>
            </a:r>
          </a:p>
          <a:p>
            <a:pPr eaLnBrk="1" hangingPunct="1">
              <a:spcBef>
                <a:spcPct val="0"/>
              </a:spcBef>
              <a:buClrTx/>
              <a:buSzTx/>
              <a:buFontTx/>
              <a:buNone/>
            </a:pPr>
            <a:r>
              <a:rPr lang="es-ES" sz="2000" b="1">
                <a:solidFill>
                  <a:srgbClr val="C00000"/>
                </a:solidFill>
                <a:latin typeface="Arial" panose="020B0604020202020204" pitchFamily="34" charset="0"/>
              </a:rPr>
              <a:t>   </a:t>
            </a:r>
          </a:p>
          <a:p>
            <a:pPr eaLnBrk="1" hangingPunct="1">
              <a:spcBef>
                <a:spcPct val="0"/>
              </a:spcBef>
              <a:buClrTx/>
              <a:buSzTx/>
              <a:buFontTx/>
              <a:buNone/>
            </a:pPr>
            <a:r>
              <a:rPr lang="es-ES" sz="2000" b="1">
                <a:solidFill>
                  <a:srgbClr val="0000FF"/>
                </a:solidFill>
                <a:latin typeface="Arial" panose="020B0604020202020204" pitchFamily="34" charset="0"/>
              </a:rPr>
              <a:t>  EDUCANDOS</a:t>
            </a:r>
            <a:endParaRPr lang="es-ES" sz="2000" b="1">
              <a:solidFill>
                <a:srgbClr val="0000FF"/>
              </a:solidFill>
            </a:endParaRPr>
          </a:p>
        </p:txBody>
      </p:sp>
      <p:sp>
        <p:nvSpPr>
          <p:cNvPr id="6159" name="Oval 15" descr="Lienzo"/>
          <p:cNvSpPr>
            <a:spLocks noChangeArrowheads="1"/>
          </p:cNvSpPr>
          <p:nvPr/>
        </p:nvSpPr>
        <p:spPr bwMode="auto">
          <a:xfrm>
            <a:off x="3492500" y="4221163"/>
            <a:ext cx="2087563" cy="1439862"/>
          </a:xfrm>
          <a:prstGeom prst="ellipse">
            <a:avLst/>
          </a:prstGeom>
          <a:ln w="57150">
            <a:solidFill>
              <a:srgbClr val="0000FF"/>
            </a:solidFill>
            <a:prstDash val="sysDash"/>
            <a:headEnd/>
            <a:tailEnd/>
          </a:ln>
        </p:spPr>
        <p:style>
          <a:lnRef idx="1">
            <a:schemeClr val="accent3"/>
          </a:lnRef>
          <a:fillRef idx="2">
            <a:schemeClr val="accent3"/>
          </a:fillRef>
          <a:effectRef idx="1">
            <a:schemeClr val="accent3"/>
          </a:effectRef>
          <a:fontRef idx="minor">
            <a:schemeClr val="dk1"/>
          </a:fontRef>
        </p:style>
        <p:txBody>
          <a:bodyPr/>
          <a:lstStyle/>
          <a:p>
            <a:pPr eaLnBrk="1" hangingPunct="1">
              <a:defRPr/>
            </a:pPr>
            <a:endParaRPr lang="es-ES_tradnl"/>
          </a:p>
        </p:txBody>
      </p:sp>
      <p:sp>
        <p:nvSpPr>
          <p:cNvPr id="8199" name="Rectangle 16"/>
          <p:cNvSpPr>
            <a:spLocks noChangeArrowheads="1"/>
          </p:cNvSpPr>
          <p:nvPr/>
        </p:nvSpPr>
        <p:spPr bwMode="auto">
          <a:xfrm>
            <a:off x="3563938" y="4748213"/>
            <a:ext cx="201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sz="2000" b="1">
                <a:solidFill>
                  <a:srgbClr val="0000FF"/>
                </a:solidFill>
                <a:latin typeface="Arial" panose="020B0604020202020204" pitchFamily="34" charset="0"/>
              </a:rPr>
              <a:t> EDUCADORES</a:t>
            </a:r>
            <a:endParaRPr lang="es-ES" sz="2000">
              <a:solidFill>
                <a:srgbClr val="0000FF"/>
              </a:solidFill>
            </a:endParaRPr>
          </a:p>
        </p:txBody>
      </p:sp>
      <p:sp>
        <p:nvSpPr>
          <p:cNvPr id="8200" name="Rectangle 17"/>
          <p:cNvSpPr>
            <a:spLocks noChangeArrowheads="1"/>
          </p:cNvSpPr>
          <p:nvPr/>
        </p:nvSpPr>
        <p:spPr bwMode="auto">
          <a:xfrm>
            <a:off x="3563938" y="5099050"/>
            <a:ext cx="201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sz="2000" b="1">
                <a:solidFill>
                  <a:srgbClr val="C00000"/>
                </a:solidFill>
                <a:latin typeface="Arial" panose="020B0604020202020204" pitchFamily="34" charset="0"/>
              </a:rPr>
              <a:t> </a:t>
            </a:r>
            <a:r>
              <a:rPr lang="es-ES" sz="2000" b="1">
                <a:solidFill>
                  <a:srgbClr val="0000FF"/>
                </a:solidFill>
                <a:latin typeface="Arial" panose="020B0604020202020204" pitchFamily="34" charset="0"/>
              </a:rPr>
              <a:t> MEDIADORES</a:t>
            </a:r>
            <a:endParaRPr lang="es-ES" sz="2000">
              <a:solidFill>
                <a:srgbClr val="0000FF"/>
              </a:solidFill>
            </a:endParaRPr>
          </a:p>
        </p:txBody>
      </p:sp>
      <p:sp>
        <p:nvSpPr>
          <p:cNvPr id="6162" name="Oval 18" descr="Lienzo"/>
          <p:cNvSpPr>
            <a:spLocks noChangeArrowheads="1"/>
          </p:cNvSpPr>
          <p:nvPr/>
        </p:nvSpPr>
        <p:spPr bwMode="auto">
          <a:xfrm>
            <a:off x="6227763" y="1268413"/>
            <a:ext cx="2089150" cy="1690687"/>
          </a:xfrm>
          <a:prstGeom prst="ellipse">
            <a:avLst/>
          </a:prstGeom>
          <a:ln w="57150">
            <a:solidFill>
              <a:srgbClr val="0000FF"/>
            </a:solidFill>
            <a:prstDash val="sysDash"/>
            <a:headEnd/>
            <a:tailEnd/>
          </a:ln>
        </p:spPr>
        <p:style>
          <a:lnRef idx="1">
            <a:schemeClr val="accent3"/>
          </a:lnRef>
          <a:fillRef idx="2">
            <a:schemeClr val="accent3"/>
          </a:fillRef>
          <a:effectRef idx="1">
            <a:schemeClr val="accent3"/>
          </a:effectRef>
          <a:fontRef idx="minor">
            <a:schemeClr val="dk1"/>
          </a:fontRef>
        </p:style>
        <p:txBody>
          <a:bodyPr/>
          <a:lstStyle/>
          <a:p>
            <a:pPr eaLnBrk="1" hangingPunct="1">
              <a:defRPr/>
            </a:pPr>
            <a:endParaRPr lang="es-ES_tradnl"/>
          </a:p>
        </p:txBody>
      </p:sp>
      <p:sp>
        <p:nvSpPr>
          <p:cNvPr id="8202" name="Rectangle 19"/>
          <p:cNvSpPr>
            <a:spLocks noChangeArrowheads="1"/>
          </p:cNvSpPr>
          <p:nvPr/>
        </p:nvSpPr>
        <p:spPr bwMode="auto">
          <a:xfrm>
            <a:off x="6227763" y="1916113"/>
            <a:ext cx="204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sz="2000" b="1">
                <a:solidFill>
                  <a:srgbClr val="000000"/>
                </a:solidFill>
                <a:latin typeface="Arial" panose="020B0604020202020204" pitchFamily="34" charset="0"/>
              </a:rPr>
              <a:t> </a:t>
            </a:r>
            <a:r>
              <a:rPr lang="es-ES" sz="2000" b="1">
                <a:solidFill>
                  <a:srgbClr val="0000FF"/>
                </a:solidFill>
                <a:latin typeface="Arial" panose="020B0604020202020204" pitchFamily="34" charset="0"/>
              </a:rPr>
              <a:t>APRENDIZAJES</a:t>
            </a:r>
          </a:p>
          <a:p>
            <a:pPr eaLnBrk="1" hangingPunct="1">
              <a:spcBef>
                <a:spcPct val="0"/>
              </a:spcBef>
              <a:buClrTx/>
              <a:buSzTx/>
              <a:buFontTx/>
              <a:buNone/>
            </a:pPr>
            <a:r>
              <a:rPr lang="es-ES" sz="600" b="1">
                <a:solidFill>
                  <a:srgbClr val="000000"/>
                </a:solidFill>
                <a:latin typeface="Arial" panose="020B0604020202020204" pitchFamily="34" charset="0"/>
              </a:rPr>
              <a:t>      </a:t>
            </a:r>
            <a:endParaRPr lang="es-ES" sz="600"/>
          </a:p>
        </p:txBody>
      </p:sp>
      <p:sp>
        <p:nvSpPr>
          <p:cNvPr id="8203" name="Line 21"/>
          <p:cNvSpPr>
            <a:spLocks noChangeShapeType="1"/>
          </p:cNvSpPr>
          <p:nvPr/>
        </p:nvSpPr>
        <p:spPr bwMode="auto">
          <a:xfrm>
            <a:off x="2606675" y="3411538"/>
            <a:ext cx="885825" cy="809625"/>
          </a:xfrm>
          <a:prstGeom prst="line">
            <a:avLst/>
          </a:prstGeom>
          <a:noFill/>
          <a:ln w="38100">
            <a:solidFill>
              <a:srgbClr val="FF0000"/>
            </a:solidFill>
            <a:prstDash val="sysDash"/>
            <a:round/>
            <a:headEnd/>
            <a:tailEnd/>
          </a:ln>
          <a:extLst>
            <a:ext uri="{909E8E84-426E-40DD-AFC4-6F175D3DCCD1}">
              <a14:hiddenFill xmlns:a14="http://schemas.microsoft.com/office/drawing/2010/main">
                <a:noFill/>
              </a14:hiddenFill>
            </a:ext>
          </a:extLst>
        </p:spPr>
        <p:txBody>
          <a:bodyPr/>
          <a:lstStyle/>
          <a:p>
            <a:endParaRPr lang="es-ES"/>
          </a:p>
        </p:txBody>
      </p:sp>
      <p:sp>
        <p:nvSpPr>
          <p:cNvPr id="8204" name="Freeform 22"/>
          <p:cNvSpPr>
            <a:spLocks/>
          </p:cNvSpPr>
          <p:nvPr/>
        </p:nvSpPr>
        <p:spPr bwMode="auto">
          <a:xfrm>
            <a:off x="2568575" y="3360738"/>
            <a:ext cx="136525" cy="150812"/>
          </a:xfrm>
          <a:custGeom>
            <a:avLst/>
            <a:gdLst>
              <a:gd name="T0" fmla="*/ 0 w 171"/>
              <a:gd name="T1" fmla="*/ 0 h 190"/>
              <a:gd name="T2" fmla="*/ 2147483646 w 171"/>
              <a:gd name="T3" fmla="*/ 2147483646 h 190"/>
              <a:gd name="T4" fmla="*/ 2147483646 w 171"/>
              <a:gd name="T5" fmla="*/ 2147483646 h 190"/>
              <a:gd name="T6" fmla="*/ 0 w 171"/>
              <a:gd name="T7" fmla="*/ 0 h 190"/>
              <a:gd name="T8" fmla="*/ 0 60000 65536"/>
              <a:gd name="T9" fmla="*/ 0 60000 65536"/>
              <a:gd name="T10" fmla="*/ 0 60000 65536"/>
              <a:gd name="T11" fmla="*/ 0 60000 65536"/>
              <a:gd name="T12" fmla="*/ 0 w 171"/>
              <a:gd name="T13" fmla="*/ 0 h 190"/>
              <a:gd name="T14" fmla="*/ 171 w 171"/>
              <a:gd name="T15" fmla="*/ 190 h 190"/>
            </a:gdLst>
            <a:ahLst/>
            <a:cxnLst>
              <a:cxn ang="T8">
                <a:pos x="T0" y="T1"/>
              </a:cxn>
              <a:cxn ang="T9">
                <a:pos x="T2" y="T3"/>
              </a:cxn>
              <a:cxn ang="T10">
                <a:pos x="T4" y="T5"/>
              </a:cxn>
              <a:cxn ang="T11">
                <a:pos x="T6" y="T7"/>
              </a:cxn>
            </a:cxnLst>
            <a:rect l="T12" t="T13" r="T14" b="T15"/>
            <a:pathLst>
              <a:path w="171" h="190">
                <a:moveTo>
                  <a:pt x="0" y="0"/>
                </a:moveTo>
                <a:lnTo>
                  <a:pt x="171" y="92"/>
                </a:lnTo>
                <a:lnTo>
                  <a:pt x="43" y="190"/>
                </a:lnTo>
                <a:lnTo>
                  <a:pt x="0" y="0"/>
                </a:lnTo>
                <a:close/>
              </a:path>
            </a:pathLst>
          </a:custGeom>
          <a:solidFill>
            <a:srgbClr val="FF0000"/>
          </a:solidFill>
          <a:ln w="0">
            <a:solidFill>
              <a:srgbClr val="FF0000"/>
            </a:solidFill>
            <a:round/>
            <a:headEnd/>
            <a:tailEnd/>
          </a:ln>
        </p:spPr>
        <p:txBody>
          <a:bodyPr/>
          <a:lstStyle/>
          <a:p>
            <a:endParaRPr lang="es-ES"/>
          </a:p>
        </p:txBody>
      </p:sp>
      <p:sp>
        <p:nvSpPr>
          <p:cNvPr id="8205" name="Freeform 23"/>
          <p:cNvSpPr>
            <a:spLocks/>
          </p:cNvSpPr>
          <p:nvPr/>
        </p:nvSpPr>
        <p:spPr bwMode="auto">
          <a:xfrm>
            <a:off x="3419475" y="4149725"/>
            <a:ext cx="134938" cy="150813"/>
          </a:xfrm>
          <a:custGeom>
            <a:avLst/>
            <a:gdLst>
              <a:gd name="T0" fmla="*/ 2147483646 w 170"/>
              <a:gd name="T1" fmla="*/ 2147483646 h 190"/>
              <a:gd name="T2" fmla="*/ 0 w 170"/>
              <a:gd name="T3" fmla="*/ 2147483646 h 190"/>
              <a:gd name="T4" fmla="*/ 2147483646 w 170"/>
              <a:gd name="T5" fmla="*/ 0 h 190"/>
              <a:gd name="T6" fmla="*/ 2147483646 w 170"/>
              <a:gd name="T7" fmla="*/ 2147483646 h 190"/>
              <a:gd name="T8" fmla="*/ 0 60000 65536"/>
              <a:gd name="T9" fmla="*/ 0 60000 65536"/>
              <a:gd name="T10" fmla="*/ 0 60000 65536"/>
              <a:gd name="T11" fmla="*/ 0 60000 65536"/>
              <a:gd name="T12" fmla="*/ 0 w 170"/>
              <a:gd name="T13" fmla="*/ 0 h 190"/>
              <a:gd name="T14" fmla="*/ 170 w 170"/>
              <a:gd name="T15" fmla="*/ 190 h 190"/>
            </a:gdLst>
            <a:ahLst/>
            <a:cxnLst>
              <a:cxn ang="T8">
                <a:pos x="T0" y="T1"/>
              </a:cxn>
              <a:cxn ang="T9">
                <a:pos x="T2" y="T3"/>
              </a:cxn>
              <a:cxn ang="T10">
                <a:pos x="T4" y="T5"/>
              </a:cxn>
              <a:cxn ang="T11">
                <a:pos x="T6" y="T7"/>
              </a:cxn>
            </a:cxnLst>
            <a:rect l="T12" t="T13" r="T14" b="T15"/>
            <a:pathLst>
              <a:path w="170" h="190">
                <a:moveTo>
                  <a:pt x="170" y="190"/>
                </a:moveTo>
                <a:lnTo>
                  <a:pt x="0" y="98"/>
                </a:lnTo>
                <a:lnTo>
                  <a:pt x="128" y="0"/>
                </a:lnTo>
                <a:lnTo>
                  <a:pt x="170" y="190"/>
                </a:lnTo>
                <a:close/>
              </a:path>
            </a:pathLst>
          </a:custGeom>
          <a:solidFill>
            <a:srgbClr val="FF0000"/>
          </a:solidFill>
          <a:ln w="0">
            <a:solidFill>
              <a:srgbClr val="FF0000"/>
            </a:solidFill>
            <a:round/>
            <a:headEnd/>
            <a:tailEnd/>
          </a:ln>
        </p:spPr>
        <p:txBody>
          <a:bodyPr/>
          <a:lstStyle/>
          <a:p>
            <a:endParaRPr lang="es-ES"/>
          </a:p>
        </p:txBody>
      </p:sp>
      <p:sp>
        <p:nvSpPr>
          <p:cNvPr id="8206" name="Line 24"/>
          <p:cNvSpPr>
            <a:spLocks noChangeShapeType="1"/>
          </p:cNvSpPr>
          <p:nvPr/>
        </p:nvSpPr>
        <p:spPr bwMode="auto">
          <a:xfrm flipV="1">
            <a:off x="5645150" y="3500438"/>
            <a:ext cx="1087438" cy="903287"/>
          </a:xfrm>
          <a:prstGeom prst="line">
            <a:avLst/>
          </a:prstGeom>
          <a:noFill/>
          <a:ln w="38100">
            <a:solidFill>
              <a:srgbClr val="FF0000"/>
            </a:solidFill>
            <a:prstDash val="sysDash"/>
            <a:round/>
            <a:headEnd/>
            <a:tailEnd/>
          </a:ln>
          <a:extLst>
            <a:ext uri="{909E8E84-426E-40DD-AFC4-6F175D3DCCD1}">
              <a14:hiddenFill xmlns:a14="http://schemas.microsoft.com/office/drawing/2010/main">
                <a:noFill/>
              </a14:hiddenFill>
            </a:ext>
          </a:extLst>
        </p:spPr>
        <p:txBody>
          <a:bodyPr/>
          <a:lstStyle/>
          <a:p>
            <a:endParaRPr lang="es-ES"/>
          </a:p>
        </p:txBody>
      </p:sp>
      <p:sp>
        <p:nvSpPr>
          <p:cNvPr id="8207" name="Freeform 25"/>
          <p:cNvSpPr>
            <a:spLocks/>
          </p:cNvSpPr>
          <p:nvPr/>
        </p:nvSpPr>
        <p:spPr bwMode="auto">
          <a:xfrm>
            <a:off x="5595938" y="4305300"/>
            <a:ext cx="150812" cy="134938"/>
          </a:xfrm>
          <a:custGeom>
            <a:avLst/>
            <a:gdLst>
              <a:gd name="T0" fmla="*/ 0 w 190"/>
              <a:gd name="T1" fmla="*/ 2147483646 h 169"/>
              <a:gd name="T2" fmla="*/ 2147483646 w 190"/>
              <a:gd name="T3" fmla="*/ 0 h 169"/>
              <a:gd name="T4" fmla="*/ 2147483646 w 190"/>
              <a:gd name="T5" fmla="*/ 2147483646 h 169"/>
              <a:gd name="T6" fmla="*/ 0 w 190"/>
              <a:gd name="T7" fmla="*/ 2147483646 h 169"/>
              <a:gd name="T8" fmla="*/ 0 60000 65536"/>
              <a:gd name="T9" fmla="*/ 0 60000 65536"/>
              <a:gd name="T10" fmla="*/ 0 60000 65536"/>
              <a:gd name="T11" fmla="*/ 0 60000 65536"/>
              <a:gd name="T12" fmla="*/ 0 w 190"/>
              <a:gd name="T13" fmla="*/ 0 h 169"/>
              <a:gd name="T14" fmla="*/ 190 w 190"/>
              <a:gd name="T15" fmla="*/ 169 h 169"/>
            </a:gdLst>
            <a:ahLst/>
            <a:cxnLst>
              <a:cxn ang="T8">
                <a:pos x="T0" y="T1"/>
              </a:cxn>
              <a:cxn ang="T9">
                <a:pos x="T2" y="T3"/>
              </a:cxn>
              <a:cxn ang="T10">
                <a:pos x="T4" y="T5"/>
              </a:cxn>
              <a:cxn ang="T11">
                <a:pos x="T6" y="T7"/>
              </a:cxn>
            </a:cxnLst>
            <a:rect l="T12" t="T13" r="T14" b="T15"/>
            <a:pathLst>
              <a:path w="190" h="169">
                <a:moveTo>
                  <a:pt x="0" y="169"/>
                </a:moveTo>
                <a:lnTo>
                  <a:pt x="96" y="0"/>
                </a:lnTo>
                <a:lnTo>
                  <a:pt x="190" y="130"/>
                </a:lnTo>
                <a:lnTo>
                  <a:pt x="0" y="169"/>
                </a:lnTo>
                <a:close/>
              </a:path>
            </a:pathLst>
          </a:custGeom>
          <a:solidFill>
            <a:srgbClr val="FF0000"/>
          </a:solidFill>
          <a:ln w="0">
            <a:solidFill>
              <a:srgbClr val="FF0000"/>
            </a:solidFill>
            <a:round/>
            <a:headEnd/>
            <a:tailEnd/>
          </a:ln>
        </p:spPr>
        <p:txBody>
          <a:bodyPr/>
          <a:lstStyle/>
          <a:p>
            <a:endParaRPr lang="es-ES"/>
          </a:p>
        </p:txBody>
      </p:sp>
      <p:sp>
        <p:nvSpPr>
          <p:cNvPr id="8208" name="Freeform 26"/>
          <p:cNvSpPr>
            <a:spLocks/>
          </p:cNvSpPr>
          <p:nvPr/>
        </p:nvSpPr>
        <p:spPr bwMode="auto">
          <a:xfrm>
            <a:off x="6659563" y="3429000"/>
            <a:ext cx="150812" cy="133350"/>
          </a:xfrm>
          <a:custGeom>
            <a:avLst/>
            <a:gdLst>
              <a:gd name="T0" fmla="*/ 2147483646 w 190"/>
              <a:gd name="T1" fmla="*/ 0 h 169"/>
              <a:gd name="T2" fmla="*/ 2147483646 w 190"/>
              <a:gd name="T3" fmla="*/ 2147483646 h 169"/>
              <a:gd name="T4" fmla="*/ 0 w 190"/>
              <a:gd name="T5" fmla="*/ 2147483646 h 169"/>
              <a:gd name="T6" fmla="*/ 2147483646 w 190"/>
              <a:gd name="T7" fmla="*/ 0 h 169"/>
              <a:gd name="T8" fmla="*/ 0 60000 65536"/>
              <a:gd name="T9" fmla="*/ 0 60000 65536"/>
              <a:gd name="T10" fmla="*/ 0 60000 65536"/>
              <a:gd name="T11" fmla="*/ 0 60000 65536"/>
              <a:gd name="T12" fmla="*/ 0 w 190"/>
              <a:gd name="T13" fmla="*/ 0 h 169"/>
              <a:gd name="T14" fmla="*/ 190 w 190"/>
              <a:gd name="T15" fmla="*/ 169 h 169"/>
            </a:gdLst>
            <a:ahLst/>
            <a:cxnLst>
              <a:cxn ang="T8">
                <a:pos x="T0" y="T1"/>
              </a:cxn>
              <a:cxn ang="T9">
                <a:pos x="T2" y="T3"/>
              </a:cxn>
              <a:cxn ang="T10">
                <a:pos x="T4" y="T5"/>
              </a:cxn>
              <a:cxn ang="T11">
                <a:pos x="T6" y="T7"/>
              </a:cxn>
            </a:cxnLst>
            <a:rect l="T12" t="T13" r="T14" b="T15"/>
            <a:pathLst>
              <a:path w="190" h="169">
                <a:moveTo>
                  <a:pt x="190" y="0"/>
                </a:moveTo>
                <a:lnTo>
                  <a:pt x="94" y="169"/>
                </a:lnTo>
                <a:lnTo>
                  <a:pt x="0" y="39"/>
                </a:lnTo>
                <a:lnTo>
                  <a:pt x="190" y="0"/>
                </a:lnTo>
                <a:close/>
              </a:path>
            </a:pathLst>
          </a:custGeom>
          <a:solidFill>
            <a:srgbClr val="FF0000"/>
          </a:solidFill>
          <a:ln w="0">
            <a:solidFill>
              <a:srgbClr val="FF0000"/>
            </a:solidFill>
            <a:round/>
            <a:headEnd/>
            <a:tailEnd/>
          </a:ln>
        </p:spPr>
        <p:txBody>
          <a:bodyPr/>
          <a:lstStyle/>
          <a:p>
            <a:endParaRPr lang="es-ES"/>
          </a:p>
        </p:txBody>
      </p:sp>
      <p:sp>
        <p:nvSpPr>
          <p:cNvPr id="6171" name="Oval 27"/>
          <p:cNvSpPr>
            <a:spLocks noChangeArrowheads="1"/>
          </p:cNvSpPr>
          <p:nvPr/>
        </p:nvSpPr>
        <p:spPr bwMode="auto">
          <a:xfrm>
            <a:off x="3348038" y="2276475"/>
            <a:ext cx="2376487" cy="1728788"/>
          </a:xfrm>
          <a:prstGeom prst="ellipse">
            <a:avLst/>
          </a:prstGeom>
          <a:ln w="76200">
            <a:solidFill>
              <a:srgbClr val="7030A0"/>
            </a:solidFill>
            <a:prstDash val="sysDash"/>
            <a:headEnd/>
            <a:tailEnd/>
          </a:ln>
        </p:spPr>
        <p:style>
          <a:lnRef idx="1">
            <a:schemeClr val="accent2"/>
          </a:lnRef>
          <a:fillRef idx="2">
            <a:schemeClr val="accent2"/>
          </a:fillRef>
          <a:effectRef idx="1">
            <a:schemeClr val="accent2"/>
          </a:effectRef>
          <a:fontRef idx="minor">
            <a:schemeClr val="dk1"/>
          </a:fontRef>
        </p:style>
        <p:txBody>
          <a:bodyPr/>
          <a:lstStyle/>
          <a:p>
            <a:pPr eaLnBrk="1" hangingPunct="1">
              <a:defRPr/>
            </a:pPr>
            <a:endParaRPr lang="es-ES_tradnl"/>
          </a:p>
        </p:txBody>
      </p:sp>
      <p:sp>
        <p:nvSpPr>
          <p:cNvPr id="8210" name="Rectangle 29"/>
          <p:cNvSpPr>
            <a:spLocks noChangeArrowheads="1"/>
          </p:cNvSpPr>
          <p:nvPr/>
        </p:nvSpPr>
        <p:spPr bwMode="auto">
          <a:xfrm>
            <a:off x="3563938" y="2781300"/>
            <a:ext cx="2089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2000" b="1">
                <a:solidFill>
                  <a:srgbClr val="C00000"/>
                </a:solidFill>
                <a:latin typeface="Arial Black" panose="020B0A04020102020204" pitchFamily="34" charset="0"/>
              </a:rPr>
              <a:t>FORMACIÓN</a:t>
            </a:r>
          </a:p>
          <a:p>
            <a:pPr algn="ctr" eaLnBrk="1" hangingPunct="1">
              <a:spcBef>
                <a:spcPct val="0"/>
              </a:spcBef>
              <a:buClrTx/>
              <a:buSzTx/>
              <a:buFontTx/>
              <a:buNone/>
            </a:pPr>
            <a:r>
              <a:rPr lang="es-ES" sz="2000" b="1">
                <a:solidFill>
                  <a:srgbClr val="C00000"/>
                </a:solidFill>
                <a:latin typeface="Arial Black" panose="020B0A04020102020204" pitchFamily="34" charset="0"/>
              </a:rPr>
              <a:t>INTEGRAL</a:t>
            </a:r>
          </a:p>
        </p:txBody>
      </p:sp>
      <p:sp>
        <p:nvSpPr>
          <p:cNvPr id="8211" name="Line 31"/>
          <p:cNvSpPr>
            <a:spLocks noChangeShapeType="1"/>
          </p:cNvSpPr>
          <p:nvPr/>
        </p:nvSpPr>
        <p:spPr bwMode="auto">
          <a:xfrm>
            <a:off x="3101975" y="2071688"/>
            <a:ext cx="2965450" cy="1587"/>
          </a:xfrm>
          <a:prstGeom prst="line">
            <a:avLst/>
          </a:prstGeom>
          <a:noFill/>
          <a:ln w="38100">
            <a:solidFill>
              <a:srgbClr val="FF0000"/>
            </a:solidFill>
            <a:prstDash val="sysDash"/>
            <a:round/>
            <a:headEnd/>
            <a:tailEnd/>
          </a:ln>
          <a:extLst>
            <a:ext uri="{909E8E84-426E-40DD-AFC4-6F175D3DCCD1}">
              <a14:hiddenFill xmlns:a14="http://schemas.microsoft.com/office/drawing/2010/main">
                <a:noFill/>
              </a14:hiddenFill>
            </a:ext>
          </a:extLst>
        </p:spPr>
        <p:txBody>
          <a:bodyPr/>
          <a:lstStyle/>
          <a:p>
            <a:endParaRPr lang="es-ES"/>
          </a:p>
        </p:txBody>
      </p:sp>
      <p:sp>
        <p:nvSpPr>
          <p:cNvPr id="8212" name="Freeform 32"/>
          <p:cNvSpPr>
            <a:spLocks/>
          </p:cNvSpPr>
          <p:nvPr/>
        </p:nvSpPr>
        <p:spPr bwMode="auto">
          <a:xfrm>
            <a:off x="2998788" y="2009775"/>
            <a:ext cx="139700" cy="127000"/>
          </a:xfrm>
          <a:custGeom>
            <a:avLst/>
            <a:gdLst>
              <a:gd name="T0" fmla="*/ 0 w 176"/>
              <a:gd name="T1" fmla="*/ 2147483646 h 159"/>
              <a:gd name="T2" fmla="*/ 2147483646 w 176"/>
              <a:gd name="T3" fmla="*/ 0 h 159"/>
              <a:gd name="T4" fmla="*/ 2147483646 w 176"/>
              <a:gd name="T5" fmla="*/ 2147483646 h 159"/>
              <a:gd name="T6" fmla="*/ 0 w 176"/>
              <a:gd name="T7" fmla="*/ 2147483646 h 159"/>
              <a:gd name="T8" fmla="*/ 0 60000 65536"/>
              <a:gd name="T9" fmla="*/ 0 60000 65536"/>
              <a:gd name="T10" fmla="*/ 0 60000 65536"/>
              <a:gd name="T11" fmla="*/ 0 60000 65536"/>
              <a:gd name="T12" fmla="*/ 0 w 176"/>
              <a:gd name="T13" fmla="*/ 0 h 159"/>
              <a:gd name="T14" fmla="*/ 176 w 176"/>
              <a:gd name="T15" fmla="*/ 159 h 159"/>
            </a:gdLst>
            <a:ahLst/>
            <a:cxnLst>
              <a:cxn ang="T8">
                <a:pos x="T0" y="T1"/>
              </a:cxn>
              <a:cxn ang="T9">
                <a:pos x="T2" y="T3"/>
              </a:cxn>
              <a:cxn ang="T10">
                <a:pos x="T4" y="T5"/>
              </a:cxn>
              <a:cxn ang="T11">
                <a:pos x="T6" y="T7"/>
              </a:cxn>
            </a:cxnLst>
            <a:rect l="T12" t="T13" r="T14" b="T15"/>
            <a:pathLst>
              <a:path w="176" h="159">
                <a:moveTo>
                  <a:pt x="0" y="78"/>
                </a:moveTo>
                <a:lnTo>
                  <a:pt x="176" y="0"/>
                </a:lnTo>
                <a:lnTo>
                  <a:pt x="176" y="159"/>
                </a:lnTo>
                <a:lnTo>
                  <a:pt x="0" y="78"/>
                </a:lnTo>
                <a:close/>
              </a:path>
            </a:pathLst>
          </a:custGeom>
          <a:solidFill>
            <a:srgbClr val="FF0000"/>
          </a:solidFill>
          <a:ln w="0">
            <a:solidFill>
              <a:srgbClr val="FF0000"/>
            </a:solidFill>
            <a:round/>
            <a:headEnd/>
            <a:tailEnd/>
          </a:ln>
        </p:spPr>
        <p:txBody>
          <a:bodyPr/>
          <a:lstStyle/>
          <a:p>
            <a:endParaRPr lang="es-ES"/>
          </a:p>
        </p:txBody>
      </p:sp>
      <p:sp>
        <p:nvSpPr>
          <p:cNvPr id="8213" name="Freeform 33"/>
          <p:cNvSpPr>
            <a:spLocks/>
          </p:cNvSpPr>
          <p:nvPr/>
        </p:nvSpPr>
        <p:spPr bwMode="auto">
          <a:xfrm>
            <a:off x="6030913" y="2008188"/>
            <a:ext cx="139700" cy="127000"/>
          </a:xfrm>
          <a:custGeom>
            <a:avLst/>
            <a:gdLst>
              <a:gd name="T0" fmla="*/ 2147483646 w 177"/>
              <a:gd name="T1" fmla="*/ 2147483646 h 159"/>
              <a:gd name="T2" fmla="*/ 0 w 177"/>
              <a:gd name="T3" fmla="*/ 2147483646 h 159"/>
              <a:gd name="T4" fmla="*/ 0 w 177"/>
              <a:gd name="T5" fmla="*/ 0 h 159"/>
              <a:gd name="T6" fmla="*/ 2147483646 w 177"/>
              <a:gd name="T7" fmla="*/ 2147483646 h 159"/>
              <a:gd name="T8" fmla="*/ 0 60000 65536"/>
              <a:gd name="T9" fmla="*/ 0 60000 65536"/>
              <a:gd name="T10" fmla="*/ 0 60000 65536"/>
              <a:gd name="T11" fmla="*/ 0 60000 65536"/>
              <a:gd name="T12" fmla="*/ 0 w 177"/>
              <a:gd name="T13" fmla="*/ 0 h 159"/>
              <a:gd name="T14" fmla="*/ 177 w 177"/>
              <a:gd name="T15" fmla="*/ 159 h 159"/>
            </a:gdLst>
            <a:ahLst/>
            <a:cxnLst>
              <a:cxn ang="T8">
                <a:pos x="T0" y="T1"/>
              </a:cxn>
              <a:cxn ang="T9">
                <a:pos x="T2" y="T3"/>
              </a:cxn>
              <a:cxn ang="T10">
                <a:pos x="T4" y="T5"/>
              </a:cxn>
              <a:cxn ang="T11">
                <a:pos x="T6" y="T7"/>
              </a:cxn>
            </a:cxnLst>
            <a:rect l="T12" t="T13" r="T14" b="T15"/>
            <a:pathLst>
              <a:path w="177" h="159">
                <a:moveTo>
                  <a:pt x="177" y="80"/>
                </a:moveTo>
                <a:lnTo>
                  <a:pt x="0" y="159"/>
                </a:lnTo>
                <a:lnTo>
                  <a:pt x="0" y="0"/>
                </a:lnTo>
                <a:lnTo>
                  <a:pt x="177" y="80"/>
                </a:lnTo>
                <a:close/>
              </a:path>
            </a:pathLst>
          </a:custGeom>
          <a:solidFill>
            <a:srgbClr val="FF0000"/>
          </a:solidFill>
          <a:ln w="0">
            <a:solidFill>
              <a:srgbClr val="FF0000"/>
            </a:solidFill>
            <a:round/>
            <a:headEnd/>
            <a:tailEnd/>
          </a:ln>
        </p:spPr>
        <p:txBody>
          <a:bodyPr/>
          <a:lstStyle/>
          <a:p>
            <a:endParaRPr lang="es-ES"/>
          </a:p>
        </p:txBody>
      </p:sp>
      <p:sp>
        <p:nvSpPr>
          <p:cNvPr id="8214" name="Rectangle 34"/>
          <p:cNvSpPr>
            <a:spLocks noChangeArrowheads="1"/>
          </p:cNvSpPr>
          <p:nvPr/>
        </p:nvSpPr>
        <p:spPr bwMode="auto">
          <a:xfrm>
            <a:off x="3392488" y="709613"/>
            <a:ext cx="24701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sz="600">
              <a:latin typeface="Arial" panose="020B0604020202020204" pitchFamily="34" charset="0"/>
            </a:endParaRPr>
          </a:p>
        </p:txBody>
      </p:sp>
      <p:sp>
        <p:nvSpPr>
          <p:cNvPr id="8215" name="Rectangle 35"/>
          <p:cNvSpPr>
            <a:spLocks noChangeArrowheads="1"/>
          </p:cNvSpPr>
          <p:nvPr/>
        </p:nvSpPr>
        <p:spPr bwMode="auto">
          <a:xfrm>
            <a:off x="684213" y="692150"/>
            <a:ext cx="77755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sz="2800" b="1">
                <a:solidFill>
                  <a:srgbClr val="3333CC"/>
                </a:solidFill>
                <a:latin typeface="Arial" panose="020B0604020202020204" pitchFamily="34" charset="0"/>
              </a:rPr>
              <a:t>             </a:t>
            </a:r>
            <a:r>
              <a:rPr lang="es-ES" sz="2800" b="1">
                <a:solidFill>
                  <a:srgbClr val="FF0000"/>
                </a:solidFill>
                <a:latin typeface="Arial" panose="020B0604020202020204" pitchFamily="34" charset="0"/>
              </a:rPr>
              <a:t>ESCUELAS TRANSFORMADORAS</a:t>
            </a:r>
            <a:endParaRPr lang="es-ES" sz="2800" b="1">
              <a:solidFill>
                <a:srgbClr val="FF0000"/>
              </a:solidFill>
            </a:endParaRPr>
          </a:p>
        </p:txBody>
      </p:sp>
      <p:sp>
        <p:nvSpPr>
          <p:cNvPr id="8216" name="Line 36"/>
          <p:cNvSpPr>
            <a:spLocks noChangeShapeType="1"/>
          </p:cNvSpPr>
          <p:nvPr/>
        </p:nvSpPr>
        <p:spPr bwMode="auto">
          <a:xfrm>
            <a:off x="4572000" y="1268413"/>
            <a:ext cx="1588" cy="4714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8217" name="Freeform 37"/>
          <p:cNvSpPr>
            <a:spLocks/>
          </p:cNvSpPr>
          <p:nvPr/>
        </p:nvSpPr>
        <p:spPr bwMode="auto">
          <a:xfrm>
            <a:off x="4500563" y="1700213"/>
            <a:ext cx="125412" cy="141287"/>
          </a:xfrm>
          <a:custGeom>
            <a:avLst/>
            <a:gdLst>
              <a:gd name="T0" fmla="*/ 2147483646 w 157"/>
              <a:gd name="T1" fmla="*/ 2147483646 h 176"/>
              <a:gd name="T2" fmla="*/ 0 w 157"/>
              <a:gd name="T3" fmla="*/ 0 h 176"/>
              <a:gd name="T4" fmla="*/ 2147483646 w 157"/>
              <a:gd name="T5" fmla="*/ 0 h 176"/>
              <a:gd name="T6" fmla="*/ 2147483646 w 157"/>
              <a:gd name="T7" fmla="*/ 2147483646 h 176"/>
              <a:gd name="T8" fmla="*/ 0 60000 65536"/>
              <a:gd name="T9" fmla="*/ 0 60000 65536"/>
              <a:gd name="T10" fmla="*/ 0 60000 65536"/>
              <a:gd name="T11" fmla="*/ 0 60000 65536"/>
              <a:gd name="T12" fmla="*/ 0 w 157"/>
              <a:gd name="T13" fmla="*/ 0 h 176"/>
              <a:gd name="T14" fmla="*/ 157 w 157"/>
              <a:gd name="T15" fmla="*/ 176 h 176"/>
            </a:gdLst>
            <a:ahLst/>
            <a:cxnLst>
              <a:cxn ang="T8">
                <a:pos x="T0" y="T1"/>
              </a:cxn>
              <a:cxn ang="T9">
                <a:pos x="T2" y="T3"/>
              </a:cxn>
              <a:cxn ang="T10">
                <a:pos x="T4" y="T5"/>
              </a:cxn>
              <a:cxn ang="T11">
                <a:pos x="T6" y="T7"/>
              </a:cxn>
            </a:cxnLst>
            <a:rect l="T12" t="T13" r="T14" b="T15"/>
            <a:pathLst>
              <a:path w="157" h="176">
                <a:moveTo>
                  <a:pt x="79" y="176"/>
                </a:moveTo>
                <a:lnTo>
                  <a:pt x="0" y="0"/>
                </a:lnTo>
                <a:lnTo>
                  <a:pt x="157" y="0"/>
                </a:lnTo>
                <a:lnTo>
                  <a:pt x="79" y="176"/>
                </a:lnTo>
                <a:close/>
              </a:path>
            </a:pathLst>
          </a:custGeom>
          <a:solidFill>
            <a:srgbClr val="000000"/>
          </a:solidFill>
          <a:ln w="0">
            <a:solidFill>
              <a:srgbClr val="000000"/>
            </a:solidFill>
            <a:round/>
            <a:headEnd/>
            <a:tailEnd/>
          </a:ln>
        </p:spPr>
        <p:txBody>
          <a:bodyPr/>
          <a:lstStyle/>
          <a:p>
            <a:endParaRPr lang="es-ES"/>
          </a:p>
        </p:txBody>
      </p:sp>
      <p:sp>
        <p:nvSpPr>
          <p:cNvPr id="8218" name="Rectangle 38"/>
          <p:cNvSpPr>
            <a:spLocks noChangeArrowheads="1"/>
          </p:cNvSpPr>
          <p:nvPr/>
        </p:nvSpPr>
        <p:spPr bwMode="auto">
          <a:xfrm>
            <a:off x="2468563" y="5976938"/>
            <a:ext cx="44719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sz="600">
              <a:latin typeface="Arial" panose="020B0604020202020204" pitchFamily="34" charset="0"/>
            </a:endParaRPr>
          </a:p>
        </p:txBody>
      </p:sp>
      <p:sp>
        <p:nvSpPr>
          <p:cNvPr id="6183" name="Rectangle 39" descr="Papel reciclado"/>
          <p:cNvSpPr>
            <a:spLocks noChangeArrowheads="1"/>
          </p:cNvSpPr>
          <p:nvPr/>
        </p:nvSpPr>
        <p:spPr bwMode="auto">
          <a:xfrm>
            <a:off x="684213" y="5734050"/>
            <a:ext cx="7775575" cy="738188"/>
          </a:xfrm>
          <a:prstGeom prst="rect">
            <a:avLst/>
          </a:prstGeom>
          <a:noFill/>
          <a:ln w="9525">
            <a:noFill/>
            <a:miter lim="800000"/>
            <a:headEnd/>
            <a:tailEnd/>
          </a:ln>
        </p:spPr>
        <p:txBody>
          <a:bodyPr lIns="0" tIns="0" rIns="0" bIns="0">
            <a:spAutoFit/>
          </a:bodyPr>
          <a:lstStyle/>
          <a:p>
            <a:pPr algn="ctr" eaLnBrk="1" hangingPunct="1">
              <a:defRPr/>
            </a:pPr>
            <a:r>
              <a:rPr lang="es-ES" sz="2400" b="1" dirty="0">
                <a:solidFill>
                  <a:srgbClr val="FF0000"/>
                </a:solidFill>
                <a:effectLst>
                  <a:outerShdw blurRad="38100" dist="38100" dir="2700000" algn="tl">
                    <a:srgbClr val="000000"/>
                  </a:outerShdw>
                </a:effectLst>
                <a:latin typeface="Arial" charset="0"/>
              </a:rPr>
              <a:t>Historia - Familia - Sociedad - Economía - Política Cultura - Naturaleza  - Ética - Ciencia – Tecnología</a:t>
            </a:r>
            <a:endParaRPr lang="es-ES" sz="2400" dirty="0">
              <a:solidFill>
                <a:srgbClr val="FF0000"/>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791934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6171"/>
                                        </p:tgtEl>
                                        <p:attrNameLst>
                                          <p:attrName>style.visibility</p:attrName>
                                        </p:attrNameLst>
                                      </p:cBhvr>
                                      <p:to>
                                        <p:strVal val="visible"/>
                                      </p:to>
                                    </p:set>
                                    <p:animEffect transition="in" filter="wedge">
                                      <p:cBhvr>
                                        <p:cTn id="7" dur="2000"/>
                                        <p:tgtEl>
                                          <p:spTgt spid="6171"/>
                                        </p:tgtEl>
                                      </p:cBhvr>
                                    </p:animEffect>
                                  </p:childTnLst>
                                </p:cTn>
                              </p:par>
                            </p:childTnLst>
                          </p:cTn>
                        </p:par>
                        <p:par>
                          <p:cTn id="8" fill="hold" nodeType="afterGroup">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6157"/>
                                        </p:tgtEl>
                                        <p:attrNameLst>
                                          <p:attrName>style.visibility</p:attrName>
                                        </p:attrNameLst>
                                      </p:cBhvr>
                                      <p:to>
                                        <p:strVal val="visible"/>
                                      </p:to>
                                    </p:set>
                                    <p:animEffect transition="in" filter="diamond(in)">
                                      <p:cBhvr>
                                        <p:cTn id="11" dur="2000"/>
                                        <p:tgtEl>
                                          <p:spTgt spid="6157"/>
                                        </p:tgtEl>
                                      </p:cBhvr>
                                    </p:animEffect>
                                  </p:childTnLst>
                                </p:cTn>
                              </p:par>
                            </p:childTnLst>
                          </p:cTn>
                        </p:par>
                        <p:par>
                          <p:cTn id="12" fill="hold" nodeType="afterGroup">
                            <p:stCondLst>
                              <p:cond delay="4000"/>
                            </p:stCondLst>
                            <p:childTnLst>
                              <p:par>
                                <p:cTn id="13" presetID="8" presetClass="entr" presetSubtype="16" fill="hold" grpId="0" nodeType="afterEffect">
                                  <p:stCondLst>
                                    <p:cond delay="0"/>
                                  </p:stCondLst>
                                  <p:childTnLst>
                                    <p:set>
                                      <p:cBhvr>
                                        <p:cTn id="14" dur="1" fill="hold">
                                          <p:stCondLst>
                                            <p:cond delay="0"/>
                                          </p:stCondLst>
                                        </p:cTn>
                                        <p:tgtEl>
                                          <p:spTgt spid="6162"/>
                                        </p:tgtEl>
                                        <p:attrNameLst>
                                          <p:attrName>style.visibility</p:attrName>
                                        </p:attrNameLst>
                                      </p:cBhvr>
                                      <p:to>
                                        <p:strVal val="visible"/>
                                      </p:to>
                                    </p:set>
                                    <p:animEffect transition="in" filter="diamond(in)">
                                      <p:cBhvr>
                                        <p:cTn id="15" dur="2000"/>
                                        <p:tgtEl>
                                          <p:spTgt spid="6162"/>
                                        </p:tgtEl>
                                      </p:cBhvr>
                                    </p:animEffect>
                                  </p:childTnLst>
                                </p:cTn>
                              </p:par>
                            </p:childTnLst>
                          </p:cTn>
                        </p:par>
                        <p:par>
                          <p:cTn id="16" fill="hold" nodeType="afterGroup">
                            <p:stCondLst>
                              <p:cond delay="6000"/>
                            </p:stCondLst>
                            <p:childTnLst>
                              <p:par>
                                <p:cTn id="17" presetID="8" presetClass="entr" presetSubtype="16" fill="hold" grpId="0" nodeType="afterEffect">
                                  <p:stCondLst>
                                    <p:cond delay="0"/>
                                  </p:stCondLst>
                                  <p:childTnLst>
                                    <p:set>
                                      <p:cBhvr>
                                        <p:cTn id="18" dur="1" fill="hold">
                                          <p:stCondLst>
                                            <p:cond delay="0"/>
                                          </p:stCondLst>
                                        </p:cTn>
                                        <p:tgtEl>
                                          <p:spTgt spid="6159"/>
                                        </p:tgtEl>
                                        <p:attrNameLst>
                                          <p:attrName>style.visibility</p:attrName>
                                        </p:attrNameLst>
                                      </p:cBhvr>
                                      <p:to>
                                        <p:strVal val="visible"/>
                                      </p:to>
                                    </p:set>
                                    <p:animEffect transition="in" filter="diamond(in)">
                                      <p:cBhvr>
                                        <p:cTn id="19" dur="2000"/>
                                        <p:tgtEl>
                                          <p:spTgt spid="6159"/>
                                        </p:tgtEl>
                                      </p:cBhvr>
                                    </p:animEffect>
                                  </p:childTnLst>
                                </p:cTn>
                              </p:par>
                            </p:childTnLst>
                          </p:cTn>
                        </p:par>
                        <p:par>
                          <p:cTn id="20" fill="hold" nodeType="afterGroup">
                            <p:stCondLst>
                              <p:cond delay="8000"/>
                            </p:stCondLst>
                            <p:childTnLst>
                              <p:par>
                                <p:cTn id="21" presetID="34" presetClass="emph" presetSubtype="0" fill="hold" nodeType="afterEffect">
                                  <p:stCondLst>
                                    <p:cond delay="3000"/>
                                  </p:stCondLst>
                                  <p:iterate type="lt">
                                    <p:tmPct val="10000"/>
                                  </p:iterate>
                                  <p:childTnLst>
                                    <p:animMotion origin="layout" path="M 0.0 0.0 L 0.0 -0.07213" pathEditMode="relative" ptsTypes="">
                                      <p:cBhvr>
                                        <p:cTn id="22" dur="250" accel="50000" decel="50000" autoRev="1" fill="hold">
                                          <p:stCondLst>
                                            <p:cond delay="0"/>
                                          </p:stCondLst>
                                        </p:cTn>
                                        <p:tgtEl>
                                          <p:spTgt spid="6183">
                                            <p:txEl>
                                              <p:pRg st="0" end="0"/>
                                            </p:txEl>
                                          </p:spTgt>
                                        </p:tgtEl>
                                        <p:attrNameLst>
                                          <p:attrName>ppt_x</p:attrName>
                                          <p:attrName>ppt_y</p:attrName>
                                        </p:attrNameLst>
                                      </p:cBhvr>
                                    </p:animMotion>
                                    <p:animRot by="1500000">
                                      <p:cBhvr>
                                        <p:cTn id="23" dur="125" fill="hold">
                                          <p:stCondLst>
                                            <p:cond delay="0"/>
                                          </p:stCondLst>
                                        </p:cTn>
                                        <p:tgtEl>
                                          <p:spTgt spid="6183">
                                            <p:txEl>
                                              <p:pRg st="0" end="0"/>
                                            </p:txEl>
                                          </p:spTgt>
                                        </p:tgtEl>
                                        <p:attrNameLst>
                                          <p:attrName>r</p:attrName>
                                        </p:attrNameLst>
                                      </p:cBhvr>
                                    </p:animRot>
                                    <p:animRot by="-1500000">
                                      <p:cBhvr>
                                        <p:cTn id="24" dur="125" fill="hold">
                                          <p:stCondLst>
                                            <p:cond delay="125"/>
                                          </p:stCondLst>
                                        </p:cTn>
                                        <p:tgtEl>
                                          <p:spTgt spid="6183">
                                            <p:txEl>
                                              <p:pRg st="0" end="0"/>
                                            </p:txEl>
                                          </p:spTgt>
                                        </p:tgtEl>
                                        <p:attrNameLst>
                                          <p:attrName>r</p:attrName>
                                        </p:attrNameLst>
                                      </p:cBhvr>
                                    </p:animRot>
                                    <p:animRot by="-1500000">
                                      <p:cBhvr>
                                        <p:cTn id="25" dur="125" fill="hold">
                                          <p:stCondLst>
                                            <p:cond delay="250"/>
                                          </p:stCondLst>
                                        </p:cTn>
                                        <p:tgtEl>
                                          <p:spTgt spid="6183">
                                            <p:txEl>
                                              <p:pRg st="0" end="0"/>
                                            </p:txEl>
                                          </p:spTgt>
                                        </p:tgtEl>
                                        <p:attrNameLst>
                                          <p:attrName>r</p:attrName>
                                        </p:attrNameLst>
                                      </p:cBhvr>
                                    </p:animRot>
                                    <p:animRot by="1500000">
                                      <p:cBhvr>
                                        <p:cTn id="26" dur="125" fill="hold">
                                          <p:stCondLst>
                                            <p:cond delay="375"/>
                                          </p:stCondLst>
                                        </p:cTn>
                                        <p:tgtEl>
                                          <p:spTgt spid="61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7" grpId="0" animBg="1"/>
      <p:bldP spid="6159" grpId="0" animBg="1"/>
      <p:bldP spid="616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5" name="Rectangle 15"/>
          <p:cNvSpPr>
            <a:spLocks noGrp="1" noChangeArrowheads="1"/>
          </p:cNvSpPr>
          <p:nvPr>
            <p:ph type="title" idx="4294967295"/>
          </p:nvPr>
        </p:nvSpPr>
        <p:spPr>
          <a:xfrm>
            <a:off x="357188" y="714375"/>
            <a:ext cx="8215312" cy="682625"/>
          </a:xfrm>
          <a:gradFill rotWithShape="1">
            <a:gsLst>
              <a:gs pos="0">
                <a:srgbClr val="D6CDBC"/>
              </a:gs>
              <a:gs pos="50000">
                <a:srgbClr val="D6CDBC">
                  <a:gamma/>
                  <a:tint val="0"/>
                  <a:invGamma/>
                </a:srgbClr>
              </a:gs>
              <a:gs pos="100000">
                <a:srgbClr val="D6CDBC"/>
              </a:gs>
            </a:gsLst>
            <a:lin ang="5400000" scaled="1"/>
          </a:gradFill>
          <a:effectLst>
            <a:prstShdw prst="shdw17" dist="17961" dir="2700000">
              <a:srgbClr val="D6CDBC">
                <a:gamma/>
                <a:shade val="60000"/>
                <a:invGamma/>
              </a:srgbClr>
            </a:prstShdw>
          </a:effectLst>
        </p:spPr>
        <p:txBody>
          <a:bodyPr>
            <a:normAutofit fontScale="90000"/>
          </a:bodyPr>
          <a:lstStyle/>
          <a:p>
            <a:pPr eaLnBrk="1" hangingPunct="1">
              <a:defRPr/>
            </a:pPr>
            <a:r>
              <a:rPr lang="es-ES" sz="2400" b="1" dirty="0" smtClean="0">
                <a:solidFill>
                  <a:srgbClr val="0000FF"/>
                </a:solidFill>
                <a:effectLst>
                  <a:outerShdw blurRad="38100" dist="38100" dir="2700000" algn="tl">
                    <a:srgbClr val="FFFFFF"/>
                  </a:outerShdw>
                </a:effectLst>
                <a:latin typeface="Arial" charset="0"/>
              </a:rPr>
              <a:t>EVOLUCIÓN DE LOS ROLES DE QUIEN ENSEÑA Y DE QUIEN APRENDE</a:t>
            </a:r>
          </a:p>
        </p:txBody>
      </p:sp>
      <p:grpSp>
        <p:nvGrpSpPr>
          <p:cNvPr id="10243" name="Group 117"/>
          <p:cNvGrpSpPr>
            <a:grpSpLocks/>
          </p:cNvGrpSpPr>
          <p:nvPr/>
        </p:nvGrpSpPr>
        <p:grpSpPr bwMode="auto">
          <a:xfrm>
            <a:off x="1476375" y="1989138"/>
            <a:ext cx="6335713" cy="4464050"/>
            <a:chOff x="930" y="1026"/>
            <a:chExt cx="3991" cy="2812"/>
          </a:xfrm>
        </p:grpSpPr>
        <p:sp>
          <p:nvSpPr>
            <p:cNvPr id="10252" name="Rectangle 82" descr="Pergamino"/>
            <p:cNvSpPr>
              <a:spLocks noChangeArrowheads="1"/>
            </p:cNvSpPr>
            <p:nvPr/>
          </p:nvSpPr>
          <p:spPr bwMode="auto">
            <a:xfrm>
              <a:off x="930" y="1253"/>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6600"/>
                  </a:solidFill>
                </a:rPr>
                <a:t>  De quien </a:t>
              </a:r>
            </a:p>
            <a:p>
              <a:pPr algn="ctr" eaLnBrk="1" hangingPunct="1">
                <a:spcBef>
                  <a:spcPct val="0"/>
                </a:spcBef>
                <a:buClrTx/>
                <a:buSzTx/>
                <a:buFontTx/>
                <a:buNone/>
              </a:pPr>
              <a:r>
                <a:rPr lang="es-ES" sz="1600" b="1">
                  <a:solidFill>
                    <a:srgbClr val="006600"/>
                  </a:solidFill>
                </a:rPr>
                <a:t>enseña</a:t>
              </a:r>
            </a:p>
          </p:txBody>
        </p:sp>
        <p:sp>
          <p:nvSpPr>
            <p:cNvPr id="10253" name="Rectangle 83" descr="Pergamino"/>
            <p:cNvSpPr>
              <a:spLocks noChangeArrowheads="1"/>
            </p:cNvSpPr>
            <p:nvPr/>
          </p:nvSpPr>
          <p:spPr bwMode="auto">
            <a:xfrm>
              <a:off x="1928" y="1253"/>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6600"/>
                  </a:solidFill>
                </a:rPr>
                <a:t>De quien</a:t>
              </a:r>
            </a:p>
            <a:p>
              <a:pPr algn="ctr" eaLnBrk="1" hangingPunct="1">
                <a:spcBef>
                  <a:spcPct val="0"/>
                </a:spcBef>
                <a:buClrTx/>
                <a:buSzTx/>
                <a:buFontTx/>
                <a:buNone/>
              </a:pPr>
              <a:r>
                <a:rPr lang="es-ES" sz="1600" b="1">
                  <a:solidFill>
                    <a:srgbClr val="006600"/>
                  </a:solidFill>
                </a:rPr>
                <a:t>aprende</a:t>
              </a:r>
            </a:p>
          </p:txBody>
        </p:sp>
        <p:sp>
          <p:nvSpPr>
            <p:cNvPr id="10254" name="Rectangle 84" descr="Pergamino"/>
            <p:cNvSpPr>
              <a:spLocks noChangeArrowheads="1"/>
            </p:cNvSpPr>
            <p:nvPr/>
          </p:nvSpPr>
          <p:spPr bwMode="auto">
            <a:xfrm>
              <a:off x="2925" y="1253"/>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6600"/>
                  </a:solidFill>
                </a:rPr>
                <a:t>Enseñanza</a:t>
              </a:r>
            </a:p>
          </p:txBody>
        </p:sp>
        <p:sp>
          <p:nvSpPr>
            <p:cNvPr id="10255" name="Rectangle 85" descr="Pergamino"/>
            <p:cNvSpPr>
              <a:spLocks noChangeArrowheads="1"/>
            </p:cNvSpPr>
            <p:nvPr/>
          </p:nvSpPr>
          <p:spPr bwMode="auto">
            <a:xfrm>
              <a:off x="3923" y="1253"/>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6600"/>
                  </a:solidFill>
                </a:rPr>
                <a:t>Aprendizaje</a:t>
              </a:r>
            </a:p>
          </p:txBody>
        </p:sp>
        <p:sp>
          <p:nvSpPr>
            <p:cNvPr id="10256" name="Rectangle 86" descr="Pergamino"/>
            <p:cNvSpPr>
              <a:spLocks noChangeArrowheads="1"/>
            </p:cNvSpPr>
            <p:nvPr/>
          </p:nvSpPr>
          <p:spPr bwMode="auto">
            <a:xfrm>
              <a:off x="930" y="1616"/>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00FF"/>
                  </a:solidFill>
                </a:rPr>
                <a:t>Decir</a:t>
              </a:r>
            </a:p>
          </p:txBody>
        </p:sp>
        <p:sp>
          <p:nvSpPr>
            <p:cNvPr id="10257" name="Rectangle 87" descr="Pergamino"/>
            <p:cNvSpPr>
              <a:spLocks noChangeArrowheads="1"/>
            </p:cNvSpPr>
            <p:nvPr/>
          </p:nvSpPr>
          <p:spPr bwMode="auto">
            <a:xfrm>
              <a:off x="1928" y="1616"/>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FF0000"/>
                  </a:solidFill>
                </a:rPr>
                <a:t>Escuchar</a:t>
              </a:r>
            </a:p>
          </p:txBody>
        </p:sp>
        <p:sp>
          <p:nvSpPr>
            <p:cNvPr id="10258" name="Rectangle 88" descr="Pergamino"/>
            <p:cNvSpPr>
              <a:spLocks noChangeArrowheads="1"/>
            </p:cNvSpPr>
            <p:nvPr/>
          </p:nvSpPr>
          <p:spPr bwMode="auto">
            <a:xfrm>
              <a:off x="2926" y="1616"/>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00FF"/>
                  </a:solidFill>
                </a:rPr>
                <a:t>Profesor</a:t>
              </a:r>
            </a:p>
          </p:txBody>
        </p:sp>
        <p:sp>
          <p:nvSpPr>
            <p:cNvPr id="10259" name="Rectangle 89" descr="Pergamino"/>
            <p:cNvSpPr>
              <a:spLocks noChangeArrowheads="1"/>
            </p:cNvSpPr>
            <p:nvPr/>
          </p:nvSpPr>
          <p:spPr bwMode="auto">
            <a:xfrm>
              <a:off x="3923" y="1616"/>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FF0000"/>
                  </a:solidFill>
                </a:rPr>
                <a:t>Alumno</a:t>
              </a:r>
            </a:p>
          </p:txBody>
        </p:sp>
        <p:sp>
          <p:nvSpPr>
            <p:cNvPr id="10260" name="Rectangle 90" descr="Pergamino"/>
            <p:cNvSpPr>
              <a:spLocks noChangeArrowheads="1"/>
            </p:cNvSpPr>
            <p:nvPr/>
          </p:nvSpPr>
          <p:spPr bwMode="auto">
            <a:xfrm>
              <a:off x="930" y="1979"/>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00FF"/>
                  </a:solidFill>
                </a:rPr>
                <a:t>Explicar</a:t>
              </a:r>
            </a:p>
          </p:txBody>
        </p:sp>
        <p:sp>
          <p:nvSpPr>
            <p:cNvPr id="10261" name="Rectangle 91" descr="Pergamino"/>
            <p:cNvSpPr>
              <a:spLocks noChangeArrowheads="1"/>
            </p:cNvSpPr>
            <p:nvPr/>
          </p:nvSpPr>
          <p:spPr bwMode="auto">
            <a:xfrm>
              <a:off x="1928" y="1979"/>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FF0000"/>
                  </a:solidFill>
                </a:rPr>
                <a:t>Entender</a:t>
              </a:r>
            </a:p>
          </p:txBody>
        </p:sp>
        <p:sp>
          <p:nvSpPr>
            <p:cNvPr id="10262" name="Rectangle 92" descr="Pergamino"/>
            <p:cNvSpPr>
              <a:spLocks noChangeArrowheads="1"/>
            </p:cNvSpPr>
            <p:nvPr/>
          </p:nvSpPr>
          <p:spPr bwMode="auto">
            <a:xfrm>
              <a:off x="2925" y="1979"/>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00FF"/>
                  </a:solidFill>
                </a:rPr>
                <a:t>Maestro</a:t>
              </a:r>
            </a:p>
          </p:txBody>
        </p:sp>
        <p:sp>
          <p:nvSpPr>
            <p:cNvPr id="10263" name="Rectangle 93" descr="Pergamino"/>
            <p:cNvSpPr>
              <a:spLocks noChangeArrowheads="1"/>
            </p:cNvSpPr>
            <p:nvPr/>
          </p:nvSpPr>
          <p:spPr bwMode="auto">
            <a:xfrm>
              <a:off x="3923" y="1979"/>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FF0000"/>
                  </a:solidFill>
                </a:rPr>
                <a:t>Estudiante</a:t>
              </a:r>
            </a:p>
          </p:txBody>
        </p:sp>
        <p:sp>
          <p:nvSpPr>
            <p:cNvPr id="10264" name="Rectangle 94" descr="Pergamino"/>
            <p:cNvSpPr>
              <a:spLocks noChangeArrowheads="1"/>
            </p:cNvSpPr>
            <p:nvPr/>
          </p:nvSpPr>
          <p:spPr bwMode="auto">
            <a:xfrm>
              <a:off x="930" y="2342"/>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00FF"/>
                  </a:solidFill>
                </a:rPr>
                <a:t>Demostrar</a:t>
              </a:r>
            </a:p>
          </p:txBody>
        </p:sp>
        <p:sp>
          <p:nvSpPr>
            <p:cNvPr id="10265" name="Rectangle 95" descr="Pergamino"/>
            <p:cNvSpPr>
              <a:spLocks noChangeArrowheads="1"/>
            </p:cNvSpPr>
            <p:nvPr/>
          </p:nvSpPr>
          <p:spPr bwMode="auto">
            <a:xfrm>
              <a:off x="1928" y="2342"/>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FF0000"/>
                  </a:solidFill>
                </a:rPr>
                <a:t>Aprender</a:t>
              </a:r>
            </a:p>
          </p:txBody>
        </p:sp>
        <p:sp>
          <p:nvSpPr>
            <p:cNvPr id="10266" name="Rectangle 96" descr="Pergamino"/>
            <p:cNvSpPr>
              <a:spLocks noChangeArrowheads="1"/>
            </p:cNvSpPr>
            <p:nvPr/>
          </p:nvSpPr>
          <p:spPr bwMode="auto">
            <a:xfrm>
              <a:off x="2925" y="2342"/>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00FF"/>
                  </a:solidFill>
                </a:rPr>
                <a:t>Docente</a:t>
              </a:r>
            </a:p>
          </p:txBody>
        </p:sp>
        <p:sp>
          <p:nvSpPr>
            <p:cNvPr id="10267" name="Rectangle 97" descr="Pergamino"/>
            <p:cNvSpPr>
              <a:spLocks noChangeArrowheads="1"/>
            </p:cNvSpPr>
            <p:nvPr/>
          </p:nvSpPr>
          <p:spPr bwMode="auto">
            <a:xfrm>
              <a:off x="3923" y="2342"/>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FF0000"/>
                  </a:solidFill>
                </a:rPr>
                <a:t>Discente</a:t>
              </a:r>
            </a:p>
          </p:txBody>
        </p:sp>
        <p:sp>
          <p:nvSpPr>
            <p:cNvPr id="10268" name="Rectangle 98" descr="Pergamino"/>
            <p:cNvSpPr>
              <a:spLocks noChangeArrowheads="1"/>
            </p:cNvSpPr>
            <p:nvPr/>
          </p:nvSpPr>
          <p:spPr bwMode="auto">
            <a:xfrm>
              <a:off x="930" y="2705"/>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00FF"/>
                  </a:solidFill>
                </a:rPr>
                <a:t>Construir</a:t>
              </a:r>
            </a:p>
          </p:txBody>
        </p:sp>
        <p:sp>
          <p:nvSpPr>
            <p:cNvPr id="10269" name="Rectangle 99" descr="Pergamino"/>
            <p:cNvSpPr>
              <a:spLocks noChangeArrowheads="1"/>
            </p:cNvSpPr>
            <p:nvPr/>
          </p:nvSpPr>
          <p:spPr bwMode="auto">
            <a:xfrm>
              <a:off x="1928" y="2705"/>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FF0000"/>
                  </a:solidFill>
                </a:rPr>
                <a:t>Aprender </a:t>
              </a:r>
            </a:p>
            <a:p>
              <a:pPr algn="ctr" eaLnBrk="1" hangingPunct="1">
                <a:spcBef>
                  <a:spcPct val="0"/>
                </a:spcBef>
                <a:buClrTx/>
                <a:buSzTx/>
                <a:buFontTx/>
                <a:buNone/>
              </a:pPr>
              <a:r>
                <a:rPr lang="es-ES" sz="1400" b="1">
                  <a:solidFill>
                    <a:srgbClr val="FF0000"/>
                  </a:solidFill>
                </a:rPr>
                <a:t>s</a:t>
              </a:r>
              <a:r>
                <a:rPr lang="es-ES" sz="1200" b="1">
                  <a:solidFill>
                    <a:srgbClr val="FF0000"/>
                  </a:solidFill>
                </a:rPr>
                <a:t>ignificativamente</a:t>
              </a:r>
            </a:p>
          </p:txBody>
        </p:sp>
        <p:sp>
          <p:nvSpPr>
            <p:cNvPr id="10270" name="Rectangle 100" descr="Pergamino"/>
            <p:cNvSpPr>
              <a:spLocks noChangeArrowheads="1"/>
            </p:cNvSpPr>
            <p:nvPr/>
          </p:nvSpPr>
          <p:spPr bwMode="auto">
            <a:xfrm>
              <a:off x="2925" y="2705"/>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00FF"/>
                  </a:solidFill>
                </a:rPr>
                <a:t>Educador</a:t>
              </a:r>
            </a:p>
          </p:txBody>
        </p:sp>
        <p:sp>
          <p:nvSpPr>
            <p:cNvPr id="10271" name="Rectangle 101" descr="Pergamino"/>
            <p:cNvSpPr>
              <a:spLocks noChangeArrowheads="1"/>
            </p:cNvSpPr>
            <p:nvPr/>
          </p:nvSpPr>
          <p:spPr bwMode="auto">
            <a:xfrm>
              <a:off x="3923" y="2705"/>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FF0000"/>
                  </a:solidFill>
                </a:rPr>
                <a:t>Educando</a:t>
              </a:r>
            </a:p>
          </p:txBody>
        </p:sp>
        <p:sp>
          <p:nvSpPr>
            <p:cNvPr id="10272" name="Rectangle 102" descr="Pergamino"/>
            <p:cNvSpPr>
              <a:spLocks noChangeArrowheads="1"/>
            </p:cNvSpPr>
            <p:nvPr/>
          </p:nvSpPr>
          <p:spPr bwMode="auto">
            <a:xfrm>
              <a:off x="931" y="3068"/>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00FF"/>
                  </a:solidFill>
                </a:rPr>
                <a:t>Transformar</a:t>
              </a:r>
            </a:p>
          </p:txBody>
        </p:sp>
        <p:sp>
          <p:nvSpPr>
            <p:cNvPr id="3" name="Rectangle 103" descr="Pergamino"/>
            <p:cNvSpPr>
              <a:spLocks noChangeArrowheads="1"/>
            </p:cNvSpPr>
            <p:nvPr/>
          </p:nvSpPr>
          <p:spPr bwMode="auto">
            <a:xfrm>
              <a:off x="1929" y="3068"/>
              <a:ext cx="997" cy="77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eaLnBrk="1" hangingPunct="1">
                <a:defRPr/>
              </a:pPr>
              <a:r>
                <a:rPr lang="es-ES" sz="1600" b="1" dirty="0">
                  <a:solidFill>
                    <a:srgbClr val="FF0000"/>
                  </a:solidFill>
                </a:rPr>
                <a:t>Emancipar</a:t>
              </a:r>
            </a:p>
            <a:p>
              <a:pPr algn="ctr" eaLnBrk="1" hangingPunct="1">
                <a:defRPr/>
              </a:pPr>
              <a:endParaRPr lang="es-ES" sz="1600" b="1" dirty="0">
                <a:solidFill>
                  <a:srgbClr val="FF0000"/>
                </a:solidFill>
              </a:endParaRPr>
            </a:p>
            <a:p>
              <a:pPr algn="ctr" eaLnBrk="1" hangingPunct="1">
                <a:defRPr/>
              </a:pPr>
              <a:r>
                <a:rPr lang="es-ES" sz="1600" b="1" dirty="0">
                  <a:solidFill>
                    <a:srgbClr val="FF0000"/>
                  </a:solidFill>
                </a:rPr>
                <a:t>Emprender</a:t>
              </a:r>
            </a:p>
          </p:txBody>
        </p:sp>
        <p:sp>
          <p:nvSpPr>
            <p:cNvPr id="10274" name="Rectangle 104" descr="Pergamino"/>
            <p:cNvSpPr>
              <a:spLocks noChangeArrowheads="1"/>
            </p:cNvSpPr>
            <p:nvPr/>
          </p:nvSpPr>
          <p:spPr bwMode="auto">
            <a:xfrm>
              <a:off x="2926" y="3068"/>
              <a:ext cx="997" cy="363"/>
            </a:xfrm>
            <a:prstGeom prst="rect">
              <a:avLst/>
            </a:prstGeom>
            <a:blipFill dpi="0" rotWithShape="1">
              <a:blip r:embed="rId3"/>
              <a:srcRect/>
              <a:tile tx="0" ty="0" sx="100000" sy="100000" flip="none" algn="tl"/>
            </a:blipFill>
            <a:ln w="9525">
              <a:solidFill>
                <a:srgbClr val="333300"/>
              </a:solidFill>
              <a:miter lim="800000"/>
              <a:headEnd/>
              <a:tailEnd/>
            </a:ln>
            <a:effectLst>
              <a:prstShdw prst="shdw17" dist="17961" dir="2700000">
                <a:srgbClr val="1F1F00"/>
              </a:prstShdw>
            </a:effec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600" b="1">
                  <a:solidFill>
                    <a:srgbClr val="0000FF"/>
                  </a:solidFill>
                </a:rPr>
                <a:t>Mediador</a:t>
              </a:r>
            </a:p>
          </p:txBody>
        </p:sp>
        <p:sp>
          <p:nvSpPr>
            <p:cNvPr id="4" name="Rectangle 105" descr="Pergamino"/>
            <p:cNvSpPr>
              <a:spLocks noChangeArrowheads="1"/>
            </p:cNvSpPr>
            <p:nvPr/>
          </p:nvSpPr>
          <p:spPr bwMode="auto">
            <a:xfrm>
              <a:off x="3924" y="3068"/>
              <a:ext cx="997" cy="77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eaLnBrk="1" hangingPunct="1">
                <a:defRPr/>
              </a:pPr>
              <a:r>
                <a:rPr lang="es-ES" sz="1600" b="1" dirty="0">
                  <a:solidFill>
                    <a:srgbClr val="FF0000"/>
                  </a:solidFill>
                </a:rPr>
                <a:t>Líder</a:t>
              </a:r>
            </a:p>
            <a:p>
              <a:pPr algn="ctr" eaLnBrk="1" hangingPunct="1">
                <a:defRPr/>
              </a:pPr>
              <a:r>
                <a:rPr lang="es-ES" sz="1600" dirty="0">
                  <a:solidFill>
                    <a:srgbClr val="FF0000"/>
                  </a:solidFill>
                </a:rPr>
                <a:t>Transformacional</a:t>
              </a:r>
            </a:p>
          </p:txBody>
        </p:sp>
        <p:sp>
          <p:nvSpPr>
            <p:cNvPr id="10276" name="Rectangle 79"/>
            <p:cNvSpPr>
              <a:spLocks noChangeArrowheads="1"/>
            </p:cNvSpPr>
            <p:nvPr/>
          </p:nvSpPr>
          <p:spPr bwMode="auto">
            <a:xfrm>
              <a:off x="975" y="1026"/>
              <a:ext cx="391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CO" sz="600">
                <a:latin typeface="Arial" panose="020B0604020202020204" pitchFamily="34" charset="0"/>
              </a:endParaRPr>
            </a:p>
          </p:txBody>
        </p:sp>
        <p:sp>
          <p:nvSpPr>
            <p:cNvPr id="10277" name="Rectangle 107" descr="Papel reciclado"/>
            <p:cNvSpPr>
              <a:spLocks noChangeArrowheads="1"/>
            </p:cNvSpPr>
            <p:nvPr/>
          </p:nvSpPr>
          <p:spPr bwMode="auto">
            <a:xfrm>
              <a:off x="930" y="1071"/>
              <a:ext cx="1995" cy="182"/>
            </a:xfrm>
            <a:prstGeom prst="rect">
              <a:avLst/>
            </a:prstGeom>
            <a:blipFill dpi="0" rotWithShape="1">
              <a:blip r:embed="rId4"/>
              <a:srcRect/>
              <a:tile tx="0" ty="0" sx="100000" sy="100000" flip="none" algn="tl"/>
            </a:blipFill>
            <a:ln w="19050">
              <a:solidFill>
                <a:srgbClr val="333300"/>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800" b="1">
                  <a:solidFill>
                    <a:srgbClr val="006600"/>
                  </a:solidFill>
                </a:rPr>
                <a:t>ROLES</a:t>
              </a:r>
            </a:p>
          </p:txBody>
        </p:sp>
        <p:sp>
          <p:nvSpPr>
            <p:cNvPr id="10278" name="Rectangle 108" descr="Papel reciclado"/>
            <p:cNvSpPr>
              <a:spLocks noChangeArrowheads="1"/>
            </p:cNvSpPr>
            <p:nvPr/>
          </p:nvSpPr>
          <p:spPr bwMode="auto">
            <a:xfrm>
              <a:off x="2925" y="1071"/>
              <a:ext cx="1995" cy="182"/>
            </a:xfrm>
            <a:prstGeom prst="rect">
              <a:avLst/>
            </a:prstGeom>
            <a:blipFill dpi="0" rotWithShape="1">
              <a:blip r:embed="rId4"/>
              <a:srcRect/>
              <a:tile tx="0" ty="0" sx="100000" sy="100000" flip="none" algn="tl"/>
            </a:blipFill>
            <a:ln w="19050">
              <a:solidFill>
                <a:srgbClr val="333300"/>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sz="1800" b="1">
                  <a:solidFill>
                    <a:srgbClr val="006600"/>
                  </a:solidFill>
                </a:rPr>
                <a:t>RELACIÓN</a:t>
              </a:r>
            </a:p>
          </p:txBody>
        </p:sp>
        <p:sp>
          <p:nvSpPr>
            <p:cNvPr id="10279" name="Line 109"/>
            <p:cNvSpPr>
              <a:spLocks noChangeShapeType="1"/>
            </p:cNvSpPr>
            <p:nvPr/>
          </p:nvSpPr>
          <p:spPr bwMode="auto">
            <a:xfrm>
              <a:off x="1429" y="1888"/>
              <a:ext cx="1" cy="181"/>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80" name="Line 110"/>
            <p:cNvSpPr>
              <a:spLocks noChangeShapeType="1"/>
            </p:cNvSpPr>
            <p:nvPr/>
          </p:nvSpPr>
          <p:spPr bwMode="auto">
            <a:xfrm>
              <a:off x="1429" y="2251"/>
              <a:ext cx="1" cy="181"/>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81" name="Line 111"/>
            <p:cNvSpPr>
              <a:spLocks noChangeShapeType="1"/>
            </p:cNvSpPr>
            <p:nvPr/>
          </p:nvSpPr>
          <p:spPr bwMode="auto">
            <a:xfrm>
              <a:off x="1429" y="2614"/>
              <a:ext cx="1" cy="181"/>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82" name="Line 112"/>
            <p:cNvSpPr>
              <a:spLocks noChangeShapeType="1"/>
            </p:cNvSpPr>
            <p:nvPr/>
          </p:nvSpPr>
          <p:spPr bwMode="auto">
            <a:xfrm>
              <a:off x="1429" y="3022"/>
              <a:ext cx="1" cy="181"/>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83" name="Line 113"/>
            <p:cNvSpPr>
              <a:spLocks noChangeShapeType="1"/>
            </p:cNvSpPr>
            <p:nvPr/>
          </p:nvSpPr>
          <p:spPr bwMode="auto">
            <a:xfrm>
              <a:off x="2426" y="1888"/>
              <a:ext cx="1" cy="181"/>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84" name="Line 114"/>
            <p:cNvSpPr>
              <a:spLocks noChangeShapeType="1"/>
            </p:cNvSpPr>
            <p:nvPr/>
          </p:nvSpPr>
          <p:spPr bwMode="auto">
            <a:xfrm>
              <a:off x="2426" y="2251"/>
              <a:ext cx="1" cy="181"/>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85" name="Line 115"/>
            <p:cNvSpPr>
              <a:spLocks noChangeShapeType="1"/>
            </p:cNvSpPr>
            <p:nvPr/>
          </p:nvSpPr>
          <p:spPr bwMode="auto">
            <a:xfrm>
              <a:off x="2426" y="2614"/>
              <a:ext cx="1" cy="181"/>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86" name="Line 116"/>
            <p:cNvSpPr>
              <a:spLocks noChangeShapeType="1"/>
            </p:cNvSpPr>
            <p:nvPr/>
          </p:nvSpPr>
          <p:spPr bwMode="auto">
            <a:xfrm>
              <a:off x="2426" y="3022"/>
              <a:ext cx="1" cy="181"/>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sp>
        <p:nvSpPr>
          <p:cNvPr id="10244" name="Line 113"/>
          <p:cNvSpPr>
            <a:spLocks noChangeShapeType="1"/>
          </p:cNvSpPr>
          <p:nvPr/>
        </p:nvSpPr>
        <p:spPr bwMode="auto">
          <a:xfrm>
            <a:off x="5435600" y="3429000"/>
            <a:ext cx="1588" cy="287338"/>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45" name="Line 113"/>
          <p:cNvSpPr>
            <a:spLocks noChangeShapeType="1"/>
          </p:cNvSpPr>
          <p:nvPr/>
        </p:nvSpPr>
        <p:spPr bwMode="auto">
          <a:xfrm>
            <a:off x="5435600" y="4005263"/>
            <a:ext cx="1588" cy="287337"/>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46" name="Line 113"/>
          <p:cNvSpPr>
            <a:spLocks noChangeShapeType="1"/>
          </p:cNvSpPr>
          <p:nvPr/>
        </p:nvSpPr>
        <p:spPr bwMode="auto">
          <a:xfrm>
            <a:off x="5435600" y="4581525"/>
            <a:ext cx="1588" cy="287338"/>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47" name="Line 113"/>
          <p:cNvSpPr>
            <a:spLocks noChangeShapeType="1"/>
          </p:cNvSpPr>
          <p:nvPr/>
        </p:nvSpPr>
        <p:spPr bwMode="auto">
          <a:xfrm>
            <a:off x="5435600" y="5084763"/>
            <a:ext cx="1588" cy="287337"/>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48" name="Line 113"/>
          <p:cNvSpPr>
            <a:spLocks noChangeShapeType="1"/>
          </p:cNvSpPr>
          <p:nvPr/>
        </p:nvSpPr>
        <p:spPr bwMode="auto">
          <a:xfrm>
            <a:off x="7019925" y="3357563"/>
            <a:ext cx="1588" cy="287337"/>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49" name="Line 113"/>
          <p:cNvSpPr>
            <a:spLocks noChangeShapeType="1"/>
          </p:cNvSpPr>
          <p:nvPr/>
        </p:nvSpPr>
        <p:spPr bwMode="auto">
          <a:xfrm>
            <a:off x="7019925" y="4005263"/>
            <a:ext cx="1588" cy="287337"/>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50" name="Line 113"/>
          <p:cNvSpPr>
            <a:spLocks noChangeShapeType="1"/>
          </p:cNvSpPr>
          <p:nvPr/>
        </p:nvSpPr>
        <p:spPr bwMode="auto">
          <a:xfrm>
            <a:off x="7019925" y="4508500"/>
            <a:ext cx="1588" cy="287338"/>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251" name="Line 113"/>
          <p:cNvSpPr>
            <a:spLocks noChangeShapeType="1"/>
          </p:cNvSpPr>
          <p:nvPr/>
        </p:nvSpPr>
        <p:spPr bwMode="auto">
          <a:xfrm>
            <a:off x="7019925" y="5084763"/>
            <a:ext cx="1588" cy="287337"/>
          </a:xfrm>
          <a:prstGeom prst="line">
            <a:avLst/>
          </a:prstGeom>
          <a:noFill/>
          <a:ln w="38100">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1960070184"/>
      </p:ext>
    </p:extLst>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2048 Título"/>
          <p:cNvSpPr>
            <a:spLocks noGrp="1"/>
          </p:cNvSpPr>
          <p:nvPr>
            <p:ph type="ctrTitle"/>
          </p:nvPr>
        </p:nvSpPr>
        <p:spPr>
          <a:xfrm>
            <a:off x="685800" y="1071563"/>
            <a:ext cx="8101013" cy="4714875"/>
          </a:xfrm>
          <a:ln w="76200">
            <a:solidFill>
              <a:srgbClr val="0070C0"/>
            </a:solidFill>
            <a:prstDash val="sysDash"/>
            <a:headEnd type="none" w="med" len="med"/>
            <a:tailEnd type="none" w="med" len="med"/>
          </a:ln>
        </p:spPr>
        <p:style>
          <a:lnRef idx="2">
            <a:schemeClr val="dk1"/>
          </a:lnRef>
          <a:fillRef idx="1">
            <a:schemeClr val="lt1"/>
          </a:fillRef>
          <a:effectRef idx="0">
            <a:schemeClr val="dk1"/>
          </a:effectRef>
          <a:fontRef idx="minor">
            <a:schemeClr val="dk1"/>
          </a:fontRef>
        </p:style>
        <p:txBody>
          <a:bodyPr>
            <a:normAutofit fontScale="90000"/>
          </a:bodyPr>
          <a:lstStyle/>
          <a:p>
            <a:pPr marL="0" indent="0" defTabSz="914400" eaLnBrk="1" hangingPunct="1">
              <a:defRPr/>
            </a:pPr>
            <a:r>
              <a:rPr lang="es-CO" sz="3100" b="1" dirty="0" smtClean="0">
                <a:solidFill>
                  <a:srgbClr val="3C0DB3"/>
                </a:solidFill>
              </a:rPr>
              <a:t>DE-CONSTRUCCIÓN CURRICULAR PARA LA INTEGRACIÓN DE LA IEP APOYADA EN TIC EN LAS INSTITUCIONES EDUCATIVAS</a:t>
            </a:r>
            <a:br>
              <a:rPr lang="es-CO" sz="3100" b="1" dirty="0" smtClean="0">
                <a:solidFill>
                  <a:srgbClr val="3C0DB3"/>
                </a:solidFill>
              </a:rPr>
            </a:br>
            <a:r>
              <a:rPr lang="es-CO" sz="3100" b="1" dirty="0" smtClean="0">
                <a:solidFill>
                  <a:srgbClr val="C00000"/>
                </a:solidFill>
              </a:rPr>
              <a:t>FUNDAMENTOS Y CONTEXTOS</a:t>
            </a:r>
            <a:r>
              <a:rPr lang="es-CO" b="1" dirty="0" smtClean="0">
                <a:solidFill>
                  <a:srgbClr val="FF0000"/>
                </a:solidFill>
              </a:rPr>
              <a:t/>
            </a:r>
            <a:br>
              <a:rPr lang="es-CO" b="1" dirty="0" smtClean="0">
                <a:solidFill>
                  <a:srgbClr val="FF0000"/>
                </a:solidFill>
              </a:rPr>
            </a:br>
            <a:r>
              <a:rPr lang="es-CO" sz="2000" dirty="0" smtClean="0">
                <a:solidFill>
                  <a:srgbClr val="00FF00"/>
                </a:solidFill>
              </a:rPr>
              <a:t/>
            </a:r>
            <a:br>
              <a:rPr lang="es-CO" sz="2000" dirty="0" smtClean="0">
                <a:solidFill>
                  <a:srgbClr val="00FF00"/>
                </a:solidFill>
              </a:rPr>
            </a:br>
            <a:r>
              <a:rPr lang="es-CO" sz="2000" b="1" dirty="0" smtClean="0">
                <a:solidFill>
                  <a:srgbClr val="3C0DB3"/>
                </a:solidFill>
              </a:rPr>
              <a:t>PERSPECTIVA</a:t>
            </a:r>
            <a:r>
              <a:rPr lang="es-CO" b="1" dirty="0" smtClean="0">
                <a:solidFill>
                  <a:srgbClr val="3C0DB3"/>
                </a:solidFill>
              </a:rPr>
              <a:t/>
            </a:r>
            <a:br>
              <a:rPr lang="es-CO" b="1" dirty="0" smtClean="0">
                <a:solidFill>
                  <a:srgbClr val="3C0DB3"/>
                </a:solidFill>
              </a:rPr>
            </a:br>
            <a:r>
              <a:rPr lang="es-CO" sz="2800" b="1" dirty="0" smtClean="0">
                <a:solidFill>
                  <a:srgbClr val="3C0DB3"/>
                </a:solidFill>
              </a:rPr>
              <a:t>Educación, Escuela y Pedagogía Transformadora</a:t>
            </a:r>
            <a:r>
              <a:rPr lang="es-CO" sz="2800" dirty="0" smtClean="0">
                <a:solidFill>
                  <a:srgbClr val="00FF00"/>
                </a:solidFill>
              </a:rPr>
              <a:t/>
            </a:r>
            <a:br>
              <a:rPr lang="es-CO" sz="2800" dirty="0" smtClean="0">
                <a:solidFill>
                  <a:srgbClr val="00FF00"/>
                </a:solidFill>
              </a:rPr>
            </a:br>
            <a:r>
              <a:rPr lang="es-CO" sz="2800" dirty="0" smtClean="0">
                <a:solidFill>
                  <a:srgbClr val="FFFF00"/>
                </a:solidFill>
              </a:rPr>
              <a:t/>
            </a:r>
            <a:br>
              <a:rPr lang="es-CO" sz="2800" dirty="0" smtClean="0">
                <a:solidFill>
                  <a:srgbClr val="FFFF00"/>
                </a:solidFill>
              </a:rPr>
            </a:br>
            <a:r>
              <a:rPr lang="es-CO" sz="2800" dirty="0" smtClean="0">
                <a:solidFill>
                  <a:srgbClr val="FFFF00"/>
                </a:solidFill>
              </a:rPr>
              <a:t>                                                   </a:t>
            </a:r>
            <a:r>
              <a:rPr lang="es-CO" sz="2800" b="1" dirty="0" smtClean="0">
                <a:solidFill>
                  <a:srgbClr val="C00000"/>
                </a:solidFill>
              </a:rPr>
              <a:t>Giovanni M. </a:t>
            </a:r>
            <a:r>
              <a:rPr lang="es-CO" sz="2800" b="1" dirty="0" err="1" smtClean="0">
                <a:solidFill>
                  <a:srgbClr val="C00000"/>
                </a:solidFill>
              </a:rPr>
              <a:t>Iafrancesco</a:t>
            </a:r>
            <a:r>
              <a:rPr lang="es-CO" sz="2800" b="1" dirty="0" smtClean="0">
                <a:solidFill>
                  <a:srgbClr val="C00000"/>
                </a:solidFill>
              </a:rPr>
              <a:t> V. </a:t>
            </a:r>
            <a:br>
              <a:rPr lang="es-CO" sz="2800" b="1" dirty="0" smtClean="0">
                <a:solidFill>
                  <a:srgbClr val="C00000"/>
                </a:solidFill>
              </a:rPr>
            </a:br>
            <a:r>
              <a:rPr lang="es-CO" sz="2800" b="1" dirty="0" smtClean="0">
                <a:solidFill>
                  <a:srgbClr val="C00000"/>
                </a:solidFill>
              </a:rPr>
              <a:t>                                                   </a:t>
            </a:r>
            <a:r>
              <a:rPr lang="es-CO" sz="2700" b="1" dirty="0" smtClean="0">
                <a:solidFill>
                  <a:srgbClr val="C00000"/>
                </a:solidFill>
              </a:rPr>
              <a:t>g_iafrancesco@yahoo.com</a:t>
            </a:r>
            <a:endParaRPr lang="es-ES" sz="2700" b="1" dirty="0" smtClean="0">
              <a:solidFill>
                <a:srgbClr val="C00000"/>
              </a:solidFill>
            </a:endParaRPr>
          </a:p>
        </p:txBody>
      </p:sp>
      <p:pic>
        <p:nvPicPr>
          <p:cNvPr id="4" name="Picture 2" descr="C:\Users\adriana_ayala\Desktop\unnam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7" y="3933056"/>
            <a:ext cx="2016224"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109566"/>
      </p:ext>
    </p:extLst>
  </p:cSld>
  <p:clrMapOvr>
    <a:masterClrMapping/>
  </p:clrMapOvr>
  <p:transition spd="slow">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6823" y="0"/>
            <a:ext cx="6787177" cy="6858000"/>
          </a:xfrm>
          <a:prstGeom prst="rect">
            <a:avLst/>
          </a:prstGeom>
        </p:spPr>
      </p:pic>
      <p:graphicFrame>
        <p:nvGraphicFramePr>
          <p:cNvPr id="7" name="6 Diagrama"/>
          <p:cNvGraphicFramePr/>
          <p:nvPr>
            <p:extLst/>
          </p:nvPr>
        </p:nvGraphicFramePr>
        <p:xfrm>
          <a:off x="179512" y="985072"/>
          <a:ext cx="8884890" cy="5564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15 Grupo"/>
          <p:cNvGrpSpPr/>
          <p:nvPr/>
        </p:nvGrpSpPr>
        <p:grpSpPr>
          <a:xfrm>
            <a:off x="3275856" y="2924944"/>
            <a:ext cx="2664296" cy="2304256"/>
            <a:chOff x="3168352" y="0"/>
            <a:chExt cx="2088232" cy="1573636"/>
          </a:xfrm>
          <a:scene3d>
            <a:camera prst="orthographicFront"/>
            <a:lightRig rig="flat" dir="t"/>
          </a:scene3d>
        </p:grpSpPr>
        <p:sp>
          <p:nvSpPr>
            <p:cNvPr id="17" name="16 Elipse"/>
            <p:cNvSpPr/>
            <p:nvPr/>
          </p:nvSpPr>
          <p:spPr>
            <a:xfrm>
              <a:off x="3168352" y="0"/>
              <a:ext cx="2088232" cy="1573636"/>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8" name="Elipse 4"/>
            <p:cNvSpPr/>
            <p:nvPr/>
          </p:nvSpPr>
          <p:spPr>
            <a:xfrm>
              <a:off x="3458700" y="230454"/>
              <a:ext cx="1515690" cy="111272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a:r>
                <a:rPr lang="es-CO" sz="2400" b="1" dirty="0" smtClean="0">
                  <a:solidFill>
                    <a:schemeClr val="bg1"/>
                  </a:solidFill>
                  <a:latin typeface="Calibri" pitchFamily="34" charset="0"/>
                </a:rPr>
                <a:t>FORMACIÓN PARA LA VIDA Y LA CONVIVENCIA</a:t>
              </a:r>
              <a:endParaRPr lang="es-CO" sz="2400" b="1" dirty="0">
                <a:solidFill>
                  <a:schemeClr val="bg1"/>
                </a:solidFill>
                <a:latin typeface="Calibri" pitchFamily="34" charset="0"/>
              </a:endParaRPr>
            </a:p>
          </p:txBody>
        </p:sp>
      </p:grpSp>
      <p:sp>
        <p:nvSpPr>
          <p:cNvPr id="20" name="19 Flecha izquierda y derecha"/>
          <p:cNvSpPr/>
          <p:nvPr/>
        </p:nvSpPr>
        <p:spPr>
          <a:xfrm rot="1710620">
            <a:off x="5607105" y="2105502"/>
            <a:ext cx="867885" cy="584965"/>
          </a:xfrm>
          <a:prstGeom prst="lef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21 Flecha izquierda y derecha"/>
          <p:cNvSpPr/>
          <p:nvPr/>
        </p:nvSpPr>
        <p:spPr>
          <a:xfrm rot="19462535">
            <a:off x="2948444" y="2132145"/>
            <a:ext cx="736498" cy="518962"/>
          </a:xfrm>
          <a:prstGeom prst="leftRightArrow">
            <a:avLst>
              <a:gd name="adj1" fmla="val 50000"/>
              <a:gd name="adj2" fmla="val 518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24 Flecha izquierda y derecha"/>
          <p:cNvSpPr/>
          <p:nvPr/>
        </p:nvSpPr>
        <p:spPr>
          <a:xfrm rot="5400000">
            <a:off x="7124782" y="4109319"/>
            <a:ext cx="781906" cy="573396"/>
          </a:xfrm>
          <a:prstGeom prst="lef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25 Flecha izquierda y derecha"/>
          <p:cNvSpPr/>
          <p:nvPr/>
        </p:nvSpPr>
        <p:spPr>
          <a:xfrm rot="5400000">
            <a:off x="1515417" y="4155009"/>
            <a:ext cx="781906" cy="573396"/>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26 Flecha izquierda y derecha"/>
          <p:cNvSpPr/>
          <p:nvPr/>
        </p:nvSpPr>
        <p:spPr>
          <a:xfrm>
            <a:off x="3347702" y="5517232"/>
            <a:ext cx="2747368" cy="573396"/>
          </a:xfrm>
          <a:prstGeom prst="lef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31 CuadroTexto"/>
          <p:cNvSpPr txBox="1"/>
          <p:nvPr/>
        </p:nvSpPr>
        <p:spPr>
          <a:xfrm>
            <a:off x="6300192" y="332656"/>
            <a:ext cx="2376264" cy="584775"/>
          </a:xfrm>
          <a:prstGeom prst="rect">
            <a:avLst/>
          </a:prstGeom>
          <a:noFill/>
        </p:spPr>
        <p:txBody>
          <a:bodyPr wrap="square" rtlCol="0">
            <a:spAutoFit/>
          </a:bodyPr>
          <a:lstStyle/>
          <a:p>
            <a:pPr algn="ctr"/>
            <a:r>
              <a:rPr lang="en-US" sz="3200" b="1" dirty="0" smtClean="0">
                <a:solidFill>
                  <a:schemeClr val="accent2"/>
                </a:solidFill>
              </a:rPr>
              <a:t>                </a:t>
            </a:r>
            <a:endParaRPr lang="es-CO" sz="3200" b="1" dirty="0">
              <a:solidFill>
                <a:schemeClr val="accent2"/>
              </a:solidFill>
            </a:endParaRPr>
          </a:p>
        </p:txBody>
      </p:sp>
      <p:sp>
        <p:nvSpPr>
          <p:cNvPr id="33" name="32 CuadroTexto"/>
          <p:cNvSpPr txBox="1"/>
          <p:nvPr/>
        </p:nvSpPr>
        <p:spPr>
          <a:xfrm>
            <a:off x="179512" y="260649"/>
            <a:ext cx="8856984" cy="584775"/>
          </a:xfrm>
          <a:prstGeom prst="rect">
            <a:avLst/>
          </a:prstGeom>
          <a:noFill/>
        </p:spPr>
        <p:txBody>
          <a:bodyPr wrap="square" rtlCol="0">
            <a:spAutoFit/>
          </a:bodyPr>
          <a:lstStyle/>
          <a:p>
            <a:pPr algn="ctr"/>
            <a:r>
              <a:rPr lang="en-US" sz="3200" b="1" dirty="0" smtClean="0">
                <a:solidFill>
                  <a:schemeClr val="accent2"/>
                </a:solidFill>
                <a:latin typeface="Calibri" pitchFamily="34" charset="0"/>
              </a:rPr>
              <a:t>DE-CONSTRUCCIÓN CURRICULAR CON IEP-TIC</a:t>
            </a:r>
          </a:p>
        </p:txBody>
      </p:sp>
    </p:spTree>
    <p:extLst>
      <p:ext uri="{BB962C8B-B14F-4D97-AF65-F5344CB8AC3E}">
        <p14:creationId xmlns:p14="http://schemas.microsoft.com/office/powerpoint/2010/main" val="3160632365"/>
      </p:ext>
    </p:extLst>
  </p:cSld>
  <p:clrMapOvr>
    <a:masterClrMapping/>
  </p:clrMapOvr>
  <p:transition spd="slow">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1631" y="0"/>
            <a:ext cx="6787177" cy="6858000"/>
          </a:xfrm>
          <a:prstGeom prst="rect">
            <a:avLst/>
          </a:prstGeom>
        </p:spPr>
      </p:pic>
      <p:graphicFrame>
        <p:nvGraphicFramePr>
          <p:cNvPr id="3" name="2 Diagrama"/>
          <p:cNvGraphicFramePr/>
          <p:nvPr>
            <p:extLst/>
          </p:nvPr>
        </p:nvGraphicFramePr>
        <p:xfrm>
          <a:off x="179512" y="985072"/>
          <a:ext cx="8884890" cy="5564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3 Grupo"/>
          <p:cNvGrpSpPr/>
          <p:nvPr/>
        </p:nvGrpSpPr>
        <p:grpSpPr>
          <a:xfrm>
            <a:off x="2987824" y="3068960"/>
            <a:ext cx="3168352" cy="2232248"/>
            <a:chOff x="3168352" y="0"/>
            <a:chExt cx="1982624" cy="1573636"/>
          </a:xfrm>
          <a:scene3d>
            <a:camera prst="orthographicFront"/>
            <a:lightRig rig="flat" dir="t"/>
          </a:scene3d>
        </p:grpSpPr>
        <p:sp>
          <p:nvSpPr>
            <p:cNvPr id="5" name="4 Elipse"/>
            <p:cNvSpPr/>
            <p:nvPr/>
          </p:nvSpPr>
          <p:spPr>
            <a:xfrm>
              <a:off x="3168352" y="0"/>
              <a:ext cx="1982624" cy="1573636"/>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Elipse 4"/>
            <p:cNvSpPr/>
            <p:nvPr/>
          </p:nvSpPr>
          <p:spPr>
            <a:xfrm>
              <a:off x="3458701" y="230454"/>
              <a:ext cx="1401926" cy="111272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a:r>
                <a:rPr lang="es-CO" sz="2000" b="1" dirty="0" smtClean="0">
                  <a:solidFill>
                    <a:schemeClr val="bg1"/>
                  </a:solidFill>
                  <a:latin typeface="Calibri" pitchFamily="34" charset="0"/>
                </a:rPr>
                <a:t>FORMACIÓN PARA EL ÉXITO  Y EL DESARROLLO SOSTENIBLE</a:t>
              </a:r>
              <a:endParaRPr lang="es-CO" sz="2000" b="1" dirty="0">
                <a:solidFill>
                  <a:schemeClr val="bg1"/>
                </a:solidFill>
                <a:latin typeface="Calibri" pitchFamily="34" charset="0"/>
              </a:endParaRPr>
            </a:p>
          </p:txBody>
        </p:sp>
      </p:grpSp>
      <p:sp>
        <p:nvSpPr>
          <p:cNvPr id="7" name="6 Flecha izquierda y derecha"/>
          <p:cNvSpPr/>
          <p:nvPr/>
        </p:nvSpPr>
        <p:spPr>
          <a:xfrm rot="1710620">
            <a:off x="5557051" y="2214440"/>
            <a:ext cx="781906" cy="544530"/>
          </a:xfrm>
          <a:prstGeom prst="lef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7 Flecha izquierda y derecha"/>
          <p:cNvSpPr/>
          <p:nvPr/>
        </p:nvSpPr>
        <p:spPr>
          <a:xfrm rot="19462535">
            <a:off x="3047438" y="2177260"/>
            <a:ext cx="736500" cy="504056"/>
          </a:xfrm>
          <a:prstGeom prst="lef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8 Flecha izquierda y derecha"/>
          <p:cNvSpPr/>
          <p:nvPr/>
        </p:nvSpPr>
        <p:spPr>
          <a:xfrm rot="5400000">
            <a:off x="7124782" y="4109319"/>
            <a:ext cx="781906" cy="573396"/>
          </a:xfrm>
          <a:prstGeom prst="lef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9 Flecha izquierda y derecha"/>
          <p:cNvSpPr/>
          <p:nvPr/>
        </p:nvSpPr>
        <p:spPr>
          <a:xfrm rot="5400000">
            <a:off x="1515417" y="4155009"/>
            <a:ext cx="781906" cy="573396"/>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10 Flecha izquierda y derecha"/>
          <p:cNvSpPr/>
          <p:nvPr/>
        </p:nvSpPr>
        <p:spPr>
          <a:xfrm>
            <a:off x="3347702" y="5517232"/>
            <a:ext cx="2747368" cy="573396"/>
          </a:xfrm>
          <a:prstGeom prst="lef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16 CuadroTexto"/>
          <p:cNvSpPr txBox="1"/>
          <p:nvPr/>
        </p:nvSpPr>
        <p:spPr>
          <a:xfrm>
            <a:off x="251520" y="260648"/>
            <a:ext cx="8568952" cy="523220"/>
          </a:xfrm>
          <a:prstGeom prst="rect">
            <a:avLst/>
          </a:prstGeom>
          <a:noFill/>
        </p:spPr>
        <p:txBody>
          <a:bodyPr wrap="square" rtlCol="0">
            <a:spAutoFit/>
          </a:bodyPr>
          <a:lstStyle/>
          <a:p>
            <a:pPr algn="ctr"/>
            <a:r>
              <a:rPr lang="en-US" sz="2800" b="1" dirty="0" smtClean="0">
                <a:solidFill>
                  <a:schemeClr val="accent2"/>
                </a:solidFill>
                <a:latin typeface="Calibri" pitchFamily="34" charset="0"/>
              </a:rPr>
              <a:t>DE-CONSTRUCCIÓN CURRICULAR CON </a:t>
            </a:r>
            <a:r>
              <a:rPr lang="en-US" sz="2800" b="1" dirty="0" smtClean="0">
                <a:solidFill>
                  <a:schemeClr val="accent2"/>
                </a:solidFill>
              </a:rPr>
              <a:t>IEP-TIC</a:t>
            </a:r>
            <a:endParaRPr lang="es-CO" sz="2800" b="1" dirty="0">
              <a:solidFill>
                <a:schemeClr val="accent2"/>
              </a:solidFill>
            </a:endParaRPr>
          </a:p>
        </p:txBody>
      </p:sp>
    </p:spTree>
    <p:extLst>
      <p:ext uri="{BB962C8B-B14F-4D97-AF65-F5344CB8AC3E}">
        <p14:creationId xmlns:p14="http://schemas.microsoft.com/office/powerpoint/2010/main" val="1434486786"/>
      </p:ext>
    </p:extLst>
  </p:cSld>
  <p:clrMapOvr>
    <a:masterClrMapping/>
  </p:clrMapOvr>
  <p:transition spd="slow">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1631" y="0"/>
            <a:ext cx="6787177" cy="6858000"/>
          </a:xfrm>
          <a:prstGeom prst="rect">
            <a:avLst/>
          </a:prstGeom>
        </p:spPr>
      </p:pic>
      <p:graphicFrame>
        <p:nvGraphicFramePr>
          <p:cNvPr id="6" name="5 Diagrama"/>
          <p:cNvGraphicFramePr/>
          <p:nvPr>
            <p:extLst/>
          </p:nvPr>
        </p:nvGraphicFramePr>
        <p:xfrm>
          <a:off x="467544" y="1124744"/>
          <a:ext cx="7956884" cy="5220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CuadroTexto"/>
          <p:cNvSpPr txBox="1"/>
          <p:nvPr/>
        </p:nvSpPr>
        <p:spPr>
          <a:xfrm rot="18234734">
            <a:off x="2335386" y="2836511"/>
            <a:ext cx="1368152" cy="461665"/>
          </a:xfrm>
          <a:prstGeom prst="rect">
            <a:avLst/>
          </a:prstGeom>
          <a:noFill/>
        </p:spPr>
        <p:txBody>
          <a:bodyPr wrap="square" rtlCol="0">
            <a:spAutoFit/>
          </a:bodyPr>
          <a:lstStyle/>
          <a:p>
            <a:pPr algn="ctr"/>
            <a:r>
              <a:rPr lang="en-US" sz="2400" b="1" dirty="0" smtClean="0">
                <a:solidFill>
                  <a:srgbClr val="C00000"/>
                </a:solidFill>
              </a:rPr>
              <a:t>PENSAR</a:t>
            </a:r>
            <a:endParaRPr lang="es-CO" sz="2400" b="1" dirty="0">
              <a:solidFill>
                <a:srgbClr val="C00000"/>
              </a:solidFill>
            </a:endParaRPr>
          </a:p>
        </p:txBody>
      </p:sp>
      <p:sp>
        <p:nvSpPr>
          <p:cNvPr id="9" name="8 CuadroTexto"/>
          <p:cNvSpPr txBox="1"/>
          <p:nvPr/>
        </p:nvSpPr>
        <p:spPr>
          <a:xfrm rot="3785217">
            <a:off x="5291142" y="2854311"/>
            <a:ext cx="1368152" cy="461665"/>
          </a:xfrm>
          <a:prstGeom prst="rect">
            <a:avLst/>
          </a:prstGeom>
          <a:noFill/>
        </p:spPr>
        <p:txBody>
          <a:bodyPr wrap="square" rtlCol="0">
            <a:spAutoFit/>
          </a:bodyPr>
          <a:lstStyle/>
          <a:p>
            <a:pPr algn="ctr"/>
            <a:r>
              <a:rPr lang="en-US" sz="2400" b="1" dirty="0" smtClean="0">
                <a:solidFill>
                  <a:srgbClr val="0070C0"/>
                </a:solidFill>
              </a:rPr>
              <a:t>SENTIR</a:t>
            </a:r>
            <a:endParaRPr lang="es-CO" sz="2400" b="1" dirty="0">
              <a:solidFill>
                <a:srgbClr val="0070C0"/>
              </a:solidFill>
            </a:endParaRPr>
          </a:p>
        </p:txBody>
      </p:sp>
      <p:sp>
        <p:nvSpPr>
          <p:cNvPr id="10" name="9 CuadroTexto"/>
          <p:cNvSpPr txBox="1"/>
          <p:nvPr/>
        </p:nvSpPr>
        <p:spPr>
          <a:xfrm>
            <a:off x="3635896" y="5229200"/>
            <a:ext cx="1584176" cy="523220"/>
          </a:xfrm>
          <a:prstGeom prst="rect">
            <a:avLst/>
          </a:prstGeom>
          <a:noFill/>
        </p:spPr>
        <p:txBody>
          <a:bodyPr wrap="square" rtlCol="0">
            <a:spAutoFit/>
          </a:bodyPr>
          <a:lstStyle/>
          <a:p>
            <a:pPr algn="ctr"/>
            <a:r>
              <a:rPr lang="en-US" sz="2800" b="1" dirty="0" smtClean="0">
                <a:solidFill>
                  <a:srgbClr val="0070C0"/>
                </a:solidFill>
              </a:rPr>
              <a:t>ACTUAR</a:t>
            </a:r>
            <a:endParaRPr lang="es-CO" sz="2800" b="1" dirty="0">
              <a:solidFill>
                <a:srgbClr val="0070C0"/>
              </a:solidFill>
            </a:endParaRPr>
          </a:p>
        </p:txBody>
      </p:sp>
      <p:cxnSp>
        <p:nvCxnSpPr>
          <p:cNvPr id="12" name="11 Conector recto de flecha"/>
          <p:cNvCxnSpPr/>
          <p:nvPr/>
        </p:nvCxnSpPr>
        <p:spPr>
          <a:xfrm flipV="1">
            <a:off x="2987824" y="2564904"/>
            <a:ext cx="1080120" cy="1656184"/>
          </a:xfrm>
          <a:prstGeom prst="straightConnector1">
            <a:avLst/>
          </a:prstGeom>
          <a:ln w="28575">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a:off x="5004048" y="2564904"/>
            <a:ext cx="1080120" cy="1728192"/>
          </a:xfrm>
          <a:prstGeom prst="straightConnector1">
            <a:avLst/>
          </a:prstGeom>
          <a:ln w="2857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3419872" y="5157192"/>
            <a:ext cx="2016224" cy="0"/>
          </a:xfrm>
          <a:prstGeom prst="straightConnector1">
            <a:avLst/>
          </a:prstGeom>
          <a:ln w="2857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899592" y="6373711"/>
            <a:ext cx="7044900" cy="461665"/>
          </a:xfrm>
          <a:prstGeom prst="rect">
            <a:avLst/>
          </a:prstGeom>
          <a:noFill/>
        </p:spPr>
        <p:txBody>
          <a:bodyPr wrap="square" rtlCol="0">
            <a:spAutoFit/>
          </a:bodyPr>
          <a:lstStyle/>
          <a:p>
            <a:pPr algn="ctr"/>
            <a:r>
              <a:rPr lang="en-US" sz="2400" b="1" dirty="0" smtClean="0">
                <a:solidFill>
                  <a:srgbClr val="0070C0"/>
                </a:solidFill>
              </a:rPr>
              <a:t>VIVIR </a:t>
            </a:r>
            <a:r>
              <a:rPr lang="en-US" sz="2400" b="1" dirty="0" smtClean="0"/>
              <a:t> - </a:t>
            </a:r>
            <a:r>
              <a:rPr lang="en-US" sz="2400" b="1" dirty="0" smtClean="0">
                <a:solidFill>
                  <a:srgbClr val="C00000"/>
                </a:solidFill>
              </a:rPr>
              <a:t>APRENDER</a:t>
            </a:r>
            <a:r>
              <a:rPr lang="en-US" sz="2400" b="1" dirty="0" smtClean="0"/>
              <a:t>  - </a:t>
            </a:r>
            <a:r>
              <a:rPr lang="en-US" sz="2400" b="1" dirty="0" smtClean="0">
                <a:solidFill>
                  <a:srgbClr val="C00000"/>
                </a:solidFill>
              </a:rPr>
              <a:t>EMPRENDER</a:t>
            </a:r>
            <a:r>
              <a:rPr lang="en-US" sz="2400" b="1" dirty="0" smtClean="0"/>
              <a:t> </a:t>
            </a:r>
            <a:r>
              <a:rPr lang="en-US" sz="2400" b="1" dirty="0" smtClean="0">
                <a:solidFill>
                  <a:schemeClr val="accent4">
                    <a:lumMod val="75000"/>
                  </a:schemeClr>
                </a:solidFill>
              </a:rPr>
              <a:t> -  </a:t>
            </a:r>
            <a:r>
              <a:rPr lang="en-US" sz="2400" b="1" dirty="0" smtClean="0">
                <a:solidFill>
                  <a:srgbClr val="0070C0"/>
                </a:solidFill>
              </a:rPr>
              <a:t>CONVIVIR</a:t>
            </a:r>
            <a:endParaRPr lang="es-CO" sz="2400" b="1" dirty="0">
              <a:solidFill>
                <a:srgbClr val="0070C0"/>
              </a:solidFill>
            </a:endParaRPr>
          </a:p>
        </p:txBody>
      </p:sp>
      <p:cxnSp>
        <p:nvCxnSpPr>
          <p:cNvPr id="24" name="23 Conector recto de flecha"/>
          <p:cNvCxnSpPr>
            <a:endCxn id="22" idx="0"/>
          </p:cNvCxnSpPr>
          <p:nvPr/>
        </p:nvCxnSpPr>
        <p:spPr>
          <a:xfrm>
            <a:off x="4422042" y="6103151"/>
            <a:ext cx="0" cy="2705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386389"/>
      </p:ext>
    </p:extLst>
  </p:cSld>
  <p:clrMapOvr>
    <a:masterClrMapping/>
  </p:clrMapOvr>
  <p:transition spd="slow">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1631" y="0"/>
            <a:ext cx="6787177" cy="6858000"/>
          </a:xfrm>
          <a:prstGeom prst="rect">
            <a:avLst/>
          </a:prstGeom>
        </p:spPr>
      </p:pic>
      <p:grpSp>
        <p:nvGrpSpPr>
          <p:cNvPr id="11" name="10 Grupo"/>
          <p:cNvGrpSpPr/>
          <p:nvPr/>
        </p:nvGrpSpPr>
        <p:grpSpPr>
          <a:xfrm>
            <a:off x="7092280" y="1268760"/>
            <a:ext cx="1800200" cy="1152115"/>
            <a:chOff x="4943884" y="87598"/>
            <a:chExt cx="1152115" cy="1152115"/>
          </a:xfrm>
          <a:scene3d>
            <a:camera prst="orthographicFront"/>
            <a:lightRig rig="flat" dir="t"/>
          </a:scene3d>
        </p:grpSpPr>
        <p:sp>
          <p:nvSpPr>
            <p:cNvPr id="12" name="11 Elipse"/>
            <p:cNvSpPr/>
            <p:nvPr/>
          </p:nvSpPr>
          <p:spPr>
            <a:xfrm>
              <a:off x="4943884" y="87598"/>
              <a:ext cx="1152115" cy="1152115"/>
            </a:xfrm>
            <a:prstGeom prst="ellipse">
              <a:avLst/>
            </a:prstGeom>
            <a:solidFill>
              <a:srgbClr val="0070C0"/>
            </a:solidFill>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3" name="Elipse 4"/>
            <p:cNvSpPr/>
            <p:nvPr/>
          </p:nvSpPr>
          <p:spPr>
            <a:xfrm>
              <a:off x="5112607" y="256321"/>
              <a:ext cx="814669" cy="8146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2000" b="1" kern="1200" dirty="0" smtClean="0"/>
                <a:t>APRENDER A VIVIR</a:t>
              </a:r>
              <a:endParaRPr lang="es-CO" sz="2000" b="1" kern="1200" dirty="0"/>
            </a:p>
          </p:txBody>
        </p:sp>
      </p:grpSp>
      <p:grpSp>
        <p:nvGrpSpPr>
          <p:cNvPr id="14" name="13 Grupo"/>
          <p:cNvGrpSpPr/>
          <p:nvPr/>
        </p:nvGrpSpPr>
        <p:grpSpPr>
          <a:xfrm>
            <a:off x="7092280" y="2852936"/>
            <a:ext cx="1800200" cy="1800200"/>
            <a:chOff x="4943884" y="-56432"/>
            <a:chExt cx="1152115" cy="1152115"/>
          </a:xfrm>
          <a:solidFill>
            <a:srgbClr val="C00000"/>
          </a:solidFill>
          <a:scene3d>
            <a:camera prst="orthographicFront"/>
            <a:lightRig rig="flat" dir="t"/>
          </a:scene3d>
        </p:grpSpPr>
        <p:sp>
          <p:nvSpPr>
            <p:cNvPr id="15" name="14 Elipse"/>
            <p:cNvSpPr/>
            <p:nvPr/>
          </p:nvSpPr>
          <p:spPr>
            <a:xfrm>
              <a:off x="4943884" y="-56432"/>
              <a:ext cx="1152115" cy="1152115"/>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6" name="Elipse 4"/>
            <p:cNvSpPr/>
            <p:nvPr/>
          </p:nvSpPr>
          <p:spPr>
            <a:xfrm>
              <a:off x="5112607" y="87584"/>
              <a:ext cx="814669" cy="814669"/>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b="1" kern="1200" dirty="0" smtClean="0"/>
                <a:t>APRENDER</a:t>
              </a:r>
            </a:p>
            <a:p>
              <a:pPr lvl="0" algn="ctr" defTabSz="577850">
                <a:lnSpc>
                  <a:spcPct val="90000"/>
                </a:lnSpc>
                <a:spcBef>
                  <a:spcPct val="0"/>
                </a:spcBef>
                <a:spcAft>
                  <a:spcPct val="35000"/>
                </a:spcAft>
              </a:pPr>
              <a:r>
                <a:rPr lang="en-US" b="1" kern="1200" dirty="0" smtClean="0"/>
                <a:t> A APRENDER Y A EMPRENDER</a:t>
              </a:r>
              <a:endParaRPr lang="es-CO" b="1" kern="1200" dirty="0"/>
            </a:p>
          </p:txBody>
        </p:sp>
      </p:grpSp>
      <p:grpSp>
        <p:nvGrpSpPr>
          <p:cNvPr id="17" name="16 Grupo"/>
          <p:cNvGrpSpPr/>
          <p:nvPr/>
        </p:nvGrpSpPr>
        <p:grpSpPr>
          <a:xfrm>
            <a:off x="7092280" y="4905669"/>
            <a:ext cx="1728191" cy="1152115"/>
            <a:chOff x="4943884" y="87598"/>
            <a:chExt cx="1152115" cy="1152115"/>
          </a:xfrm>
          <a:solidFill>
            <a:srgbClr val="0070C0"/>
          </a:solidFill>
          <a:scene3d>
            <a:camera prst="orthographicFront"/>
            <a:lightRig rig="flat" dir="t"/>
          </a:scene3d>
        </p:grpSpPr>
        <p:sp>
          <p:nvSpPr>
            <p:cNvPr id="18" name="17 Elipse"/>
            <p:cNvSpPr/>
            <p:nvPr/>
          </p:nvSpPr>
          <p:spPr>
            <a:xfrm>
              <a:off x="4943884" y="87598"/>
              <a:ext cx="1152115" cy="1152115"/>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9" name="Elipse 4"/>
            <p:cNvSpPr/>
            <p:nvPr/>
          </p:nvSpPr>
          <p:spPr>
            <a:xfrm>
              <a:off x="5112607" y="256321"/>
              <a:ext cx="814669" cy="814669"/>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b="1" kern="1200" dirty="0" smtClean="0"/>
                <a:t>APRENDER </a:t>
              </a:r>
            </a:p>
            <a:p>
              <a:pPr lvl="0" algn="ctr" defTabSz="577850">
                <a:lnSpc>
                  <a:spcPct val="90000"/>
                </a:lnSpc>
                <a:spcBef>
                  <a:spcPct val="0"/>
                </a:spcBef>
                <a:spcAft>
                  <a:spcPct val="35000"/>
                </a:spcAft>
              </a:pPr>
              <a:r>
                <a:rPr lang="en-US" b="1" kern="1200" dirty="0" smtClean="0"/>
                <a:t>A CONVIVIR</a:t>
              </a:r>
              <a:endParaRPr lang="es-CO" b="1" kern="1200" dirty="0"/>
            </a:p>
          </p:txBody>
        </p:sp>
      </p:grpSp>
      <p:grpSp>
        <p:nvGrpSpPr>
          <p:cNvPr id="21" name="20 Grupo"/>
          <p:cNvGrpSpPr/>
          <p:nvPr/>
        </p:nvGrpSpPr>
        <p:grpSpPr>
          <a:xfrm>
            <a:off x="5220073" y="1052736"/>
            <a:ext cx="1800200" cy="1728192"/>
            <a:chOff x="1823862" y="981295"/>
            <a:chExt cx="2448275" cy="1785203"/>
          </a:xfrm>
          <a:solidFill>
            <a:srgbClr val="FFC000"/>
          </a:solidFill>
          <a:scene3d>
            <a:camera prst="orthographicFront"/>
            <a:lightRig rig="threePt" dir="t">
              <a:rot lat="0" lon="0" rev="7500000"/>
            </a:lightRig>
          </a:scene3d>
        </p:grpSpPr>
        <p:sp>
          <p:nvSpPr>
            <p:cNvPr id="22" name="21 Rectángulo"/>
            <p:cNvSpPr/>
            <p:nvPr/>
          </p:nvSpPr>
          <p:spPr>
            <a:xfrm>
              <a:off x="1823862" y="1109618"/>
              <a:ext cx="2448275" cy="1468965"/>
            </a:xfrm>
            <a:prstGeom prst="rect">
              <a:avLst/>
            </a:prstGeom>
            <a:grp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3" name="22 Rectángulo"/>
            <p:cNvSpPr/>
            <p:nvPr/>
          </p:nvSpPr>
          <p:spPr>
            <a:xfrm>
              <a:off x="1970384" y="981295"/>
              <a:ext cx="2240691" cy="1785203"/>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defTabSz="1022350">
                <a:lnSpc>
                  <a:spcPct val="90000"/>
                </a:lnSpc>
                <a:spcBef>
                  <a:spcPct val="0"/>
                </a:spcBef>
                <a:spcAft>
                  <a:spcPct val="35000"/>
                </a:spcAft>
              </a:pPr>
              <a:r>
                <a:rPr lang="en-US" sz="1400" b="1" kern="1200" dirty="0" smtClean="0">
                  <a:solidFill>
                    <a:srgbClr val="7030A0"/>
                  </a:solidFill>
                </a:rPr>
                <a:t>COMPETENCIAS:</a:t>
              </a:r>
            </a:p>
            <a:p>
              <a:pPr marL="285750" lvl="0" indent="-285750" defTabSz="1022350">
                <a:lnSpc>
                  <a:spcPct val="90000"/>
                </a:lnSpc>
                <a:spcBef>
                  <a:spcPct val="0"/>
                </a:spcBef>
                <a:spcAft>
                  <a:spcPct val="35000"/>
                </a:spcAft>
              </a:pPr>
              <a:r>
                <a:rPr lang="en-US" sz="1400" b="1" kern="1200" dirty="0" smtClean="0">
                  <a:solidFill>
                    <a:srgbClr val="7030A0"/>
                  </a:solidFill>
                </a:rPr>
                <a:t>ANTROPOLÓGICAS</a:t>
              </a:r>
            </a:p>
            <a:p>
              <a:pPr marL="285750" lvl="0" indent="-285750" defTabSz="1022350">
                <a:lnSpc>
                  <a:spcPct val="90000"/>
                </a:lnSpc>
                <a:spcBef>
                  <a:spcPct val="0"/>
                </a:spcBef>
                <a:spcAft>
                  <a:spcPct val="35000"/>
                </a:spcAft>
              </a:pPr>
              <a:r>
                <a:rPr lang="en-US" sz="1400" b="1" dirty="0" smtClean="0">
                  <a:solidFill>
                    <a:srgbClr val="7030A0"/>
                  </a:solidFill>
                </a:rPr>
                <a:t>AFECTIVAS</a:t>
              </a:r>
            </a:p>
            <a:p>
              <a:pPr marL="285750" lvl="0" indent="-285750" defTabSz="1022350">
                <a:lnSpc>
                  <a:spcPct val="90000"/>
                </a:lnSpc>
                <a:spcBef>
                  <a:spcPct val="0"/>
                </a:spcBef>
                <a:spcAft>
                  <a:spcPct val="35000"/>
                </a:spcAft>
              </a:pPr>
              <a:r>
                <a:rPr lang="en-US" sz="1400" b="1" kern="1200" dirty="0" smtClean="0">
                  <a:solidFill>
                    <a:srgbClr val="7030A0"/>
                  </a:solidFill>
                </a:rPr>
                <a:t>AXIOLÓGICAS</a:t>
              </a:r>
            </a:p>
            <a:p>
              <a:pPr marL="285750" lvl="0" indent="-285750" defTabSz="1022350">
                <a:lnSpc>
                  <a:spcPct val="90000"/>
                </a:lnSpc>
                <a:spcBef>
                  <a:spcPct val="0"/>
                </a:spcBef>
                <a:spcAft>
                  <a:spcPct val="35000"/>
                </a:spcAft>
              </a:pPr>
              <a:r>
                <a:rPr lang="en-US" sz="1400" b="1" dirty="0" smtClean="0">
                  <a:solidFill>
                    <a:srgbClr val="7030A0"/>
                  </a:solidFill>
                </a:rPr>
                <a:t>ESPIRITUALES</a:t>
              </a:r>
              <a:endParaRPr lang="es-CO" sz="1400" b="1" kern="1200" dirty="0">
                <a:solidFill>
                  <a:srgbClr val="7030A0"/>
                </a:solidFill>
              </a:endParaRPr>
            </a:p>
          </p:txBody>
        </p:sp>
      </p:grpSp>
      <p:sp>
        <p:nvSpPr>
          <p:cNvPr id="27" name="26 Rectángulo"/>
          <p:cNvSpPr/>
          <p:nvPr/>
        </p:nvSpPr>
        <p:spPr>
          <a:xfrm>
            <a:off x="5220072" y="2852936"/>
            <a:ext cx="1800199" cy="1872208"/>
          </a:xfrm>
          <a:prstGeom prst="rect">
            <a:avLst/>
          </a:prstGeom>
          <a:solidFill>
            <a:srgbClr val="FFC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9" name="28 Rectángulo"/>
          <p:cNvSpPr/>
          <p:nvPr/>
        </p:nvSpPr>
        <p:spPr>
          <a:xfrm>
            <a:off x="5292081" y="2708920"/>
            <a:ext cx="2088232" cy="1896914"/>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285750" lvl="0" indent="-285750" defTabSz="1022350">
              <a:lnSpc>
                <a:spcPct val="90000"/>
              </a:lnSpc>
              <a:spcBef>
                <a:spcPct val="0"/>
              </a:spcBef>
              <a:spcAft>
                <a:spcPct val="35000"/>
              </a:spcAft>
            </a:pPr>
            <a:endParaRPr lang="en-US" sz="1400" b="1" kern="1200" dirty="0" smtClean="0">
              <a:solidFill>
                <a:srgbClr val="7030A0"/>
              </a:solidFill>
            </a:endParaRPr>
          </a:p>
          <a:p>
            <a:pPr marL="285750" lvl="0" indent="-285750" defTabSz="1022350">
              <a:lnSpc>
                <a:spcPct val="90000"/>
              </a:lnSpc>
              <a:spcBef>
                <a:spcPct val="0"/>
              </a:spcBef>
              <a:spcAft>
                <a:spcPct val="35000"/>
              </a:spcAft>
            </a:pPr>
            <a:r>
              <a:rPr lang="en-US" sz="1400" b="1" kern="1200" dirty="0" smtClean="0">
                <a:solidFill>
                  <a:srgbClr val="7030A0"/>
                </a:solidFill>
              </a:rPr>
              <a:t>ACADÉMICAS</a:t>
            </a:r>
          </a:p>
          <a:p>
            <a:pPr marL="285750" lvl="0" indent="-285750" defTabSz="1022350">
              <a:lnSpc>
                <a:spcPct val="90000"/>
              </a:lnSpc>
              <a:spcBef>
                <a:spcPct val="0"/>
              </a:spcBef>
              <a:spcAft>
                <a:spcPct val="35000"/>
              </a:spcAft>
            </a:pPr>
            <a:r>
              <a:rPr lang="en-US" sz="1400" b="1" dirty="0" smtClean="0">
                <a:solidFill>
                  <a:srgbClr val="7030A0"/>
                </a:solidFill>
              </a:rPr>
              <a:t>CIENTÍFICAS</a:t>
            </a:r>
          </a:p>
          <a:p>
            <a:pPr marL="285750" lvl="0" indent="-285750" defTabSz="1022350">
              <a:lnSpc>
                <a:spcPct val="90000"/>
              </a:lnSpc>
              <a:spcBef>
                <a:spcPct val="0"/>
              </a:spcBef>
              <a:spcAft>
                <a:spcPct val="35000"/>
              </a:spcAft>
            </a:pPr>
            <a:r>
              <a:rPr lang="en-US" sz="1400" b="1" kern="1200" dirty="0" smtClean="0">
                <a:solidFill>
                  <a:srgbClr val="7030A0"/>
                </a:solidFill>
              </a:rPr>
              <a:t>COGNITIVAS</a:t>
            </a:r>
          </a:p>
          <a:p>
            <a:pPr marL="285750" lvl="0" indent="-285750" defTabSz="1022350">
              <a:lnSpc>
                <a:spcPct val="90000"/>
              </a:lnSpc>
              <a:spcBef>
                <a:spcPct val="0"/>
              </a:spcBef>
              <a:spcAft>
                <a:spcPct val="35000"/>
              </a:spcAft>
            </a:pPr>
            <a:r>
              <a:rPr lang="en-US" sz="1400" b="1" dirty="0" smtClean="0">
                <a:solidFill>
                  <a:srgbClr val="7030A0"/>
                </a:solidFill>
              </a:rPr>
              <a:t>INVESTIGATIVAS</a:t>
            </a:r>
          </a:p>
          <a:p>
            <a:pPr marL="285750" lvl="0" indent="-285750" defTabSz="1022350">
              <a:lnSpc>
                <a:spcPct val="90000"/>
              </a:lnSpc>
              <a:spcBef>
                <a:spcPct val="0"/>
              </a:spcBef>
              <a:spcAft>
                <a:spcPct val="35000"/>
              </a:spcAft>
            </a:pPr>
            <a:r>
              <a:rPr lang="en-US" sz="1400" b="1" kern="1200" dirty="0" smtClean="0">
                <a:solidFill>
                  <a:srgbClr val="7030A0"/>
                </a:solidFill>
              </a:rPr>
              <a:t>TECNOLÓGICAS</a:t>
            </a:r>
          </a:p>
          <a:p>
            <a:pPr marL="285750" lvl="0" indent="-285750" defTabSz="1022350">
              <a:lnSpc>
                <a:spcPct val="90000"/>
              </a:lnSpc>
              <a:spcBef>
                <a:spcPct val="0"/>
              </a:spcBef>
              <a:spcAft>
                <a:spcPct val="35000"/>
              </a:spcAft>
            </a:pPr>
            <a:r>
              <a:rPr lang="en-US" sz="1400" b="1" dirty="0" smtClean="0">
                <a:solidFill>
                  <a:srgbClr val="7030A0"/>
                </a:solidFill>
              </a:rPr>
              <a:t>DE LIDERAZGO Y</a:t>
            </a:r>
          </a:p>
          <a:p>
            <a:pPr lvl="0" defTabSz="1022350">
              <a:lnSpc>
                <a:spcPct val="90000"/>
              </a:lnSpc>
              <a:spcBef>
                <a:spcPct val="0"/>
              </a:spcBef>
              <a:spcAft>
                <a:spcPct val="35000"/>
              </a:spcAft>
            </a:pPr>
            <a:r>
              <a:rPr lang="en-US" sz="1400" b="1" dirty="0" smtClean="0">
                <a:solidFill>
                  <a:srgbClr val="7030A0"/>
                </a:solidFill>
              </a:rPr>
              <a:t> EMPRENDIMIENTO</a:t>
            </a:r>
            <a:r>
              <a:rPr lang="en-US" sz="1400" dirty="0" smtClean="0"/>
              <a:t> </a:t>
            </a:r>
            <a:endParaRPr lang="es-CO" sz="1400" kern="1200" dirty="0"/>
          </a:p>
        </p:txBody>
      </p:sp>
      <p:grpSp>
        <p:nvGrpSpPr>
          <p:cNvPr id="32" name="31 Grupo"/>
          <p:cNvGrpSpPr/>
          <p:nvPr/>
        </p:nvGrpSpPr>
        <p:grpSpPr>
          <a:xfrm>
            <a:off x="5220072" y="4797155"/>
            <a:ext cx="1872208" cy="1440157"/>
            <a:chOff x="1504183" y="792422"/>
            <a:chExt cx="2914479" cy="1468965"/>
          </a:xfrm>
          <a:scene3d>
            <a:camera prst="orthographicFront"/>
            <a:lightRig rig="threePt" dir="t">
              <a:rot lat="0" lon="0" rev="7500000"/>
            </a:lightRig>
          </a:scene3d>
        </p:grpSpPr>
        <p:sp>
          <p:nvSpPr>
            <p:cNvPr id="33" name="32 Rectángulo"/>
            <p:cNvSpPr/>
            <p:nvPr/>
          </p:nvSpPr>
          <p:spPr>
            <a:xfrm>
              <a:off x="1504183" y="865867"/>
              <a:ext cx="2767956" cy="1395518"/>
            </a:xfrm>
            <a:prstGeom prst="rect">
              <a:avLst/>
            </a:prstGeom>
            <a:solidFill>
              <a:srgbClr val="FFC000"/>
            </a:solid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4" name="33 Rectángulo"/>
            <p:cNvSpPr/>
            <p:nvPr/>
          </p:nvSpPr>
          <p:spPr>
            <a:xfrm>
              <a:off x="1616277" y="792422"/>
              <a:ext cx="2802385" cy="146896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285750" lvl="0" indent="-285750" defTabSz="1022350">
                <a:lnSpc>
                  <a:spcPct val="90000"/>
                </a:lnSpc>
                <a:spcBef>
                  <a:spcPct val="0"/>
                </a:spcBef>
                <a:spcAft>
                  <a:spcPct val="35000"/>
                </a:spcAft>
              </a:pPr>
              <a:r>
                <a:rPr lang="en-US" sz="1400" b="1" kern="1200" dirty="0" smtClean="0">
                  <a:solidFill>
                    <a:srgbClr val="7030A0"/>
                  </a:solidFill>
                </a:rPr>
                <a:t>LABORALES</a:t>
              </a:r>
            </a:p>
            <a:p>
              <a:pPr marL="285750" lvl="0" indent="-285750" defTabSz="1022350">
                <a:lnSpc>
                  <a:spcPct val="90000"/>
                </a:lnSpc>
                <a:spcBef>
                  <a:spcPct val="0"/>
                </a:spcBef>
                <a:spcAft>
                  <a:spcPct val="35000"/>
                </a:spcAft>
              </a:pPr>
              <a:r>
                <a:rPr lang="en-US" sz="1400" b="1" dirty="0" smtClean="0">
                  <a:solidFill>
                    <a:srgbClr val="7030A0"/>
                  </a:solidFill>
                </a:rPr>
                <a:t>OCUPACIONALES</a:t>
              </a:r>
            </a:p>
            <a:p>
              <a:pPr marL="285750" lvl="0" indent="-285750" defTabSz="1022350">
                <a:lnSpc>
                  <a:spcPct val="90000"/>
                </a:lnSpc>
                <a:spcBef>
                  <a:spcPct val="0"/>
                </a:spcBef>
                <a:spcAft>
                  <a:spcPct val="35000"/>
                </a:spcAft>
              </a:pPr>
              <a:r>
                <a:rPr lang="en-US" sz="1400" b="1" kern="1200" dirty="0" smtClean="0">
                  <a:solidFill>
                    <a:srgbClr val="7030A0"/>
                  </a:solidFill>
                </a:rPr>
                <a:t>ÉTICAS Y MORALES</a:t>
              </a:r>
            </a:p>
            <a:p>
              <a:pPr marL="285750" lvl="0" indent="-285750" defTabSz="1022350">
                <a:lnSpc>
                  <a:spcPct val="90000"/>
                </a:lnSpc>
                <a:spcBef>
                  <a:spcPct val="0"/>
                </a:spcBef>
                <a:spcAft>
                  <a:spcPct val="35000"/>
                </a:spcAft>
              </a:pPr>
              <a:r>
                <a:rPr lang="en-US" sz="1400" b="1" dirty="0" smtClean="0">
                  <a:solidFill>
                    <a:srgbClr val="7030A0"/>
                  </a:solidFill>
                </a:rPr>
                <a:t>CIUDADANAS</a:t>
              </a:r>
              <a:endParaRPr lang="es-CO" sz="1400" b="1" kern="1200" dirty="0">
                <a:solidFill>
                  <a:srgbClr val="7030A0"/>
                </a:solidFill>
              </a:endParaRPr>
            </a:p>
          </p:txBody>
        </p:sp>
      </p:grpSp>
      <p:grpSp>
        <p:nvGrpSpPr>
          <p:cNvPr id="40" name="39 Grupo"/>
          <p:cNvGrpSpPr/>
          <p:nvPr/>
        </p:nvGrpSpPr>
        <p:grpSpPr>
          <a:xfrm>
            <a:off x="3563888" y="1412776"/>
            <a:ext cx="1584176" cy="648072"/>
            <a:chOff x="0" y="90798"/>
            <a:chExt cx="2723964" cy="1634378"/>
          </a:xfrm>
          <a:solidFill>
            <a:srgbClr val="92D050"/>
          </a:solidFill>
          <a:scene3d>
            <a:camera prst="orthographicFront"/>
            <a:lightRig rig="flat" dir="t"/>
          </a:scene3d>
        </p:grpSpPr>
        <p:sp>
          <p:nvSpPr>
            <p:cNvPr id="41" name="40 Rectángulo"/>
            <p:cNvSpPr/>
            <p:nvPr/>
          </p:nvSpPr>
          <p:spPr>
            <a:xfrm>
              <a:off x="0" y="90798"/>
              <a:ext cx="2723964" cy="1634378"/>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2" name="41 Rectángulo"/>
            <p:cNvSpPr/>
            <p:nvPr/>
          </p:nvSpPr>
          <p:spPr>
            <a:xfrm>
              <a:off x="0" y="90798"/>
              <a:ext cx="2723964" cy="1634378"/>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2000" b="1" kern="1200" dirty="0" smtClean="0">
                  <a:solidFill>
                    <a:schemeClr val="tx1"/>
                  </a:solidFill>
                </a:rPr>
                <a:t>VOCACIÓN</a:t>
              </a:r>
              <a:endParaRPr lang="es-CO" sz="2000" b="1" kern="1200" dirty="0">
                <a:solidFill>
                  <a:schemeClr val="tx1"/>
                </a:solidFill>
              </a:endParaRPr>
            </a:p>
          </p:txBody>
        </p:sp>
      </p:grpSp>
      <p:grpSp>
        <p:nvGrpSpPr>
          <p:cNvPr id="43" name="42 Grupo"/>
          <p:cNvGrpSpPr/>
          <p:nvPr/>
        </p:nvGrpSpPr>
        <p:grpSpPr>
          <a:xfrm>
            <a:off x="3347864" y="3356992"/>
            <a:ext cx="1872208" cy="792088"/>
            <a:chOff x="-442411" y="90798"/>
            <a:chExt cx="3391835" cy="2247274"/>
          </a:xfrm>
          <a:solidFill>
            <a:srgbClr val="92D050"/>
          </a:solidFill>
          <a:scene3d>
            <a:camera prst="orthographicFront"/>
            <a:lightRig rig="flat" dir="t"/>
          </a:scene3d>
        </p:grpSpPr>
        <p:sp>
          <p:nvSpPr>
            <p:cNvPr id="44" name="43 Rectángulo"/>
            <p:cNvSpPr/>
            <p:nvPr/>
          </p:nvSpPr>
          <p:spPr>
            <a:xfrm>
              <a:off x="0" y="90798"/>
              <a:ext cx="2723964" cy="2247274"/>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5" name="44 Rectángulo"/>
            <p:cNvSpPr/>
            <p:nvPr/>
          </p:nvSpPr>
          <p:spPr>
            <a:xfrm>
              <a:off x="-442411" y="90798"/>
              <a:ext cx="3391835" cy="163437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2000" b="1" kern="1200" dirty="0" smtClean="0">
                <a:solidFill>
                  <a:schemeClr val="tx1"/>
                </a:solidFill>
              </a:endParaRPr>
            </a:p>
            <a:p>
              <a:pPr lvl="0" algn="ctr" defTabSz="1866900">
                <a:lnSpc>
                  <a:spcPct val="90000"/>
                </a:lnSpc>
                <a:spcBef>
                  <a:spcPct val="0"/>
                </a:spcBef>
                <a:spcAft>
                  <a:spcPct val="35000"/>
                </a:spcAft>
              </a:pPr>
              <a:r>
                <a:rPr lang="en-US" sz="2000" b="1" kern="1200" dirty="0" smtClean="0">
                  <a:solidFill>
                    <a:schemeClr val="tx1"/>
                  </a:solidFill>
                </a:rPr>
                <a:t> PROFESIÓN</a:t>
              </a:r>
              <a:endParaRPr lang="es-CO" sz="2000" b="1" kern="1200" dirty="0">
                <a:solidFill>
                  <a:schemeClr val="tx1"/>
                </a:solidFill>
              </a:endParaRPr>
            </a:p>
          </p:txBody>
        </p:sp>
      </p:grpSp>
      <p:grpSp>
        <p:nvGrpSpPr>
          <p:cNvPr id="46" name="45 Grupo"/>
          <p:cNvGrpSpPr/>
          <p:nvPr/>
        </p:nvGrpSpPr>
        <p:grpSpPr>
          <a:xfrm>
            <a:off x="3419872" y="5085184"/>
            <a:ext cx="1728192" cy="720080"/>
            <a:chOff x="-294938" y="90798"/>
            <a:chExt cx="3244367" cy="1699514"/>
          </a:xfrm>
          <a:solidFill>
            <a:srgbClr val="92D050"/>
          </a:solidFill>
          <a:scene3d>
            <a:camera prst="orthographicFront"/>
            <a:lightRig rig="flat" dir="t"/>
          </a:scene3d>
        </p:grpSpPr>
        <p:sp>
          <p:nvSpPr>
            <p:cNvPr id="47" name="46 Rectángulo"/>
            <p:cNvSpPr/>
            <p:nvPr/>
          </p:nvSpPr>
          <p:spPr>
            <a:xfrm>
              <a:off x="0" y="90798"/>
              <a:ext cx="2723964" cy="1634378"/>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8" name="47 Rectángulo"/>
            <p:cNvSpPr/>
            <p:nvPr/>
          </p:nvSpPr>
          <p:spPr>
            <a:xfrm>
              <a:off x="-294938" y="90798"/>
              <a:ext cx="3244367" cy="1699514"/>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2000" b="1" kern="1200" dirty="0" smtClean="0">
                  <a:solidFill>
                    <a:schemeClr val="tx1"/>
                  </a:solidFill>
                </a:rPr>
                <a:t>OCUPACIÓN</a:t>
              </a:r>
              <a:endParaRPr lang="es-CO" sz="2000" b="1" kern="1200" dirty="0">
                <a:solidFill>
                  <a:schemeClr val="tx1"/>
                </a:solidFill>
              </a:endParaRPr>
            </a:p>
          </p:txBody>
        </p:sp>
      </p:grpSp>
      <p:grpSp>
        <p:nvGrpSpPr>
          <p:cNvPr id="50" name="49 Grupo"/>
          <p:cNvGrpSpPr/>
          <p:nvPr/>
        </p:nvGrpSpPr>
        <p:grpSpPr>
          <a:xfrm>
            <a:off x="1907704" y="1412776"/>
            <a:ext cx="1656184" cy="720080"/>
            <a:chOff x="-525183" y="203199"/>
            <a:chExt cx="6969666" cy="3938988"/>
          </a:xfrm>
          <a:solidFill>
            <a:srgbClr val="0070C0"/>
          </a:solidFill>
          <a:scene3d>
            <a:camera prst="orthographicFront"/>
            <a:lightRig rig="flat" dir="t"/>
          </a:scene3d>
        </p:grpSpPr>
        <p:sp>
          <p:nvSpPr>
            <p:cNvPr id="51" name="50 Rectángulo"/>
            <p:cNvSpPr/>
            <p:nvPr/>
          </p:nvSpPr>
          <p:spPr>
            <a:xfrm>
              <a:off x="0" y="203199"/>
              <a:ext cx="6096000" cy="3657600"/>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52" name="51 Rectángulo"/>
            <p:cNvSpPr/>
            <p:nvPr/>
          </p:nvSpPr>
          <p:spPr>
            <a:xfrm>
              <a:off x="-525183" y="203199"/>
              <a:ext cx="6969666" cy="3938988"/>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2400" kern="1200" dirty="0" smtClean="0"/>
                <a:t>SENTIR</a:t>
              </a:r>
              <a:endParaRPr lang="es-CO" sz="2400" kern="1200" dirty="0"/>
            </a:p>
          </p:txBody>
        </p:sp>
      </p:grpSp>
      <p:grpSp>
        <p:nvGrpSpPr>
          <p:cNvPr id="53" name="52 Grupo"/>
          <p:cNvGrpSpPr/>
          <p:nvPr/>
        </p:nvGrpSpPr>
        <p:grpSpPr>
          <a:xfrm>
            <a:off x="1835696" y="5085184"/>
            <a:ext cx="1656185" cy="720080"/>
            <a:chOff x="-566229" y="-203201"/>
            <a:chExt cx="6927276" cy="4064000"/>
          </a:xfrm>
          <a:solidFill>
            <a:srgbClr val="0070C0"/>
          </a:solidFill>
          <a:scene3d>
            <a:camera prst="orthographicFront"/>
            <a:lightRig rig="flat" dir="t"/>
          </a:scene3d>
        </p:grpSpPr>
        <p:sp>
          <p:nvSpPr>
            <p:cNvPr id="54" name="53 Rectángulo"/>
            <p:cNvSpPr/>
            <p:nvPr/>
          </p:nvSpPr>
          <p:spPr>
            <a:xfrm>
              <a:off x="-265043" y="-203201"/>
              <a:ext cx="6626086" cy="4064000"/>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55" name="54 Rectángulo"/>
            <p:cNvSpPr/>
            <p:nvPr/>
          </p:nvSpPr>
          <p:spPr>
            <a:xfrm>
              <a:off x="-566229" y="-203201"/>
              <a:ext cx="6927276" cy="4064000"/>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2400" kern="1200" dirty="0" smtClean="0"/>
                <a:t>ACTUAR</a:t>
              </a:r>
              <a:endParaRPr lang="es-CO" sz="2400" kern="1200" dirty="0"/>
            </a:p>
          </p:txBody>
        </p:sp>
      </p:grpSp>
      <p:grpSp>
        <p:nvGrpSpPr>
          <p:cNvPr id="56" name="55 Grupo"/>
          <p:cNvGrpSpPr/>
          <p:nvPr/>
        </p:nvGrpSpPr>
        <p:grpSpPr>
          <a:xfrm>
            <a:off x="1835696" y="3068960"/>
            <a:ext cx="1944216" cy="1512168"/>
            <a:chOff x="-506842" y="-1782181"/>
            <a:chExt cx="7263126" cy="9099062"/>
          </a:xfrm>
          <a:solidFill>
            <a:srgbClr val="C00000"/>
          </a:solidFill>
          <a:scene3d>
            <a:camera prst="orthographicFront"/>
            <a:lightRig rig="flat" dir="t"/>
          </a:scene3d>
        </p:grpSpPr>
        <p:sp>
          <p:nvSpPr>
            <p:cNvPr id="57" name="56 Rectángulo"/>
            <p:cNvSpPr/>
            <p:nvPr/>
          </p:nvSpPr>
          <p:spPr>
            <a:xfrm>
              <a:off x="-2" y="203192"/>
              <a:ext cx="5718697" cy="4513957"/>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58" name="57 Rectángulo"/>
            <p:cNvSpPr/>
            <p:nvPr/>
          </p:nvSpPr>
          <p:spPr>
            <a:xfrm>
              <a:off x="-506842" y="-1782181"/>
              <a:ext cx="7263126" cy="9099062"/>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2400" kern="1200" dirty="0" smtClean="0"/>
                <a:t>PENSAR</a:t>
              </a:r>
              <a:endParaRPr lang="es-CO" sz="2400" kern="1200" dirty="0"/>
            </a:p>
          </p:txBody>
        </p:sp>
      </p:grpSp>
      <p:grpSp>
        <p:nvGrpSpPr>
          <p:cNvPr id="62" name="61 Grupo"/>
          <p:cNvGrpSpPr/>
          <p:nvPr/>
        </p:nvGrpSpPr>
        <p:grpSpPr>
          <a:xfrm>
            <a:off x="467544" y="1268760"/>
            <a:ext cx="1440160" cy="864096"/>
            <a:chOff x="1823862" y="-720235"/>
            <a:chExt cx="2448273" cy="4391648"/>
          </a:xfrm>
          <a:solidFill>
            <a:srgbClr val="0070C0"/>
          </a:solidFill>
          <a:scene3d>
            <a:camera prst="orthographicFront"/>
            <a:lightRig rig="threePt" dir="t">
              <a:rot lat="0" lon="0" rev="7500000"/>
            </a:lightRig>
          </a:scene3d>
        </p:grpSpPr>
        <p:sp>
          <p:nvSpPr>
            <p:cNvPr id="63" name="62 Rectángulo"/>
            <p:cNvSpPr/>
            <p:nvPr/>
          </p:nvSpPr>
          <p:spPr>
            <a:xfrm>
              <a:off x="1823864" y="11706"/>
              <a:ext cx="2407884" cy="3293736"/>
            </a:xfrm>
            <a:prstGeom prst="rect">
              <a:avLst/>
            </a:prstGeom>
            <a:grp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64" name="63 Rectángulo"/>
            <p:cNvSpPr/>
            <p:nvPr/>
          </p:nvSpPr>
          <p:spPr>
            <a:xfrm>
              <a:off x="1823862" y="-720235"/>
              <a:ext cx="2448273" cy="4391648"/>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400" kern="1200" dirty="0" smtClean="0"/>
                <a:t>SER</a:t>
              </a:r>
              <a:endParaRPr lang="es-CO" sz="2400" kern="1200" dirty="0"/>
            </a:p>
          </p:txBody>
        </p:sp>
      </p:grpSp>
      <p:grpSp>
        <p:nvGrpSpPr>
          <p:cNvPr id="66" name="65 Grupo"/>
          <p:cNvGrpSpPr/>
          <p:nvPr/>
        </p:nvGrpSpPr>
        <p:grpSpPr>
          <a:xfrm>
            <a:off x="395536" y="3068960"/>
            <a:ext cx="1584176" cy="1296144"/>
            <a:chOff x="1784983" y="74819"/>
            <a:chExt cx="2541656" cy="3293736"/>
          </a:xfrm>
          <a:solidFill>
            <a:srgbClr val="C00000"/>
          </a:solidFill>
          <a:scene3d>
            <a:camera prst="orthographicFront"/>
            <a:lightRig rig="threePt" dir="t">
              <a:rot lat="0" lon="0" rev="7500000"/>
            </a:lightRig>
          </a:scene3d>
        </p:grpSpPr>
        <p:sp>
          <p:nvSpPr>
            <p:cNvPr id="67" name="66 Rectángulo"/>
            <p:cNvSpPr/>
            <p:nvPr/>
          </p:nvSpPr>
          <p:spPr>
            <a:xfrm>
              <a:off x="2005995" y="989746"/>
              <a:ext cx="2210137" cy="1829853"/>
            </a:xfrm>
            <a:prstGeom prst="rect">
              <a:avLst/>
            </a:prstGeom>
            <a:grp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68" name="67 Rectángulo"/>
            <p:cNvSpPr/>
            <p:nvPr/>
          </p:nvSpPr>
          <p:spPr>
            <a:xfrm>
              <a:off x="1784983" y="74819"/>
              <a:ext cx="2541656" cy="3293736"/>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400" kern="1200" dirty="0" smtClean="0"/>
                <a:t>SABER</a:t>
              </a:r>
              <a:endParaRPr lang="es-CO" sz="2400" kern="1200" dirty="0"/>
            </a:p>
          </p:txBody>
        </p:sp>
      </p:grpSp>
      <p:grpSp>
        <p:nvGrpSpPr>
          <p:cNvPr id="71" name="70 Grupo"/>
          <p:cNvGrpSpPr/>
          <p:nvPr/>
        </p:nvGrpSpPr>
        <p:grpSpPr>
          <a:xfrm>
            <a:off x="467544" y="5085184"/>
            <a:ext cx="1326320" cy="792088"/>
            <a:chOff x="1823862" y="1109618"/>
            <a:chExt cx="2463943" cy="1468965"/>
          </a:xfrm>
          <a:solidFill>
            <a:srgbClr val="C00000"/>
          </a:solidFill>
          <a:scene3d>
            <a:camera prst="orthographicFront"/>
            <a:lightRig rig="threePt" dir="t">
              <a:rot lat="0" lon="0" rev="7500000"/>
            </a:lightRig>
          </a:scene3d>
        </p:grpSpPr>
        <p:sp>
          <p:nvSpPr>
            <p:cNvPr id="72" name="71 Rectángulo"/>
            <p:cNvSpPr/>
            <p:nvPr/>
          </p:nvSpPr>
          <p:spPr>
            <a:xfrm>
              <a:off x="1823862" y="1109618"/>
              <a:ext cx="2448275" cy="1468965"/>
            </a:xfrm>
            <a:prstGeom prst="rect">
              <a:avLst/>
            </a:prstGeom>
            <a:grp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73" name="72 Rectángulo"/>
            <p:cNvSpPr/>
            <p:nvPr/>
          </p:nvSpPr>
          <p:spPr>
            <a:xfrm>
              <a:off x="1839531" y="1109618"/>
              <a:ext cx="2448274" cy="146896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400" kern="1200" dirty="0" smtClean="0"/>
                <a:t>SABER HACER</a:t>
              </a:r>
              <a:endParaRPr lang="es-CO" sz="2400" kern="1200" dirty="0"/>
            </a:p>
          </p:txBody>
        </p:sp>
      </p:grpSp>
      <p:cxnSp>
        <p:nvCxnSpPr>
          <p:cNvPr id="75" name="74 Conector recto de flecha"/>
          <p:cNvCxnSpPr/>
          <p:nvPr/>
        </p:nvCxnSpPr>
        <p:spPr>
          <a:xfrm>
            <a:off x="1061342" y="2132856"/>
            <a:ext cx="0" cy="1296144"/>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6" name="75 Conector recto de flecha"/>
          <p:cNvCxnSpPr/>
          <p:nvPr/>
        </p:nvCxnSpPr>
        <p:spPr>
          <a:xfrm>
            <a:off x="2718048" y="2132856"/>
            <a:ext cx="0" cy="1296144"/>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7" name="76 Conector recto de flecha"/>
          <p:cNvCxnSpPr/>
          <p:nvPr/>
        </p:nvCxnSpPr>
        <p:spPr>
          <a:xfrm flipH="1">
            <a:off x="4427984" y="2132856"/>
            <a:ext cx="16962" cy="1224136"/>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8" name="77 Conector recto de flecha"/>
          <p:cNvCxnSpPr/>
          <p:nvPr/>
        </p:nvCxnSpPr>
        <p:spPr>
          <a:xfrm>
            <a:off x="1043608" y="3933056"/>
            <a:ext cx="0" cy="108012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de flecha"/>
          <p:cNvCxnSpPr/>
          <p:nvPr/>
        </p:nvCxnSpPr>
        <p:spPr>
          <a:xfrm>
            <a:off x="2699792" y="4149080"/>
            <a:ext cx="0" cy="864096"/>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1" name="80 Conector recto de flecha"/>
          <p:cNvCxnSpPr/>
          <p:nvPr/>
        </p:nvCxnSpPr>
        <p:spPr>
          <a:xfrm>
            <a:off x="4427984" y="4005064"/>
            <a:ext cx="0" cy="108012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3" name="82 Conector recto"/>
          <p:cNvCxnSpPr/>
          <p:nvPr/>
        </p:nvCxnSpPr>
        <p:spPr>
          <a:xfrm flipH="1">
            <a:off x="251520" y="2708920"/>
            <a:ext cx="8640960"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84" name="83 Conector recto"/>
          <p:cNvCxnSpPr/>
          <p:nvPr/>
        </p:nvCxnSpPr>
        <p:spPr>
          <a:xfrm flipH="1">
            <a:off x="244931" y="4797152"/>
            <a:ext cx="8647549"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85" name="84 Conector recto"/>
          <p:cNvCxnSpPr/>
          <p:nvPr/>
        </p:nvCxnSpPr>
        <p:spPr>
          <a:xfrm flipH="1">
            <a:off x="251520" y="6381328"/>
            <a:ext cx="8640960" cy="0"/>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86" name="85 Conector recto"/>
          <p:cNvCxnSpPr/>
          <p:nvPr/>
        </p:nvCxnSpPr>
        <p:spPr>
          <a:xfrm flipH="1">
            <a:off x="251520" y="1052736"/>
            <a:ext cx="8693612" cy="37073"/>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91" name="90 Conector recto"/>
          <p:cNvCxnSpPr/>
          <p:nvPr/>
        </p:nvCxnSpPr>
        <p:spPr>
          <a:xfrm>
            <a:off x="8964488" y="1124744"/>
            <a:ext cx="0" cy="5256584"/>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95" name="94 Conector recto"/>
          <p:cNvCxnSpPr/>
          <p:nvPr/>
        </p:nvCxnSpPr>
        <p:spPr>
          <a:xfrm>
            <a:off x="251520" y="1124744"/>
            <a:ext cx="0" cy="5256584"/>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23286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AutoShape 2"/>
          <p:cNvSpPr>
            <a:spLocks noChangeArrowheads="1"/>
          </p:cNvSpPr>
          <p:nvPr/>
        </p:nvSpPr>
        <p:spPr bwMode="auto">
          <a:xfrm rot="5400000">
            <a:off x="2781300" y="-800100"/>
            <a:ext cx="2209800" cy="5486400"/>
          </a:xfrm>
          <a:prstGeom prst="rtTriangle">
            <a:avLst/>
          </a:prstGeom>
          <a:solidFill>
            <a:srgbClr val="FFCC00"/>
          </a:solidFill>
          <a:ln w="9525">
            <a:solidFill>
              <a:schemeClr val="tx1"/>
            </a:solidFill>
            <a:miter lim="800000"/>
            <a:headEnd/>
            <a:tailEnd/>
          </a:ln>
        </p:spPr>
        <p:txBody>
          <a:bodyPr rot="10800000"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L" sz="1800">
                <a:latin typeface="Arial" panose="020B0604020202020204" pitchFamily="34" charset="0"/>
              </a:rPr>
              <a:t>Futuro no explorado</a:t>
            </a:r>
          </a:p>
        </p:txBody>
      </p:sp>
      <p:sp>
        <p:nvSpPr>
          <p:cNvPr id="288771" name="AutoShape 3"/>
          <p:cNvSpPr>
            <a:spLocks noChangeArrowheads="1"/>
          </p:cNvSpPr>
          <p:nvPr/>
        </p:nvSpPr>
        <p:spPr bwMode="auto">
          <a:xfrm rot="16200000" flipV="1">
            <a:off x="2781300" y="2552700"/>
            <a:ext cx="2438400" cy="5715000"/>
          </a:xfrm>
          <a:prstGeom prst="rtTriangle">
            <a:avLst/>
          </a:prstGeom>
          <a:solidFill>
            <a:srgbClr val="FFCC00"/>
          </a:solidFill>
          <a:ln w="9525">
            <a:solidFill>
              <a:schemeClr val="tx1"/>
            </a:solidFill>
            <a:miter lim="800000"/>
            <a:headEnd/>
            <a:tailEnd/>
          </a:ln>
        </p:spPr>
        <p:txBody>
          <a:bodyPr rot="10800000"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CL" sz="1800">
              <a:latin typeface="Arial" panose="020B0604020202020204" pitchFamily="34" charset="0"/>
            </a:endParaRPr>
          </a:p>
          <a:p>
            <a:pPr algn="ctr" eaLnBrk="1" hangingPunct="1">
              <a:spcBef>
                <a:spcPct val="0"/>
              </a:spcBef>
              <a:buFontTx/>
              <a:buNone/>
            </a:pPr>
            <a:r>
              <a:rPr lang="es-CL" sz="1800">
                <a:latin typeface="Arial" panose="020B0604020202020204" pitchFamily="34" charset="0"/>
              </a:rPr>
              <a:t>Futuro no explorado</a:t>
            </a:r>
          </a:p>
        </p:txBody>
      </p:sp>
      <p:sp>
        <p:nvSpPr>
          <p:cNvPr id="288772" name="Line 4"/>
          <p:cNvSpPr>
            <a:spLocks noChangeShapeType="1"/>
          </p:cNvSpPr>
          <p:nvPr/>
        </p:nvSpPr>
        <p:spPr bwMode="auto">
          <a:xfrm>
            <a:off x="1600200" y="4114800"/>
            <a:ext cx="4267200" cy="18288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288773" name="Line 5"/>
          <p:cNvSpPr>
            <a:spLocks noChangeShapeType="1"/>
          </p:cNvSpPr>
          <p:nvPr/>
        </p:nvSpPr>
        <p:spPr bwMode="auto">
          <a:xfrm flipV="1">
            <a:off x="1600200" y="2286000"/>
            <a:ext cx="3733800" cy="1143000"/>
          </a:xfrm>
          <a:prstGeom prst="line">
            <a:avLst/>
          </a:prstGeom>
          <a:noFill/>
          <a:ln w="57150">
            <a:solidFill>
              <a:srgbClr val="FF99CC"/>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288774" name="AutoShape 6"/>
          <p:cNvSpPr>
            <a:spLocks noChangeArrowheads="1"/>
          </p:cNvSpPr>
          <p:nvPr/>
        </p:nvSpPr>
        <p:spPr bwMode="auto">
          <a:xfrm>
            <a:off x="5867400" y="1143000"/>
            <a:ext cx="2971800" cy="5029200"/>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s-CL" sz="1800" b="1">
              <a:latin typeface="Arial" panose="020B0604020202020204" pitchFamily="34" charset="0"/>
            </a:endParaRPr>
          </a:p>
          <a:p>
            <a:pPr algn="ctr" eaLnBrk="1" hangingPunct="1">
              <a:spcBef>
                <a:spcPct val="0"/>
              </a:spcBef>
              <a:buFontTx/>
              <a:buNone/>
            </a:pPr>
            <a:endParaRPr lang="es-CL" sz="1800" b="1">
              <a:latin typeface="Arial" panose="020B0604020202020204" pitchFamily="34" charset="0"/>
            </a:endParaRPr>
          </a:p>
          <a:p>
            <a:pPr algn="ctr" eaLnBrk="1" hangingPunct="1">
              <a:spcBef>
                <a:spcPct val="0"/>
              </a:spcBef>
              <a:buFontTx/>
              <a:buNone/>
            </a:pPr>
            <a:endParaRPr lang="es-CL" sz="1800" b="1">
              <a:latin typeface="Arial" panose="020B0604020202020204" pitchFamily="34" charset="0"/>
            </a:endParaRPr>
          </a:p>
          <a:p>
            <a:pPr algn="ctr" eaLnBrk="1" hangingPunct="1">
              <a:spcBef>
                <a:spcPct val="0"/>
              </a:spcBef>
              <a:buFontTx/>
              <a:buNone/>
            </a:pPr>
            <a:endParaRPr lang="es-CL" sz="1800" b="1">
              <a:latin typeface="Arial" panose="020B0604020202020204" pitchFamily="34" charset="0"/>
            </a:endParaRPr>
          </a:p>
          <a:p>
            <a:pPr algn="ctr" eaLnBrk="1" hangingPunct="1">
              <a:spcBef>
                <a:spcPct val="0"/>
              </a:spcBef>
              <a:buFontTx/>
              <a:buNone/>
            </a:pPr>
            <a:endParaRPr lang="es-CL" sz="1800" b="1">
              <a:latin typeface="Arial" panose="020B0604020202020204" pitchFamily="34" charset="0"/>
            </a:endParaRPr>
          </a:p>
          <a:p>
            <a:pPr algn="ctr" eaLnBrk="1" hangingPunct="1">
              <a:spcBef>
                <a:spcPct val="0"/>
              </a:spcBef>
              <a:buFontTx/>
              <a:buNone/>
            </a:pPr>
            <a:endParaRPr lang="es-CL" sz="1800" b="1">
              <a:latin typeface="Arial" panose="020B0604020202020204" pitchFamily="34" charset="0"/>
            </a:endParaRPr>
          </a:p>
          <a:p>
            <a:pPr algn="ctr" eaLnBrk="1" hangingPunct="1">
              <a:spcBef>
                <a:spcPct val="0"/>
              </a:spcBef>
              <a:buFontTx/>
              <a:buNone/>
            </a:pPr>
            <a:endParaRPr lang="es-CL" sz="1800" b="1">
              <a:latin typeface="Arial" panose="020B0604020202020204" pitchFamily="34" charset="0"/>
            </a:endParaRPr>
          </a:p>
          <a:p>
            <a:pPr algn="ctr" eaLnBrk="1" hangingPunct="1">
              <a:spcBef>
                <a:spcPct val="0"/>
              </a:spcBef>
              <a:buFontTx/>
              <a:buNone/>
            </a:pPr>
            <a:endParaRPr lang="es-CL" sz="1800" b="1">
              <a:latin typeface="Arial" panose="020B0604020202020204" pitchFamily="34" charset="0"/>
            </a:endParaRPr>
          </a:p>
          <a:p>
            <a:pPr algn="ctr" eaLnBrk="1" hangingPunct="1">
              <a:spcBef>
                <a:spcPct val="0"/>
              </a:spcBef>
              <a:buFontTx/>
              <a:buNone/>
            </a:pPr>
            <a:endParaRPr lang="es-CL" sz="1800" b="1">
              <a:latin typeface="Arial" panose="020B0604020202020204" pitchFamily="34" charset="0"/>
            </a:endParaRPr>
          </a:p>
          <a:p>
            <a:pPr algn="ctr" eaLnBrk="1" hangingPunct="1">
              <a:spcBef>
                <a:spcPct val="0"/>
              </a:spcBef>
              <a:buFontTx/>
              <a:buNone/>
            </a:pPr>
            <a:r>
              <a:rPr lang="es-CL" sz="1800" b="1">
                <a:latin typeface="Arial" panose="020B0604020202020204" pitchFamily="34" charset="0"/>
              </a:rPr>
              <a:t>Futuros Posíble</a:t>
            </a:r>
            <a:r>
              <a:rPr lang="es-CL" sz="1800">
                <a:latin typeface="Arial" panose="020B0604020202020204" pitchFamily="34" charset="0"/>
              </a:rPr>
              <a:t> </a:t>
            </a:r>
          </a:p>
          <a:p>
            <a:pPr algn="ctr" eaLnBrk="1" hangingPunct="1">
              <a:spcBef>
                <a:spcPct val="0"/>
              </a:spcBef>
              <a:buFontTx/>
              <a:buNone/>
            </a:pPr>
            <a:endParaRPr lang="es-CL" sz="1800">
              <a:latin typeface="Arial" panose="020B0604020202020204" pitchFamily="34" charset="0"/>
            </a:endParaRPr>
          </a:p>
          <a:p>
            <a:pPr algn="ctr" eaLnBrk="1" hangingPunct="1">
              <a:spcBef>
                <a:spcPct val="0"/>
              </a:spcBef>
              <a:buFontTx/>
              <a:buNone/>
            </a:pPr>
            <a:endParaRPr lang="es-CL" sz="1800">
              <a:latin typeface="Arial" panose="020B0604020202020204" pitchFamily="34" charset="0"/>
            </a:endParaRPr>
          </a:p>
          <a:p>
            <a:pPr algn="ctr" eaLnBrk="1" hangingPunct="1">
              <a:spcBef>
                <a:spcPct val="0"/>
              </a:spcBef>
              <a:buFontTx/>
              <a:buNone/>
            </a:pPr>
            <a:endParaRPr lang="es-CL" sz="1800">
              <a:latin typeface="Arial" panose="020B0604020202020204" pitchFamily="34" charset="0"/>
            </a:endParaRPr>
          </a:p>
          <a:p>
            <a:pPr algn="ctr" eaLnBrk="1" hangingPunct="1">
              <a:spcBef>
                <a:spcPct val="0"/>
              </a:spcBef>
              <a:buFontTx/>
              <a:buNone/>
            </a:pPr>
            <a:endParaRPr lang="es-CL" sz="1800">
              <a:latin typeface="Arial" panose="020B0604020202020204" pitchFamily="34" charset="0"/>
            </a:endParaRPr>
          </a:p>
          <a:p>
            <a:pPr algn="ctr" eaLnBrk="1" hangingPunct="1">
              <a:spcBef>
                <a:spcPct val="0"/>
              </a:spcBef>
              <a:buFontTx/>
              <a:buNone/>
            </a:pPr>
            <a:endParaRPr lang="es-CL" sz="1800">
              <a:latin typeface="Arial" panose="020B0604020202020204" pitchFamily="34" charset="0"/>
            </a:endParaRPr>
          </a:p>
          <a:p>
            <a:pPr algn="ctr" eaLnBrk="1" hangingPunct="1">
              <a:spcBef>
                <a:spcPct val="0"/>
              </a:spcBef>
              <a:buFontTx/>
              <a:buNone/>
            </a:pPr>
            <a:endParaRPr lang="es-CL" sz="1800">
              <a:latin typeface="Arial" panose="020B0604020202020204" pitchFamily="34" charset="0"/>
            </a:endParaRPr>
          </a:p>
          <a:p>
            <a:pPr algn="ctr" eaLnBrk="1" hangingPunct="1">
              <a:spcBef>
                <a:spcPct val="0"/>
              </a:spcBef>
              <a:buFontTx/>
              <a:buNone/>
            </a:pPr>
            <a:endParaRPr lang="es-CL" sz="1800">
              <a:latin typeface="Arial" panose="020B0604020202020204" pitchFamily="34" charset="0"/>
            </a:endParaRPr>
          </a:p>
          <a:p>
            <a:pPr algn="ctr" eaLnBrk="1" hangingPunct="1">
              <a:spcBef>
                <a:spcPct val="0"/>
              </a:spcBef>
              <a:buFontTx/>
              <a:buNone/>
            </a:pPr>
            <a:endParaRPr lang="es-CL" sz="1800">
              <a:latin typeface="Arial" panose="020B0604020202020204" pitchFamily="34" charset="0"/>
            </a:endParaRPr>
          </a:p>
        </p:txBody>
      </p:sp>
      <p:sp>
        <p:nvSpPr>
          <p:cNvPr id="288775" name="Text Box 7"/>
          <p:cNvSpPr txBox="1">
            <a:spLocks noChangeArrowheads="1"/>
          </p:cNvSpPr>
          <p:nvPr/>
        </p:nvSpPr>
        <p:spPr bwMode="auto">
          <a:xfrm>
            <a:off x="3048000" y="3124200"/>
            <a:ext cx="198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CL" sz="1800">
                <a:latin typeface="Arial" panose="020B0604020202020204" pitchFamily="34" charset="0"/>
              </a:rPr>
              <a:t>Caminos posibles</a:t>
            </a:r>
          </a:p>
        </p:txBody>
      </p:sp>
      <p:sp>
        <p:nvSpPr>
          <p:cNvPr id="288776" name="AutoShape 8"/>
          <p:cNvSpPr>
            <a:spLocks noChangeArrowheads="1"/>
          </p:cNvSpPr>
          <p:nvPr/>
        </p:nvSpPr>
        <p:spPr bwMode="auto">
          <a:xfrm>
            <a:off x="6781800" y="4267200"/>
            <a:ext cx="1524000" cy="1676400"/>
          </a:xfrm>
          <a:prstGeom prst="roundRect">
            <a:avLst>
              <a:gd name="adj" fmla="val 16667"/>
            </a:avLst>
          </a:prstGeom>
          <a:solidFill>
            <a:schemeClr val="bg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L" sz="1800" b="1">
                <a:latin typeface="Arial" panose="020B0604020202020204" pitchFamily="34" charset="0"/>
              </a:rPr>
              <a:t>Futuros </a:t>
            </a:r>
          </a:p>
          <a:p>
            <a:pPr algn="ctr" eaLnBrk="1" hangingPunct="1">
              <a:spcBef>
                <a:spcPct val="0"/>
              </a:spcBef>
              <a:buFontTx/>
              <a:buNone/>
            </a:pPr>
            <a:r>
              <a:rPr lang="es-CL" sz="1800" b="1">
                <a:latin typeface="Arial" panose="020B0604020202020204" pitchFamily="34" charset="0"/>
              </a:rPr>
              <a:t>probables</a:t>
            </a:r>
          </a:p>
        </p:txBody>
      </p:sp>
      <p:sp>
        <p:nvSpPr>
          <p:cNvPr id="288777" name="Rectangle 9"/>
          <p:cNvSpPr>
            <a:spLocks noChangeArrowheads="1"/>
          </p:cNvSpPr>
          <p:nvPr/>
        </p:nvSpPr>
        <p:spPr bwMode="auto">
          <a:xfrm>
            <a:off x="4419600" y="40386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CL" sz="1800">
                <a:latin typeface="Arial" panose="020B0604020202020204" pitchFamily="34" charset="0"/>
              </a:rPr>
              <a:t>Caminos probables</a:t>
            </a:r>
          </a:p>
        </p:txBody>
      </p:sp>
      <p:sp>
        <p:nvSpPr>
          <p:cNvPr id="288778" name="Line 10"/>
          <p:cNvSpPr>
            <a:spLocks noChangeShapeType="1"/>
          </p:cNvSpPr>
          <p:nvPr/>
        </p:nvSpPr>
        <p:spPr bwMode="auto">
          <a:xfrm>
            <a:off x="1524000" y="3886200"/>
            <a:ext cx="5257800" cy="137160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288779" name="AutoShape 11"/>
          <p:cNvSpPr>
            <a:spLocks noChangeArrowheads="1"/>
          </p:cNvSpPr>
          <p:nvPr/>
        </p:nvSpPr>
        <p:spPr bwMode="auto">
          <a:xfrm>
            <a:off x="5334000" y="1981200"/>
            <a:ext cx="2209800" cy="1066800"/>
          </a:xfrm>
          <a:prstGeom prst="roundRect">
            <a:avLst>
              <a:gd name="adj" fmla="val 16667"/>
            </a:avLst>
          </a:prstGeom>
          <a:solidFill>
            <a:srgbClr val="FF99CC">
              <a:alpha val="50195"/>
            </a:srgb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L" sz="1800" b="1">
                <a:latin typeface="Arial" panose="020B0604020202020204" pitchFamily="34" charset="0"/>
              </a:rPr>
              <a:t>Visión del Futuro</a:t>
            </a:r>
          </a:p>
          <a:p>
            <a:pPr algn="ctr" eaLnBrk="1" hangingPunct="1">
              <a:spcBef>
                <a:spcPct val="0"/>
              </a:spcBef>
              <a:buFontTx/>
              <a:buNone/>
            </a:pPr>
            <a:r>
              <a:rPr lang="es-CL" sz="1800" b="1">
                <a:latin typeface="Arial" panose="020B0604020202020204" pitchFamily="34" charset="0"/>
              </a:rPr>
              <a:t>deseado</a:t>
            </a:r>
            <a:r>
              <a:rPr lang="es-CL" sz="1800">
                <a:latin typeface="Arial" panose="020B0604020202020204" pitchFamily="34" charset="0"/>
              </a:rPr>
              <a:t> </a:t>
            </a:r>
            <a:endParaRPr lang="es-CL" sz="1800" b="1">
              <a:latin typeface="Arial" panose="020B0604020202020204" pitchFamily="34" charset="0"/>
            </a:endParaRPr>
          </a:p>
        </p:txBody>
      </p:sp>
      <p:sp>
        <p:nvSpPr>
          <p:cNvPr id="288780" name="Rectangle 12"/>
          <p:cNvSpPr>
            <a:spLocks noChangeArrowheads="1"/>
          </p:cNvSpPr>
          <p:nvPr/>
        </p:nvSpPr>
        <p:spPr bwMode="auto">
          <a:xfrm>
            <a:off x="2667000" y="22860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L" sz="1800">
                <a:latin typeface="Arial" panose="020B0604020202020204" pitchFamily="34" charset="0"/>
              </a:rPr>
              <a:t>Caminos deseados</a:t>
            </a:r>
          </a:p>
        </p:txBody>
      </p:sp>
      <p:sp>
        <p:nvSpPr>
          <p:cNvPr id="288781" name="Line 13"/>
          <p:cNvSpPr>
            <a:spLocks noChangeShapeType="1"/>
          </p:cNvSpPr>
          <p:nvPr/>
        </p:nvSpPr>
        <p:spPr bwMode="auto">
          <a:xfrm flipV="1">
            <a:off x="1600200" y="3505200"/>
            <a:ext cx="4343400" cy="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288782" name="Text Box 14"/>
          <p:cNvSpPr txBox="1">
            <a:spLocks noChangeArrowheads="1"/>
          </p:cNvSpPr>
          <p:nvPr/>
        </p:nvSpPr>
        <p:spPr bwMode="auto">
          <a:xfrm>
            <a:off x="152400" y="3352800"/>
            <a:ext cx="1295400" cy="660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CL" sz="1800">
                <a:latin typeface="Arial" panose="020B0604020202020204" pitchFamily="34" charset="0"/>
              </a:rPr>
              <a:t>Situación Actual </a:t>
            </a:r>
          </a:p>
        </p:txBody>
      </p:sp>
      <p:sp>
        <p:nvSpPr>
          <p:cNvPr id="288783" name="Text Box 15"/>
          <p:cNvSpPr txBox="1">
            <a:spLocks noChangeArrowheads="1"/>
          </p:cNvSpPr>
          <p:nvPr/>
        </p:nvSpPr>
        <p:spPr bwMode="auto">
          <a:xfrm>
            <a:off x="4191000" y="49530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CL" sz="1800">
                <a:latin typeface="Arial" panose="020B0604020202020204" pitchFamily="34" charset="0"/>
              </a:rPr>
              <a:t>Caminos posibles</a:t>
            </a:r>
          </a:p>
        </p:txBody>
      </p:sp>
      <p:sp>
        <p:nvSpPr>
          <p:cNvPr id="288784" name="Oval 16"/>
          <p:cNvSpPr>
            <a:spLocks noChangeArrowheads="1"/>
          </p:cNvSpPr>
          <p:nvPr/>
        </p:nvSpPr>
        <p:spPr bwMode="auto">
          <a:xfrm>
            <a:off x="5029200" y="1676400"/>
            <a:ext cx="1143000" cy="1600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288785" name="AutoShape 17"/>
          <p:cNvSpPr>
            <a:spLocks noChangeArrowheads="1"/>
          </p:cNvSpPr>
          <p:nvPr/>
        </p:nvSpPr>
        <p:spPr bwMode="auto">
          <a:xfrm>
            <a:off x="6553200" y="533400"/>
            <a:ext cx="1524000" cy="3048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L" sz="1800" b="1">
                <a:latin typeface="Arial" panose="020B0604020202020204" pitchFamily="34" charset="0"/>
              </a:rPr>
              <a:t>Futuro</a:t>
            </a:r>
          </a:p>
        </p:txBody>
      </p:sp>
      <p:pic>
        <p:nvPicPr>
          <p:cNvPr id="18" name="7 Imagen" descr="Educ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480952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87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87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87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877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87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877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87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877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87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878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878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877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878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878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87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8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0" grpId="0" animBg="1"/>
      <p:bldP spid="288771" grpId="0" animBg="1"/>
      <p:bldP spid="288772" grpId="0" animBg="1"/>
      <p:bldP spid="288773" grpId="0" animBg="1"/>
      <p:bldP spid="288774" grpId="0" animBg="1"/>
      <p:bldP spid="288775" grpId="0"/>
      <p:bldP spid="288776" grpId="0" animBg="1"/>
      <p:bldP spid="288777" grpId="0"/>
      <p:bldP spid="288778" grpId="0" animBg="1"/>
      <p:bldP spid="288779" grpId="0" animBg="1"/>
      <p:bldP spid="288780" grpId="0"/>
      <p:bldP spid="288781" grpId="0" animBg="1"/>
      <p:bldP spid="288782" grpId="0" animBg="1"/>
      <p:bldP spid="288783" grpId="0"/>
      <p:bldP spid="288784" grpId="0" animBg="1"/>
      <p:bldP spid="28878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19"/>
          <p:cNvSpPr>
            <a:spLocks noChangeArrowheads="1"/>
          </p:cNvSpPr>
          <p:nvPr/>
        </p:nvSpPr>
        <p:spPr bwMode="auto">
          <a:xfrm>
            <a:off x="307975" y="796925"/>
            <a:ext cx="8440738" cy="52641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sz="2400">
              <a:solidFill>
                <a:srgbClr val="FFFF00"/>
              </a:solidFill>
              <a:latin typeface="Arial" panose="020B0604020202020204" pitchFamily="34" charset="0"/>
            </a:endParaRPr>
          </a:p>
          <a:p>
            <a:pPr eaLnBrk="1" hangingPunct="1">
              <a:spcBef>
                <a:spcPct val="0"/>
              </a:spcBef>
              <a:buFontTx/>
              <a:buNone/>
            </a:pPr>
            <a:endParaRPr lang="es-ES" sz="2400">
              <a:latin typeface="Arial" panose="020B0604020202020204" pitchFamily="34" charset="0"/>
            </a:endParaRPr>
          </a:p>
          <a:p>
            <a:pPr eaLnBrk="1" hangingPunct="1">
              <a:spcBef>
                <a:spcPct val="0"/>
              </a:spcBef>
              <a:buFontTx/>
              <a:buNone/>
            </a:pPr>
            <a:endParaRPr lang="es-ES" sz="2400">
              <a:latin typeface="Arial" panose="020B0604020202020204" pitchFamily="34" charset="0"/>
            </a:endParaRPr>
          </a:p>
          <a:p>
            <a:pPr eaLnBrk="1" hangingPunct="1">
              <a:spcBef>
                <a:spcPct val="0"/>
              </a:spcBef>
              <a:buFontTx/>
              <a:buNone/>
            </a:pPr>
            <a:endParaRPr lang="es-ES" sz="2400">
              <a:latin typeface="Arial" panose="020B0604020202020204" pitchFamily="34" charset="0"/>
            </a:endParaRPr>
          </a:p>
          <a:p>
            <a:pPr eaLnBrk="1" hangingPunct="1">
              <a:spcBef>
                <a:spcPct val="0"/>
              </a:spcBef>
              <a:buFontTx/>
              <a:buNone/>
            </a:pPr>
            <a:r>
              <a:rPr lang="es-ES" sz="2400" b="1">
                <a:latin typeface="Arial" panose="020B0604020202020204" pitchFamily="34" charset="0"/>
              </a:rPr>
              <a:t>1. Capacidad de abstracción, análisis y síntesis</a:t>
            </a:r>
          </a:p>
          <a:p>
            <a:pPr eaLnBrk="1" hangingPunct="1">
              <a:spcBef>
                <a:spcPct val="0"/>
              </a:spcBef>
              <a:buFontTx/>
              <a:buNone/>
            </a:pPr>
            <a:r>
              <a:rPr lang="es-ES" sz="2400" b="1">
                <a:latin typeface="Arial" panose="020B0604020202020204" pitchFamily="34" charset="0"/>
              </a:rPr>
              <a:t>2. Capacidad de aplicar los conocimientos en la práctica</a:t>
            </a:r>
          </a:p>
          <a:p>
            <a:pPr eaLnBrk="1" hangingPunct="1">
              <a:spcBef>
                <a:spcPct val="0"/>
              </a:spcBef>
              <a:buFontTx/>
              <a:buNone/>
            </a:pPr>
            <a:r>
              <a:rPr lang="es-ES" sz="2400" b="1">
                <a:latin typeface="Arial" panose="020B0604020202020204" pitchFamily="34" charset="0"/>
              </a:rPr>
              <a:t>3. Capacidad para organizar y planificar el tiempo</a:t>
            </a:r>
          </a:p>
          <a:p>
            <a:pPr eaLnBrk="1" hangingPunct="1">
              <a:spcBef>
                <a:spcPct val="0"/>
              </a:spcBef>
              <a:buFontTx/>
              <a:buNone/>
            </a:pPr>
            <a:r>
              <a:rPr lang="es-ES" sz="2400" b="1">
                <a:latin typeface="Arial" panose="020B0604020202020204" pitchFamily="34" charset="0"/>
              </a:rPr>
              <a:t>4. Conocimientos científicos sobre las áreas de estudio</a:t>
            </a:r>
          </a:p>
          <a:p>
            <a:pPr eaLnBrk="1" hangingPunct="1">
              <a:spcBef>
                <a:spcPct val="0"/>
              </a:spcBef>
              <a:buFontTx/>
              <a:buNone/>
            </a:pPr>
            <a:r>
              <a:rPr lang="es-ES" sz="2400" b="1">
                <a:latin typeface="Arial" panose="020B0604020202020204" pitchFamily="34" charset="0"/>
              </a:rPr>
              <a:t>5. Responsabilidad social y compromiso ciudadano</a:t>
            </a:r>
          </a:p>
          <a:p>
            <a:pPr eaLnBrk="1" hangingPunct="1">
              <a:spcBef>
                <a:spcPct val="0"/>
              </a:spcBef>
              <a:buFontTx/>
              <a:buNone/>
            </a:pPr>
            <a:r>
              <a:rPr lang="es-ES" sz="2400" b="1">
                <a:latin typeface="Arial" panose="020B0604020202020204" pitchFamily="34" charset="0"/>
              </a:rPr>
              <a:t>6. Capacidad de comunicación oral y escrita</a:t>
            </a:r>
          </a:p>
          <a:p>
            <a:pPr eaLnBrk="1" hangingPunct="1">
              <a:spcBef>
                <a:spcPct val="0"/>
              </a:spcBef>
              <a:buFontTx/>
              <a:buNone/>
            </a:pPr>
            <a:r>
              <a:rPr lang="es-ES" sz="2400" b="1">
                <a:latin typeface="Arial" panose="020B0604020202020204" pitchFamily="34" charset="0"/>
              </a:rPr>
              <a:t>7. Capacidad de comunicación en un segundo idioma</a:t>
            </a:r>
          </a:p>
          <a:p>
            <a:pPr eaLnBrk="1" hangingPunct="1">
              <a:spcBef>
                <a:spcPct val="0"/>
              </a:spcBef>
              <a:buFontTx/>
              <a:buNone/>
            </a:pPr>
            <a:r>
              <a:rPr lang="es-ES" sz="2400" b="1">
                <a:latin typeface="Arial" panose="020B0604020202020204" pitchFamily="34" charset="0"/>
              </a:rPr>
              <a:t>8. Habilidades en el uso de TIC</a:t>
            </a:r>
          </a:p>
          <a:p>
            <a:pPr eaLnBrk="1" hangingPunct="1">
              <a:spcBef>
                <a:spcPct val="0"/>
              </a:spcBef>
              <a:buFontTx/>
              <a:buNone/>
            </a:pPr>
            <a:r>
              <a:rPr lang="es-ES" sz="2400" b="1">
                <a:latin typeface="Arial" panose="020B0604020202020204" pitchFamily="34" charset="0"/>
              </a:rPr>
              <a:t>9. Capacidad de investigación</a:t>
            </a:r>
          </a:p>
          <a:p>
            <a:pPr>
              <a:spcBef>
                <a:spcPct val="0"/>
              </a:spcBef>
              <a:buFontTx/>
              <a:buNone/>
            </a:pPr>
            <a:endParaRPr lang="es-ES" sz="2400" b="1">
              <a:latin typeface="Arial" panose="020B0604020202020204" pitchFamily="34" charset="0"/>
            </a:endParaRPr>
          </a:p>
        </p:txBody>
      </p:sp>
      <p:sp>
        <p:nvSpPr>
          <p:cNvPr id="4099" name="Rectangle 120"/>
          <p:cNvSpPr>
            <a:spLocks noChangeArrowheads="1"/>
          </p:cNvSpPr>
          <p:nvPr/>
        </p:nvSpPr>
        <p:spPr bwMode="auto">
          <a:xfrm>
            <a:off x="1355725" y="668338"/>
            <a:ext cx="6600825" cy="137318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sz="2800" b="1">
                <a:solidFill>
                  <a:srgbClr val="FF0000"/>
                </a:solidFill>
                <a:latin typeface="Arial" panose="020B0604020202020204" pitchFamily="34" charset="0"/>
              </a:rPr>
              <a:t>Lista de Competencias Genéricas para América Latina (1)</a:t>
            </a:r>
            <a:endParaRPr lang="es-ES" sz="2800" b="1">
              <a:solidFill>
                <a:srgbClr val="FF0000"/>
              </a:solidFill>
              <a:latin typeface="Arial" panose="020B0604020202020204" pitchFamily="34" charset="0"/>
            </a:endParaRPr>
          </a:p>
          <a:p>
            <a:pPr>
              <a:spcBef>
                <a:spcPct val="0"/>
              </a:spcBef>
              <a:buFontTx/>
              <a:buNone/>
            </a:pPr>
            <a:endParaRPr lang="es-ES" sz="2800">
              <a:solidFill>
                <a:srgbClr val="FF0000"/>
              </a:solidFill>
              <a:latin typeface="Arial" panose="020B0604020202020204" pitchFamily="34" charset="0"/>
            </a:endParaRPr>
          </a:p>
        </p:txBody>
      </p:sp>
    </p:spTree>
    <p:extLst>
      <p:ext uri="{BB962C8B-B14F-4D97-AF65-F5344CB8AC3E}">
        <p14:creationId xmlns:p14="http://schemas.microsoft.com/office/powerpoint/2010/main" val="3355261177"/>
      </p:ext>
    </p:extLst>
  </p:cSld>
  <p:clrMapOvr>
    <a:masterClrMapping/>
  </p:clrMapOvr>
  <p:transition spd="slow">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4"/>
          <p:cNvSpPr>
            <a:spLocks noChangeArrowheads="1"/>
          </p:cNvSpPr>
          <p:nvPr/>
        </p:nvSpPr>
        <p:spPr bwMode="auto">
          <a:xfrm>
            <a:off x="179388" y="1347788"/>
            <a:ext cx="9629775" cy="4567237"/>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sz="1800">
              <a:latin typeface="Arial" panose="020B0604020202020204" pitchFamily="34" charset="0"/>
            </a:endParaRPr>
          </a:p>
          <a:p>
            <a:pPr eaLnBrk="1" hangingPunct="1">
              <a:spcBef>
                <a:spcPct val="0"/>
              </a:spcBef>
              <a:buFontTx/>
              <a:buNone/>
            </a:pPr>
            <a:endParaRPr lang="es-ES" sz="1800">
              <a:latin typeface="Arial" panose="020B0604020202020204" pitchFamily="34" charset="0"/>
            </a:endParaRPr>
          </a:p>
          <a:p>
            <a:pPr eaLnBrk="1" hangingPunct="1">
              <a:spcBef>
                <a:spcPct val="0"/>
              </a:spcBef>
              <a:buFontTx/>
              <a:buNone/>
            </a:pPr>
            <a:r>
              <a:rPr lang="es-ES" sz="2400" b="1">
                <a:latin typeface="Arial" panose="020B0604020202020204" pitchFamily="34" charset="0"/>
              </a:rPr>
              <a:t>10. Capacidad de aprender y actualizarse permanentemente</a:t>
            </a:r>
          </a:p>
          <a:p>
            <a:pPr eaLnBrk="1" hangingPunct="1">
              <a:spcBef>
                <a:spcPct val="0"/>
              </a:spcBef>
              <a:buFontTx/>
              <a:buNone/>
            </a:pPr>
            <a:r>
              <a:rPr lang="es-ES" sz="2400" b="1">
                <a:latin typeface="Arial" panose="020B0604020202020204" pitchFamily="34" charset="0"/>
              </a:rPr>
              <a:t>11. Habilidades para buscar, procesar, organizar y analizar  </a:t>
            </a:r>
          </a:p>
          <a:p>
            <a:pPr eaLnBrk="1" hangingPunct="1">
              <a:spcBef>
                <a:spcPct val="0"/>
              </a:spcBef>
              <a:buFontTx/>
              <a:buNone/>
            </a:pPr>
            <a:r>
              <a:rPr lang="es-ES" sz="2400" b="1">
                <a:latin typeface="Arial" panose="020B0604020202020204" pitchFamily="34" charset="0"/>
              </a:rPr>
              <a:t>      información procedente de diversas fuentes</a:t>
            </a:r>
          </a:p>
          <a:p>
            <a:pPr eaLnBrk="1" hangingPunct="1">
              <a:spcBef>
                <a:spcPct val="0"/>
              </a:spcBef>
              <a:buFontTx/>
              <a:buNone/>
            </a:pPr>
            <a:r>
              <a:rPr lang="es-ES" sz="2400" b="1">
                <a:latin typeface="Arial" panose="020B0604020202020204" pitchFamily="34" charset="0"/>
              </a:rPr>
              <a:t>12. Capacidad crítica y autocrítica</a:t>
            </a:r>
          </a:p>
          <a:p>
            <a:pPr eaLnBrk="1" hangingPunct="1">
              <a:spcBef>
                <a:spcPct val="0"/>
              </a:spcBef>
              <a:buFontTx/>
              <a:buNone/>
            </a:pPr>
            <a:r>
              <a:rPr lang="es-ES" sz="2400" b="1">
                <a:latin typeface="Arial" panose="020B0604020202020204" pitchFamily="34" charset="0"/>
              </a:rPr>
              <a:t>13. Capacidad para actuar en nuevas situaciones</a:t>
            </a:r>
          </a:p>
          <a:p>
            <a:pPr eaLnBrk="1" hangingPunct="1">
              <a:spcBef>
                <a:spcPct val="0"/>
              </a:spcBef>
              <a:buFontTx/>
              <a:buNone/>
            </a:pPr>
            <a:r>
              <a:rPr lang="es-ES" sz="2400" b="1">
                <a:latin typeface="Arial" panose="020B0604020202020204" pitchFamily="34" charset="0"/>
              </a:rPr>
              <a:t>14. Capacidad creativa</a:t>
            </a:r>
          </a:p>
          <a:p>
            <a:pPr eaLnBrk="1" hangingPunct="1">
              <a:spcBef>
                <a:spcPct val="0"/>
              </a:spcBef>
              <a:buFontTx/>
              <a:buNone/>
            </a:pPr>
            <a:r>
              <a:rPr lang="es-ES" sz="2400" b="1">
                <a:latin typeface="Arial" panose="020B0604020202020204" pitchFamily="34" charset="0"/>
              </a:rPr>
              <a:t>15. Capacidad para identificar, plantear y resolver problemas</a:t>
            </a:r>
          </a:p>
          <a:p>
            <a:pPr eaLnBrk="1" hangingPunct="1">
              <a:spcBef>
                <a:spcPct val="0"/>
              </a:spcBef>
              <a:buFontTx/>
              <a:buNone/>
            </a:pPr>
            <a:r>
              <a:rPr lang="es-ES" sz="2400" b="1">
                <a:latin typeface="Arial" panose="020B0604020202020204" pitchFamily="34" charset="0"/>
              </a:rPr>
              <a:t>16. Capacidad para tomar decisiones</a:t>
            </a:r>
          </a:p>
          <a:p>
            <a:pPr eaLnBrk="1" hangingPunct="1">
              <a:spcBef>
                <a:spcPct val="0"/>
              </a:spcBef>
              <a:buFontTx/>
              <a:buNone/>
            </a:pPr>
            <a:r>
              <a:rPr lang="es-ES" sz="2400" b="1">
                <a:latin typeface="Arial" panose="020B0604020202020204" pitchFamily="34" charset="0"/>
              </a:rPr>
              <a:t>17. Capacidad de trabajo en equipo</a:t>
            </a:r>
          </a:p>
          <a:p>
            <a:pPr eaLnBrk="1" hangingPunct="1">
              <a:spcBef>
                <a:spcPct val="0"/>
              </a:spcBef>
              <a:buFontTx/>
              <a:buNone/>
            </a:pPr>
            <a:r>
              <a:rPr lang="es-ES" sz="2400" b="1">
                <a:latin typeface="Arial" panose="020B0604020202020204" pitchFamily="34" charset="0"/>
              </a:rPr>
              <a:t>18. Habilidades interpersonales</a:t>
            </a:r>
          </a:p>
          <a:p>
            <a:pPr>
              <a:spcBef>
                <a:spcPct val="0"/>
              </a:spcBef>
              <a:buFontTx/>
              <a:buNone/>
            </a:pPr>
            <a:endParaRPr lang="es-ES" sz="1800" b="1">
              <a:latin typeface="Arial" panose="020B0604020202020204" pitchFamily="34" charset="0"/>
            </a:endParaRPr>
          </a:p>
        </p:txBody>
      </p:sp>
      <p:sp>
        <p:nvSpPr>
          <p:cNvPr id="5123" name="Rectangle 45"/>
          <p:cNvSpPr>
            <a:spLocks noChangeArrowheads="1"/>
          </p:cNvSpPr>
          <p:nvPr/>
        </p:nvSpPr>
        <p:spPr bwMode="auto">
          <a:xfrm>
            <a:off x="1355725" y="692150"/>
            <a:ext cx="6384925" cy="9461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sz="2800" b="1">
                <a:solidFill>
                  <a:srgbClr val="FF0000"/>
                </a:solidFill>
                <a:latin typeface="Arial" panose="020B0604020202020204" pitchFamily="34" charset="0"/>
              </a:rPr>
              <a:t>Lista de Competencias Genéricas para América Latina (2)</a:t>
            </a:r>
            <a:endParaRPr lang="es-ES" sz="2800" b="1">
              <a:solidFill>
                <a:srgbClr val="FF0000"/>
              </a:solidFill>
              <a:latin typeface="Arial" panose="020B0604020202020204" pitchFamily="34" charset="0"/>
            </a:endParaRPr>
          </a:p>
        </p:txBody>
      </p:sp>
    </p:spTree>
    <p:extLst>
      <p:ext uri="{BB962C8B-B14F-4D97-AF65-F5344CB8AC3E}">
        <p14:creationId xmlns:p14="http://schemas.microsoft.com/office/powerpoint/2010/main" val="649433173"/>
      </p:ext>
    </p:extLst>
  </p:cSld>
  <p:clrMapOvr>
    <a:masterClrMapping/>
  </p:clrMapOvr>
  <p:transition spd="slow">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p:cNvSpPr>
            <a:spLocks noChangeArrowheads="1"/>
          </p:cNvSpPr>
          <p:nvPr/>
        </p:nvSpPr>
        <p:spPr bwMode="auto">
          <a:xfrm>
            <a:off x="142875" y="2997200"/>
            <a:ext cx="9001125" cy="3378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2400" b="1">
                <a:latin typeface="Arial" panose="020B0604020202020204" pitchFamily="34" charset="0"/>
              </a:rPr>
              <a:t>20. Compromiso con la preservación del medio ambiente</a:t>
            </a:r>
          </a:p>
          <a:p>
            <a:pPr eaLnBrk="1" hangingPunct="1">
              <a:spcBef>
                <a:spcPct val="0"/>
              </a:spcBef>
              <a:buFontTx/>
              <a:buNone/>
            </a:pPr>
            <a:r>
              <a:rPr lang="es-ES" sz="2400" b="1">
                <a:latin typeface="Arial" panose="020B0604020202020204" pitchFamily="34" charset="0"/>
              </a:rPr>
              <a:t>21. Compromiso con su medio socio-cultural</a:t>
            </a:r>
          </a:p>
          <a:p>
            <a:pPr eaLnBrk="1" hangingPunct="1">
              <a:spcBef>
                <a:spcPct val="0"/>
              </a:spcBef>
              <a:buFontTx/>
              <a:buNone/>
            </a:pPr>
            <a:r>
              <a:rPr lang="es-ES" sz="2400" b="1">
                <a:latin typeface="Arial" panose="020B0604020202020204" pitchFamily="34" charset="0"/>
              </a:rPr>
              <a:t>22. Valoración y respeto por la diversidad y multiculturalidad</a:t>
            </a:r>
          </a:p>
          <a:p>
            <a:pPr eaLnBrk="1" hangingPunct="1">
              <a:spcBef>
                <a:spcPct val="0"/>
              </a:spcBef>
              <a:buFontTx/>
              <a:buNone/>
            </a:pPr>
            <a:r>
              <a:rPr lang="es-ES" sz="2400" b="1">
                <a:latin typeface="Arial" panose="020B0604020202020204" pitchFamily="34" charset="0"/>
              </a:rPr>
              <a:t>23. Habilidad para trabajar en contextos internacionales</a:t>
            </a:r>
          </a:p>
          <a:p>
            <a:pPr eaLnBrk="1" hangingPunct="1">
              <a:spcBef>
                <a:spcPct val="0"/>
              </a:spcBef>
              <a:buFontTx/>
              <a:buNone/>
            </a:pPr>
            <a:r>
              <a:rPr lang="es-ES" sz="2400" b="1">
                <a:latin typeface="Arial" panose="020B0604020202020204" pitchFamily="34" charset="0"/>
              </a:rPr>
              <a:t>24. Habilidad para trabajar en forma autónoma</a:t>
            </a:r>
          </a:p>
          <a:p>
            <a:pPr eaLnBrk="1" hangingPunct="1">
              <a:spcBef>
                <a:spcPct val="0"/>
              </a:spcBef>
              <a:buFontTx/>
              <a:buNone/>
            </a:pPr>
            <a:r>
              <a:rPr lang="es-ES" sz="2400" b="1">
                <a:latin typeface="Arial" panose="020B0604020202020204" pitchFamily="34" charset="0"/>
              </a:rPr>
              <a:t>25. Capacidad para formular y gestionar proyectos</a:t>
            </a:r>
          </a:p>
          <a:p>
            <a:pPr eaLnBrk="1" hangingPunct="1">
              <a:spcBef>
                <a:spcPct val="0"/>
              </a:spcBef>
              <a:buFontTx/>
              <a:buNone/>
            </a:pPr>
            <a:r>
              <a:rPr lang="es-ES" sz="2400" b="1">
                <a:latin typeface="Arial" panose="020B0604020202020204" pitchFamily="34" charset="0"/>
              </a:rPr>
              <a:t>26. Compromiso ético</a:t>
            </a:r>
          </a:p>
          <a:p>
            <a:pPr eaLnBrk="1" hangingPunct="1">
              <a:spcBef>
                <a:spcPct val="0"/>
              </a:spcBef>
              <a:buFontTx/>
              <a:buNone/>
            </a:pPr>
            <a:r>
              <a:rPr lang="es-ES" sz="2400" b="1">
                <a:latin typeface="Arial" panose="020B0604020202020204" pitchFamily="34" charset="0"/>
              </a:rPr>
              <a:t>27. Compromiso con la calidad</a:t>
            </a:r>
          </a:p>
          <a:p>
            <a:pPr>
              <a:spcBef>
                <a:spcPct val="0"/>
              </a:spcBef>
              <a:buFontTx/>
              <a:buNone/>
            </a:pPr>
            <a:endParaRPr lang="es-ES" sz="2400" b="1">
              <a:latin typeface="Arial" panose="020B0604020202020204" pitchFamily="34" charset="0"/>
            </a:endParaRPr>
          </a:p>
        </p:txBody>
      </p:sp>
      <p:sp>
        <p:nvSpPr>
          <p:cNvPr id="7171" name="Rectangle 16"/>
          <p:cNvSpPr>
            <a:spLocks noChangeArrowheads="1"/>
          </p:cNvSpPr>
          <p:nvPr/>
        </p:nvSpPr>
        <p:spPr bwMode="auto">
          <a:xfrm>
            <a:off x="1700213" y="669925"/>
            <a:ext cx="5680075" cy="180022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sz="2800" b="1">
                <a:solidFill>
                  <a:srgbClr val="FF0000"/>
                </a:solidFill>
                <a:latin typeface="Arial" panose="020B0604020202020204" pitchFamily="34" charset="0"/>
              </a:rPr>
              <a:t>Lista de Competencias Genéricas para América Latina (3)</a:t>
            </a:r>
            <a:endParaRPr lang="es-ES" sz="2800" b="1">
              <a:solidFill>
                <a:srgbClr val="FF0000"/>
              </a:solidFill>
              <a:latin typeface="Arial" panose="020B0604020202020204" pitchFamily="34" charset="0"/>
            </a:endParaRPr>
          </a:p>
          <a:p>
            <a:pPr>
              <a:spcBef>
                <a:spcPct val="0"/>
              </a:spcBef>
              <a:buFontTx/>
              <a:buNone/>
            </a:pPr>
            <a:endParaRPr lang="es-ES" sz="2800">
              <a:solidFill>
                <a:srgbClr val="FF0000"/>
              </a:solidFill>
              <a:latin typeface="Arial" panose="020B0604020202020204" pitchFamily="34" charset="0"/>
            </a:endParaRPr>
          </a:p>
        </p:txBody>
      </p:sp>
      <p:sp>
        <p:nvSpPr>
          <p:cNvPr id="7172" name="Rectangle 17"/>
          <p:cNvSpPr>
            <a:spLocks noChangeArrowheads="1"/>
          </p:cNvSpPr>
          <p:nvPr/>
        </p:nvSpPr>
        <p:spPr bwMode="auto">
          <a:xfrm>
            <a:off x="179388" y="2133600"/>
            <a:ext cx="7551737" cy="82232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2400" b="1">
                <a:latin typeface="Arial" panose="020B0604020202020204" pitchFamily="34" charset="0"/>
              </a:rPr>
              <a:t>19. Capacidad de motivar y conducir hacia metas </a:t>
            </a:r>
          </a:p>
          <a:p>
            <a:pPr eaLnBrk="1" hangingPunct="1">
              <a:spcBef>
                <a:spcPct val="0"/>
              </a:spcBef>
              <a:buFontTx/>
              <a:buNone/>
            </a:pPr>
            <a:r>
              <a:rPr lang="es-ES" sz="2400" b="1">
                <a:latin typeface="Arial" panose="020B0604020202020204" pitchFamily="34" charset="0"/>
              </a:rPr>
              <a:t>      comunes</a:t>
            </a:r>
          </a:p>
        </p:txBody>
      </p:sp>
    </p:spTree>
    <p:extLst>
      <p:ext uri="{BB962C8B-B14F-4D97-AF65-F5344CB8AC3E}">
        <p14:creationId xmlns:p14="http://schemas.microsoft.com/office/powerpoint/2010/main" val="2151241490"/>
      </p:ext>
    </p:extLst>
  </p:cSld>
  <p:clrMapOvr>
    <a:masterClrMapping/>
  </p:clrMapOvr>
  <p:transition spd="slow">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4"/>
          <p:cNvSpPr>
            <a:spLocks noChangeArrowheads="1"/>
          </p:cNvSpPr>
          <p:nvPr/>
        </p:nvSpPr>
        <p:spPr bwMode="auto">
          <a:xfrm>
            <a:off x="0" y="1770063"/>
            <a:ext cx="1712913" cy="3292475"/>
          </a:xfrm>
          <a:prstGeom prst="roundRect">
            <a:avLst>
              <a:gd name="adj" fmla="val 16667"/>
            </a:avLst>
          </a:prstGeom>
          <a:ln>
            <a:solidFill>
              <a:srgbClr val="C00000"/>
            </a:solidFill>
            <a:prstDash val="lgDash"/>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marL="342900" indent="-342900" algn="just" eaLnBrk="1" hangingPunct="1">
              <a:spcBef>
                <a:spcPct val="50000"/>
              </a:spcBef>
              <a:buFontTx/>
              <a:buAutoNum type="arabicPeriod"/>
              <a:defRPr/>
            </a:pPr>
            <a:endParaRPr lang="es-ES" sz="1800" b="1" dirty="0"/>
          </a:p>
          <a:p>
            <a:pPr marL="342900" indent="-342900" algn="ctr" eaLnBrk="1" hangingPunct="1">
              <a:spcBef>
                <a:spcPct val="50000"/>
              </a:spcBef>
              <a:defRPr/>
            </a:pPr>
            <a:r>
              <a:rPr lang="es-ES" sz="1800" b="1" dirty="0"/>
              <a:t>1. </a:t>
            </a:r>
          </a:p>
          <a:p>
            <a:pPr marL="342900" indent="-342900" algn="ctr" eaLnBrk="1" hangingPunct="1">
              <a:spcBef>
                <a:spcPct val="50000"/>
              </a:spcBef>
              <a:defRPr/>
            </a:pPr>
            <a:r>
              <a:rPr lang="es-ES" sz="1800" b="1" dirty="0"/>
              <a:t>Reseña</a:t>
            </a:r>
          </a:p>
          <a:p>
            <a:pPr marL="342900" indent="-342900" algn="ctr" eaLnBrk="1" hangingPunct="1">
              <a:spcBef>
                <a:spcPct val="50000"/>
              </a:spcBef>
              <a:defRPr/>
            </a:pPr>
            <a:r>
              <a:rPr lang="es-ES" sz="1800" b="1" dirty="0"/>
              <a:t>histórica </a:t>
            </a:r>
          </a:p>
          <a:p>
            <a:pPr marL="342900" indent="-342900" algn="ctr" eaLnBrk="1" hangingPunct="1">
              <a:spcBef>
                <a:spcPct val="50000"/>
              </a:spcBef>
              <a:defRPr/>
            </a:pPr>
            <a:r>
              <a:rPr lang="es-ES" sz="1800" b="1" dirty="0"/>
              <a:t>del currículo</a:t>
            </a:r>
          </a:p>
          <a:p>
            <a:pPr marL="342900" indent="-342900" algn="ctr" eaLnBrk="1" hangingPunct="1">
              <a:spcBef>
                <a:spcPct val="50000"/>
              </a:spcBef>
              <a:defRPr/>
            </a:pPr>
            <a:r>
              <a:rPr lang="es-ES" sz="1800" b="1" dirty="0"/>
              <a:t>de la</a:t>
            </a:r>
          </a:p>
          <a:p>
            <a:pPr marL="342900" indent="-342900" algn="ctr" eaLnBrk="1" hangingPunct="1">
              <a:spcBef>
                <a:spcPct val="50000"/>
              </a:spcBef>
              <a:defRPr/>
            </a:pPr>
            <a:r>
              <a:rPr lang="es-ES" sz="1800" b="1" dirty="0"/>
              <a:t>   Institución Educativa</a:t>
            </a:r>
          </a:p>
        </p:txBody>
      </p:sp>
      <p:sp>
        <p:nvSpPr>
          <p:cNvPr id="6147" name="Rectangle 8"/>
          <p:cNvSpPr>
            <a:spLocks noChangeArrowheads="1"/>
          </p:cNvSpPr>
          <p:nvPr/>
        </p:nvSpPr>
        <p:spPr bwMode="auto">
          <a:xfrm>
            <a:off x="1893888" y="-12700"/>
            <a:ext cx="1606550" cy="6880225"/>
          </a:xfrm>
          <a:prstGeom prst="rect">
            <a:avLst/>
          </a:prstGeom>
          <a:ln>
            <a:solidFill>
              <a:srgbClr val="C00000"/>
            </a:solidFill>
            <a:prstDash val="lgDash"/>
            <a:headEnd/>
            <a:tailEnd/>
          </a:ln>
        </p:spPr>
        <p:style>
          <a:lnRef idx="1">
            <a:schemeClr val="accent5"/>
          </a:lnRef>
          <a:fillRef idx="2">
            <a:schemeClr val="accent5"/>
          </a:fillRef>
          <a:effectRef idx="1">
            <a:schemeClr val="accent5"/>
          </a:effectRef>
          <a:fontRef idx="minor">
            <a:schemeClr val="dk1"/>
          </a:fontRef>
        </p:style>
        <p:txBody>
          <a:bodyPr anchor="ctr">
            <a:spAutoFit/>
          </a:bodyPr>
          <a:lstStyle/>
          <a:p>
            <a:pPr algn="ctr" eaLnBrk="1" hangingPunct="1">
              <a:spcBef>
                <a:spcPct val="50000"/>
              </a:spcBef>
              <a:defRPr/>
            </a:pPr>
            <a:r>
              <a:rPr lang="es-ES" sz="1800" b="1" dirty="0">
                <a:solidFill>
                  <a:schemeClr val="tx1"/>
                </a:solidFill>
              </a:rPr>
              <a:t>2. </a:t>
            </a:r>
          </a:p>
          <a:p>
            <a:pPr algn="ctr" eaLnBrk="1" hangingPunct="1">
              <a:spcBef>
                <a:spcPct val="50000"/>
              </a:spcBef>
              <a:defRPr/>
            </a:pPr>
            <a:r>
              <a:rPr lang="es-ES" sz="1800" b="1" dirty="0">
                <a:solidFill>
                  <a:schemeClr val="tx1"/>
                </a:solidFill>
              </a:rPr>
              <a:t>Contexto</a:t>
            </a:r>
          </a:p>
          <a:p>
            <a:pPr algn="ctr" eaLnBrk="1" hangingPunct="1">
              <a:spcBef>
                <a:spcPct val="50000"/>
              </a:spcBef>
              <a:defRPr/>
            </a:pPr>
            <a:r>
              <a:rPr lang="es-ES" sz="1800" b="1" dirty="0">
                <a:solidFill>
                  <a:schemeClr val="tx1"/>
                </a:solidFill>
              </a:rPr>
              <a:t>curricular </a:t>
            </a:r>
          </a:p>
          <a:p>
            <a:pPr algn="ctr" eaLnBrk="1" hangingPunct="1">
              <a:spcBef>
                <a:spcPct val="50000"/>
              </a:spcBef>
              <a:defRPr/>
            </a:pPr>
            <a:r>
              <a:rPr lang="es-ES" sz="1800" b="1" dirty="0">
                <a:solidFill>
                  <a:srgbClr val="C00000"/>
                </a:solidFill>
              </a:rPr>
              <a:t>Contexto externo: </a:t>
            </a:r>
          </a:p>
          <a:p>
            <a:pPr algn="ctr" eaLnBrk="1" hangingPunct="1">
              <a:spcBef>
                <a:spcPct val="50000"/>
              </a:spcBef>
              <a:buFontTx/>
              <a:buChar char="•"/>
              <a:defRPr/>
            </a:pPr>
            <a:r>
              <a:rPr lang="es-ES" sz="1800" b="1" dirty="0">
                <a:solidFill>
                  <a:schemeClr val="tx1"/>
                </a:solidFill>
              </a:rPr>
              <a:t> Situación nacional  y  local</a:t>
            </a:r>
          </a:p>
          <a:p>
            <a:pPr algn="ctr" eaLnBrk="1" hangingPunct="1">
              <a:spcBef>
                <a:spcPct val="50000"/>
              </a:spcBef>
              <a:buFontTx/>
              <a:buChar char="•"/>
              <a:defRPr/>
            </a:pPr>
            <a:r>
              <a:rPr lang="es-ES" sz="1800" b="1" dirty="0">
                <a:solidFill>
                  <a:schemeClr val="tx1"/>
                </a:solidFill>
              </a:rPr>
              <a:t> Nuestro programa formativo en relación con otros programas</a:t>
            </a:r>
          </a:p>
          <a:p>
            <a:pPr algn="ctr" eaLnBrk="1" hangingPunct="1">
              <a:spcBef>
                <a:spcPct val="50000"/>
              </a:spcBef>
              <a:defRPr/>
            </a:pPr>
            <a:r>
              <a:rPr lang="es-ES" sz="1800" b="1" dirty="0">
                <a:solidFill>
                  <a:srgbClr val="C00000"/>
                </a:solidFill>
              </a:rPr>
              <a:t>Contexto interno:</a:t>
            </a:r>
          </a:p>
          <a:p>
            <a:pPr algn="ctr" eaLnBrk="1" hangingPunct="1">
              <a:spcBef>
                <a:spcPct val="50000"/>
              </a:spcBef>
              <a:buFontTx/>
              <a:buChar char="•"/>
              <a:defRPr/>
            </a:pPr>
            <a:r>
              <a:rPr lang="es-ES" sz="1800" b="1" dirty="0">
                <a:solidFill>
                  <a:schemeClr val="tx1"/>
                </a:solidFill>
              </a:rPr>
              <a:t> El programa a  la luz de la misión, la visión y  los propósitos.</a:t>
            </a:r>
          </a:p>
        </p:txBody>
      </p:sp>
      <p:sp>
        <p:nvSpPr>
          <p:cNvPr id="6148" name="AutoShape 9"/>
          <p:cNvSpPr>
            <a:spLocks noChangeArrowheads="1"/>
          </p:cNvSpPr>
          <p:nvPr/>
        </p:nvSpPr>
        <p:spPr bwMode="auto">
          <a:xfrm>
            <a:off x="4054475" y="620713"/>
            <a:ext cx="1008063" cy="936625"/>
          </a:xfrm>
          <a:prstGeom prst="roundRect">
            <a:avLst>
              <a:gd name="adj" fmla="val 16667"/>
            </a:avLst>
          </a:prstGeom>
          <a:ln>
            <a:solidFill>
              <a:srgbClr val="C00000"/>
            </a:solidFill>
            <a:prstDash val="lgDash"/>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pPr eaLnBrk="1" hangingPunct="1">
              <a:defRPr/>
            </a:pPr>
            <a:endParaRPr lang="es-CO"/>
          </a:p>
        </p:txBody>
      </p:sp>
      <p:sp>
        <p:nvSpPr>
          <p:cNvPr id="6149" name="AutoShape 10"/>
          <p:cNvSpPr>
            <a:spLocks noChangeArrowheads="1"/>
          </p:cNvSpPr>
          <p:nvPr/>
        </p:nvSpPr>
        <p:spPr bwMode="auto">
          <a:xfrm>
            <a:off x="4056063" y="1773238"/>
            <a:ext cx="1008062" cy="936625"/>
          </a:xfrm>
          <a:prstGeom prst="roundRect">
            <a:avLst>
              <a:gd name="adj" fmla="val 16667"/>
            </a:avLst>
          </a:prstGeom>
          <a:ln>
            <a:solidFill>
              <a:srgbClr val="C00000"/>
            </a:solidFill>
            <a:prstDash val="lgDash"/>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pPr eaLnBrk="1" hangingPunct="1">
              <a:defRPr/>
            </a:pPr>
            <a:endParaRPr lang="es-CO"/>
          </a:p>
        </p:txBody>
      </p:sp>
      <p:sp>
        <p:nvSpPr>
          <p:cNvPr id="6150" name="AutoShape 11"/>
          <p:cNvSpPr>
            <a:spLocks noChangeArrowheads="1"/>
          </p:cNvSpPr>
          <p:nvPr/>
        </p:nvSpPr>
        <p:spPr bwMode="auto">
          <a:xfrm>
            <a:off x="4054475" y="3716338"/>
            <a:ext cx="1008063" cy="936625"/>
          </a:xfrm>
          <a:prstGeom prst="roundRect">
            <a:avLst>
              <a:gd name="adj" fmla="val 16667"/>
            </a:avLst>
          </a:prstGeom>
          <a:ln>
            <a:solidFill>
              <a:srgbClr val="C00000"/>
            </a:solidFill>
            <a:prstDash val="lgDash"/>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pPr eaLnBrk="1" hangingPunct="1">
              <a:defRPr/>
            </a:pPr>
            <a:endParaRPr lang="es-CO"/>
          </a:p>
        </p:txBody>
      </p:sp>
      <p:sp>
        <p:nvSpPr>
          <p:cNvPr id="9223" name="AutoShape 12"/>
          <p:cNvSpPr>
            <a:spLocks noChangeArrowheads="1"/>
          </p:cNvSpPr>
          <p:nvPr/>
        </p:nvSpPr>
        <p:spPr bwMode="auto">
          <a:xfrm>
            <a:off x="4054475" y="4940300"/>
            <a:ext cx="1079500" cy="936625"/>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sz="1600">
              <a:latin typeface="Arial" panose="020B0604020202020204" pitchFamily="34" charset="0"/>
            </a:endParaRPr>
          </a:p>
        </p:txBody>
      </p:sp>
      <p:sp>
        <p:nvSpPr>
          <p:cNvPr id="6152" name="AutoShape 13"/>
          <p:cNvSpPr>
            <a:spLocks noChangeArrowheads="1"/>
          </p:cNvSpPr>
          <p:nvPr/>
        </p:nvSpPr>
        <p:spPr bwMode="auto">
          <a:xfrm>
            <a:off x="5999163" y="1123950"/>
            <a:ext cx="1008062" cy="936625"/>
          </a:xfrm>
          <a:prstGeom prst="roundRect">
            <a:avLst>
              <a:gd name="adj" fmla="val 16667"/>
            </a:avLst>
          </a:prstGeom>
          <a:ln>
            <a:solidFill>
              <a:srgbClr val="C00000"/>
            </a:solidFill>
            <a:prstDash val="lgDash"/>
            <a:headEnd/>
            <a:tailEnd/>
          </a:ln>
        </p:spPr>
        <p:style>
          <a:lnRef idx="1">
            <a:schemeClr val="accent6"/>
          </a:lnRef>
          <a:fillRef idx="2">
            <a:schemeClr val="accent6"/>
          </a:fillRef>
          <a:effectRef idx="1">
            <a:schemeClr val="accent6"/>
          </a:effectRef>
          <a:fontRef idx="minor">
            <a:schemeClr val="dk1"/>
          </a:fontRef>
        </p:style>
        <p:txBody>
          <a:bodyPr anchor="ctr">
            <a:spAutoFit/>
          </a:bodyPr>
          <a:lstStyle/>
          <a:p>
            <a:pPr eaLnBrk="1" hangingPunct="1">
              <a:defRPr/>
            </a:pPr>
            <a:endParaRPr lang="es-CO"/>
          </a:p>
        </p:txBody>
      </p:sp>
      <p:sp>
        <p:nvSpPr>
          <p:cNvPr id="6153" name="AutoShape 14"/>
          <p:cNvSpPr>
            <a:spLocks noChangeArrowheads="1"/>
          </p:cNvSpPr>
          <p:nvPr/>
        </p:nvSpPr>
        <p:spPr bwMode="auto">
          <a:xfrm>
            <a:off x="6143625" y="3933825"/>
            <a:ext cx="1008063" cy="936625"/>
          </a:xfrm>
          <a:prstGeom prst="roundRect">
            <a:avLst>
              <a:gd name="adj" fmla="val 16667"/>
            </a:avLst>
          </a:prstGeom>
          <a:ln>
            <a:solidFill>
              <a:srgbClr val="C00000"/>
            </a:solidFill>
            <a:prstDash val="lgDash"/>
            <a:headEnd/>
            <a:tailEnd/>
          </a:ln>
        </p:spPr>
        <p:style>
          <a:lnRef idx="1">
            <a:schemeClr val="accent6"/>
          </a:lnRef>
          <a:fillRef idx="2">
            <a:schemeClr val="accent6"/>
          </a:fillRef>
          <a:effectRef idx="1">
            <a:schemeClr val="accent6"/>
          </a:effectRef>
          <a:fontRef idx="minor">
            <a:schemeClr val="dk1"/>
          </a:fontRef>
        </p:style>
        <p:txBody>
          <a:bodyPr anchor="ctr">
            <a:spAutoFit/>
          </a:bodyPr>
          <a:lstStyle/>
          <a:p>
            <a:pPr eaLnBrk="1" hangingPunct="1">
              <a:defRPr/>
            </a:pPr>
            <a:endParaRPr lang="es-CO"/>
          </a:p>
        </p:txBody>
      </p:sp>
      <p:sp>
        <p:nvSpPr>
          <p:cNvPr id="6154" name="AutoShape 15"/>
          <p:cNvSpPr>
            <a:spLocks noChangeArrowheads="1"/>
          </p:cNvSpPr>
          <p:nvPr/>
        </p:nvSpPr>
        <p:spPr bwMode="auto">
          <a:xfrm>
            <a:off x="6169025" y="5013325"/>
            <a:ext cx="984250" cy="431800"/>
          </a:xfrm>
          <a:prstGeom prst="roundRect">
            <a:avLst>
              <a:gd name="adj" fmla="val 16667"/>
            </a:avLst>
          </a:prstGeom>
          <a:ln>
            <a:solidFill>
              <a:srgbClr val="C00000"/>
            </a:solidFill>
            <a:prstDash val="lgDash"/>
            <a:headEnd/>
            <a:tailEnd/>
          </a:ln>
        </p:spPr>
        <p:style>
          <a:lnRef idx="1">
            <a:schemeClr val="accent6"/>
          </a:lnRef>
          <a:fillRef idx="2">
            <a:schemeClr val="accent6"/>
          </a:fillRef>
          <a:effectRef idx="1">
            <a:schemeClr val="accent6"/>
          </a:effectRef>
          <a:fontRef idx="minor">
            <a:schemeClr val="dk1"/>
          </a:fontRef>
        </p:style>
        <p:txBody>
          <a:bodyPr anchor="ctr">
            <a:spAutoFit/>
          </a:bodyPr>
          <a:lstStyle/>
          <a:p>
            <a:pPr eaLnBrk="1" hangingPunct="1">
              <a:defRPr/>
            </a:pPr>
            <a:endParaRPr lang="es-CO"/>
          </a:p>
        </p:txBody>
      </p:sp>
      <p:sp>
        <p:nvSpPr>
          <p:cNvPr id="6155" name="AutoShape 16"/>
          <p:cNvSpPr>
            <a:spLocks noChangeArrowheads="1"/>
          </p:cNvSpPr>
          <p:nvPr/>
        </p:nvSpPr>
        <p:spPr bwMode="auto">
          <a:xfrm>
            <a:off x="7654925" y="188913"/>
            <a:ext cx="1008063" cy="1655762"/>
          </a:xfrm>
          <a:prstGeom prst="roundRect">
            <a:avLst>
              <a:gd name="adj" fmla="val 16667"/>
            </a:avLst>
          </a:prstGeom>
          <a:ln>
            <a:solidFill>
              <a:srgbClr val="C00000"/>
            </a:solidFill>
            <a:prstDash val="lgDash"/>
            <a:headEnd/>
            <a:tailEnd/>
          </a:ln>
        </p:spPr>
        <p:style>
          <a:lnRef idx="1">
            <a:schemeClr val="accent1"/>
          </a:lnRef>
          <a:fillRef idx="2">
            <a:schemeClr val="accent1"/>
          </a:fillRef>
          <a:effectRef idx="1">
            <a:schemeClr val="accent1"/>
          </a:effectRef>
          <a:fontRef idx="minor">
            <a:schemeClr val="dk1"/>
          </a:fontRef>
        </p:style>
        <p:txBody>
          <a:bodyPr anchor="ctr">
            <a:spAutoFit/>
          </a:bodyPr>
          <a:lstStyle/>
          <a:p>
            <a:pPr eaLnBrk="1" hangingPunct="1">
              <a:defRPr/>
            </a:pPr>
            <a:endParaRPr lang="es-CO"/>
          </a:p>
        </p:txBody>
      </p:sp>
      <p:sp>
        <p:nvSpPr>
          <p:cNvPr id="9228" name="Text Box 18"/>
          <p:cNvSpPr txBox="1">
            <a:spLocks noChangeArrowheads="1"/>
          </p:cNvSpPr>
          <p:nvPr/>
        </p:nvSpPr>
        <p:spPr bwMode="auto">
          <a:xfrm>
            <a:off x="3910013" y="765175"/>
            <a:ext cx="1223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ES" sz="1800" b="1">
                <a:latin typeface="Arial" panose="020B0604020202020204" pitchFamily="34" charset="0"/>
              </a:rPr>
              <a:t>3. Enfoque </a:t>
            </a:r>
          </a:p>
        </p:txBody>
      </p:sp>
      <p:sp>
        <p:nvSpPr>
          <p:cNvPr id="9229" name="Text Box 19"/>
          <p:cNvSpPr txBox="1">
            <a:spLocks noChangeArrowheads="1"/>
          </p:cNvSpPr>
          <p:nvPr/>
        </p:nvSpPr>
        <p:spPr bwMode="auto">
          <a:xfrm>
            <a:off x="3983038" y="1844675"/>
            <a:ext cx="1152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ES" sz="1800" b="1">
                <a:latin typeface="Arial" panose="020B0604020202020204" pitchFamily="34" charset="0"/>
              </a:rPr>
              <a:t>4. Justificación</a:t>
            </a:r>
          </a:p>
        </p:txBody>
      </p:sp>
      <p:sp>
        <p:nvSpPr>
          <p:cNvPr id="10254" name="Text Box 20"/>
          <p:cNvSpPr txBox="1">
            <a:spLocks noChangeArrowheads="1"/>
          </p:cNvSpPr>
          <p:nvPr/>
        </p:nvSpPr>
        <p:spPr bwMode="auto">
          <a:xfrm>
            <a:off x="3995738" y="3716338"/>
            <a:ext cx="1152525" cy="1077912"/>
          </a:xfrm>
          <a:prstGeom prst="rect">
            <a:avLst/>
          </a:prstGeom>
          <a:noFill/>
          <a:ln w="9525" algn="ctr">
            <a:noFill/>
            <a:miter lim="800000"/>
            <a:headEnd/>
            <a:tailEnd/>
          </a:ln>
        </p:spPr>
        <p:txBody>
          <a:bodyPr>
            <a:spAutoFit/>
          </a:bodyPr>
          <a:lstStyle/>
          <a:p>
            <a:pPr algn="ctr" eaLnBrk="1" hangingPunct="1">
              <a:spcBef>
                <a:spcPct val="50000"/>
              </a:spcBef>
              <a:defRPr/>
            </a:pPr>
            <a:r>
              <a:rPr lang="es-ES" b="1" dirty="0">
                <a:latin typeface="Arial" charset="0"/>
                <a:cs typeface="Arial" charset="0"/>
              </a:rPr>
              <a:t>5. </a:t>
            </a:r>
          </a:p>
          <a:p>
            <a:pPr algn="ctr" eaLnBrk="1" hangingPunct="1">
              <a:spcBef>
                <a:spcPct val="50000"/>
              </a:spcBef>
              <a:defRPr/>
            </a:pPr>
            <a:r>
              <a:rPr lang="es-ES" b="1" dirty="0">
                <a:latin typeface="Arial" charset="0"/>
                <a:cs typeface="Arial" charset="0"/>
              </a:rPr>
              <a:t>Objetivos</a:t>
            </a:r>
          </a:p>
          <a:p>
            <a:pPr eaLnBrk="1" hangingPunct="1">
              <a:spcBef>
                <a:spcPct val="50000"/>
              </a:spcBef>
              <a:defRPr/>
            </a:pPr>
            <a:r>
              <a:rPr lang="es-ES" b="1" dirty="0">
                <a:solidFill>
                  <a:schemeClr val="accent2">
                    <a:lumMod val="50000"/>
                  </a:schemeClr>
                </a:solidFill>
                <a:latin typeface="Arial" charset="0"/>
                <a:cs typeface="Arial" charset="0"/>
              </a:rPr>
              <a:t> </a:t>
            </a:r>
          </a:p>
        </p:txBody>
      </p:sp>
      <p:sp>
        <p:nvSpPr>
          <p:cNvPr id="10255" name="Text Box 21"/>
          <p:cNvSpPr txBox="1">
            <a:spLocks noChangeArrowheads="1"/>
          </p:cNvSpPr>
          <p:nvPr/>
        </p:nvSpPr>
        <p:spPr bwMode="auto">
          <a:xfrm>
            <a:off x="3983038" y="4941888"/>
            <a:ext cx="1236662" cy="1616075"/>
          </a:xfrm>
          <a:prstGeom prst="rect">
            <a:avLst/>
          </a:prstGeom>
          <a:ln>
            <a:solidFill>
              <a:srgbClr val="C00000"/>
            </a:solidFill>
            <a:prstDash val="lgDash"/>
            <a:headEnd/>
            <a:tailEnd/>
          </a:ln>
        </p:spPr>
        <p:style>
          <a:lnRef idx="1">
            <a:schemeClr val="accent4"/>
          </a:lnRef>
          <a:fillRef idx="2">
            <a:schemeClr val="accent4"/>
          </a:fillRef>
          <a:effectRef idx="1">
            <a:schemeClr val="accent4"/>
          </a:effectRef>
          <a:fontRef idx="minor">
            <a:schemeClr val="dk1"/>
          </a:fontRef>
        </p:style>
        <p:txBody>
          <a:bodyPr>
            <a:spAutoFit/>
          </a:bodyPr>
          <a:lstStyle/>
          <a:p>
            <a:pPr marL="342900" indent="-342900" algn="ctr" eaLnBrk="1" hangingPunct="1">
              <a:spcBef>
                <a:spcPct val="50000"/>
              </a:spcBef>
              <a:defRPr/>
            </a:pPr>
            <a:r>
              <a:rPr lang="es-ES" sz="1800" b="1" dirty="0">
                <a:solidFill>
                  <a:schemeClr val="tx1"/>
                </a:solidFill>
              </a:rPr>
              <a:t>6.  Perfiles: </a:t>
            </a:r>
          </a:p>
          <a:p>
            <a:pPr marL="342900" indent="-342900" algn="ctr" eaLnBrk="1" hangingPunct="1">
              <a:spcBef>
                <a:spcPct val="50000"/>
              </a:spcBef>
              <a:defRPr/>
            </a:pPr>
            <a:r>
              <a:rPr lang="es-ES" sz="1800" b="1" dirty="0">
                <a:solidFill>
                  <a:schemeClr val="tx1"/>
                </a:solidFill>
              </a:rPr>
              <a:t>SER</a:t>
            </a:r>
          </a:p>
          <a:p>
            <a:pPr marL="342900" indent="-342900" algn="ctr" eaLnBrk="1" hangingPunct="1">
              <a:spcBef>
                <a:spcPct val="50000"/>
              </a:spcBef>
              <a:defRPr/>
            </a:pPr>
            <a:r>
              <a:rPr lang="es-ES" sz="1800" b="1" dirty="0">
                <a:solidFill>
                  <a:schemeClr val="tx1"/>
                </a:solidFill>
              </a:rPr>
              <a:t>SABER </a:t>
            </a:r>
          </a:p>
          <a:p>
            <a:pPr marL="342900" indent="-342900" algn="ctr" eaLnBrk="1" hangingPunct="1">
              <a:spcBef>
                <a:spcPct val="50000"/>
              </a:spcBef>
              <a:defRPr/>
            </a:pPr>
            <a:r>
              <a:rPr lang="es-ES" sz="1800" b="1" dirty="0">
                <a:solidFill>
                  <a:schemeClr val="tx1"/>
                </a:solidFill>
              </a:rPr>
              <a:t>HACER </a:t>
            </a:r>
          </a:p>
        </p:txBody>
      </p:sp>
      <p:sp>
        <p:nvSpPr>
          <p:cNvPr id="9232" name="Text Box 22"/>
          <p:cNvSpPr txBox="1">
            <a:spLocks noChangeArrowheads="1"/>
          </p:cNvSpPr>
          <p:nvPr/>
        </p:nvSpPr>
        <p:spPr bwMode="auto">
          <a:xfrm>
            <a:off x="5926138" y="1125538"/>
            <a:ext cx="12969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ES" sz="1400" b="1">
                <a:latin typeface="Arial" panose="020B0604020202020204" pitchFamily="34" charset="0"/>
              </a:rPr>
              <a:t>7.</a:t>
            </a:r>
          </a:p>
          <a:p>
            <a:pPr algn="ctr" eaLnBrk="1" hangingPunct="1">
              <a:spcBef>
                <a:spcPct val="50000"/>
              </a:spcBef>
              <a:buFontTx/>
              <a:buNone/>
            </a:pPr>
            <a:r>
              <a:rPr lang="es-ES" sz="1400" b="1">
                <a:latin typeface="Arial" panose="020B0604020202020204" pitchFamily="34" charset="0"/>
              </a:rPr>
              <a:t>Plan de </a:t>
            </a:r>
          </a:p>
          <a:p>
            <a:pPr algn="ctr" eaLnBrk="1" hangingPunct="1">
              <a:spcBef>
                <a:spcPct val="50000"/>
              </a:spcBef>
              <a:buFontTx/>
              <a:buNone/>
            </a:pPr>
            <a:r>
              <a:rPr lang="es-ES" sz="1400" b="1">
                <a:latin typeface="Arial" panose="020B0604020202020204" pitchFamily="34" charset="0"/>
              </a:rPr>
              <a:t>estudios </a:t>
            </a:r>
          </a:p>
        </p:txBody>
      </p:sp>
      <p:sp>
        <p:nvSpPr>
          <p:cNvPr id="9233" name="Text Box 23"/>
          <p:cNvSpPr txBox="1">
            <a:spLocks noChangeArrowheads="1"/>
          </p:cNvSpPr>
          <p:nvPr/>
        </p:nvSpPr>
        <p:spPr bwMode="auto">
          <a:xfrm>
            <a:off x="6070600" y="4005263"/>
            <a:ext cx="122396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ES" sz="1100" b="1">
                <a:latin typeface="Arial" panose="020B0604020202020204" pitchFamily="34" charset="0"/>
              </a:rPr>
              <a:t>8. Actividades curriculares: </a:t>
            </a:r>
          </a:p>
          <a:p>
            <a:pPr algn="ctr" eaLnBrk="1" hangingPunct="1">
              <a:spcBef>
                <a:spcPct val="50000"/>
              </a:spcBef>
              <a:buFontTx/>
              <a:buNone/>
            </a:pPr>
            <a:r>
              <a:rPr lang="es-ES" sz="1100" b="1">
                <a:latin typeface="Arial" panose="020B0604020202020204" pitchFamily="34" charset="0"/>
              </a:rPr>
              <a:t>. De aula </a:t>
            </a:r>
          </a:p>
          <a:p>
            <a:pPr algn="ctr" eaLnBrk="1" hangingPunct="1">
              <a:spcBef>
                <a:spcPct val="50000"/>
              </a:spcBef>
              <a:buFontTx/>
              <a:buNone/>
            </a:pPr>
            <a:r>
              <a:rPr lang="es-ES" sz="1100" b="1">
                <a:latin typeface="Arial" panose="020B0604020202020204" pitchFamily="34" charset="0"/>
              </a:rPr>
              <a:t>. Extra- aula </a:t>
            </a:r>
          </a:p>
        </p:txBody>
      </p:sp>
      <p:sp>
        <p:nvSpPr>
          <p:cNvPr id="9234" name="Text Box 24"/>
          <p:cNvSpPr txBox="1">
            <a:spLocks noChangeArrowheads="1"/>
          </p:cNvSpPr>
          <p:nvPr/>
        </p:nvSpPr>
        <p:spPr bwMode="auto">
          <a:xfrm>
            <a:off x="5565775" y="5013325"/>
            <a:ext cx="21605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ES" sz="1000" b="1">
                <a:latin typeface="Arial" panose="020B0604020202020204" pitchFamily="34" charset="0"/>
              </a:rPr>
              <a:t>9.</a:t>
            </a:r>
          </a:p>
          <a:p>
            <a:pPr algn="ctr" eaLnBrk="1" hangingPunct="1">
              <a:spcBef>
                <a:spcPct val="50000"/>
              </a:spcBef>
              <a:buFontTx/>
              <a:buNone/>
            </a:pPr>
            <a:r>
              <a:rPr lang="es-ES" sz="1000" b="1">
                <a:latin typeface="Arial" panose="020B0604020202020204" pitchFamily="34" charset="0"/>
              </a:rPr>
              <a:t> Metodologías </a:t>
            </a:r>
          </a:p>
        </p:txBody>
      </p:sp>
      <p:sp>
        <p:nvSpPr>
          <p:cNvPr id="9235" name="Text Box 25"/>
          <p:cNvSpPr txBox="1">
            <a:spLocks noChangeArrowheads="1"/>
          </p:cNvSpPr>
          <p:nvPr/>
        </p:nvSpPr>
        <p:spPr bwMode="auto">
          <a:xfrm>
            <a:off x="7583488" y="233363"/>
            <a:ext cx="12969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ES" sz="1000" b="1">
                <a:latin typeface="Arial" panose="020B0604020202020204" pitchFamily="34" charset="0"/>
              </a:rPr>
              <a:t>10. Recursos </a:t>
            </a:r>
          </a:p>
          <a:p>
            <a:pPr eaLnBrk="1" hangingPunct="1">
              <a:spcBef>
                <a:spcPct val="50000"/>
              </a:spcBef>
              <a:buFontTx/>
              <a:buNone/>
            </a:pPr>
            <a:r>
              <a:rPr lang="es-ES" sz="1000" b="1">
                <a:latin typeface="Arial" panose="020B0604020202020204" pitchFamily="34" charset="0"/>
              </a:rPr>
              <a:t>. Humanos</a:t>
            </a:r>
          </a:p>
          <a:p>
            <a:pPr eaLnBrk="1" hangingPunct="1">
              <a:spcBef>
                <a:spcPct val="50000"/>
              </a:spcBef>
              <a:buFontTx/>
              <a:buNone/>
            </a:pPr>
            <a:r>
              <a:rPr lang="es-ES" sz="1000" b="1">
                <a:latin typeface="Arial" panose="020B0604020202020204" pitchFamily="34" charset="0"/>
              </a:rPr>
              <a:t>. Infraestructura</a:t>
            </a:r>
          </a:p>
          <a:p>
            <a:pPr eaLnBrk="1" hangingPunct="1">
              <a:spcBef>
                <a:spcPct val="50000"/>
              </a:spcBef>
              <a:buFontTx/>
              <a:buNone/>
            </a:pPr>
            <a:r>
              <a:rPr lang="es-ES" sz="1000" b="1">
                <a:latin typeface="Arial" panose="020B0604020202020204" pitchFamily="34" charset="0"/>
              </a:rPr>
              <a:t>. Instrumentales</a:t>
            </a:r>
          </a:p>
          <a:p>
            <a:pPr eaLnBrk="1" hangingPunct="1">
              <a:spcBef>
                <a:spcPct val="50000"/>
              </a:spcBef>
              <a:buFontTx/>
              <a:buNone/>
            </a:pPr>
            <a:r>
              <a:rPr lang="es-ES" sz="1000" b="1">
                <a:latin typeface="Arial" panose="020B0604020202020204" pitchFamily="34" charset="0"/>
              </a:rPr>
              <a:t>. Apoyo a la</a:t>
            </a:r>
          </a:p>
          <a:p>
            <a:pPr eaLnBrk="1" hangingPunct="1">
              <a:spcBef>
                <a:spcPct val="50000"/>
              </a:spcBef>
              <a:buFontTx/>
              <a:buNone/>
            </a:pPr>
            <a:r>
              <a:rPr lang="es-ES" sz="1000" b="1">
                <a:latin typeface="Arial" panose="020B0604020202020204" pitchFamily="34" charset="0"/>
              </a:rPr>
              <a:t>  docencia</a:t>
            </a:r>
          </a:p>
          <a:p>
            <a:pPr eaLnBrk="1" hangingPunct="1">
              <a:spcBef>
                <a:spcPct val="50000"/>
              </a:spcBef>
              <a:buFontTx/>
              <a:buNone/>
            </a:pPr>
            <a:r>
              <a:rPr lang="es-ES" sz="1000" b="1">
                <a:latin typeface="Arial" panose="020B0604020202020204" pitchFamily="34" charset="0"/>
              </a:rPr>
              <a:t>. Financieros </a:t>
            </a:r>
          </a:p>
        </p:txBody>
      </p:sp>
      <p:sp>
        <p:nvSpPr>
          <p:cNvPr id="6164" name="AutoShape 26"/>
          <p:cNvSpPr>
            <a:spLocks noChangeArrowheads="1"/>
          </p:cNvSpPr>
          <p:nvPr/>
        </p:nvSpPr>
        <p:spPr bwMode="auto">
          <a:xfrm>
            <a:off x="7654925" y="2295525"/>
            <a:ext cx="1381125" cy="815975"/>
          </a:xfrm>
          <a:prstGeom prst="roundRect">
            <a:avLst>
              <a:gd name="adj" fmla="val 16667"/>
            </a:avLst>
          </a:prstGeom>
          <a:ln>
            <a:solidFill>
              <a:srgbClr val="C00000"/>
            </a:solidFill>
            <a:prstDash val="lgDash"/>
            <a:headEnd/>
            <a:tailEnd/>
          </a:ln>
        </p:spPr>
        <p:style>
          <a:lnRef idx="1">
            <a:schemeClr val="accent1"/>
          </a:lnRef>
          <a:fillRef idx="2">
            <a:schemeClr val="accent1"/>
          </a:fillRef>
          <a:effectRef idx="1">
            <a:schemeClr val="accent1"/>
          </a:effectRef>
          <a:fontRef idx="minor">
            <a:schemeClr val="dk1"/>
          </a:fontRef>
        </p:style>
        <p:txBody>
          <a:bodyPr anchor="ctr">
            <a:spAutoFit/>
          </a:bodyPr>
          <a:lstStyle/>
          <a:p>
            <a:pPr algn="ctr" eaLnBrk="1" hangingPunct="1">
              <a:spcBef>
                <a:spcPct val="50000"/>
              </a:spcBef>
              <a:defRPr/>
            </a:pPr>
            <a:r>
              <a:rPr lang="es-ES" sz="1400" b="1" dirty="0">
                <a:solidFill>
                  <a:schemeClr val="tx1"/>
                </a:solidFill>
              </a:rPr>
              <a:t> 11 . Sistema Institucional de Evaluación</a:t>
            </a:r>
          </a:p>
        </p:txBody>
      </p:sp>
      <p:sp>
        <p:nvSpPr>
          <p:cNvPr id="6165" name="AutoShape 27"/>
          <p:cNvSpPr>
            <a:spLocks noChangeArrowheads="1"/>
          </p:cNvSpPr>
          <p:nvPr/>
        </p:nvSpPr>
        <p:spPr bwMode="auto">
          <a:xfrm>
            <a:off x="7654925" y="3400425"/>
            <a:ext cx="1368425" cy="647700"/>
          </a:xfrm>
          <a:prstGeom prst="roundRect">
            <a:avLst>
              <a:gd name="adj" fmla="val 16667"/>
            </a:avLst>
          </a:prstGeom>
          <a:ln>
            <a:solidFill>
              <a:srgbClr val="C00000"/>
            </a:solidFill>
            <a:prstDash val="lgDash"/>
            <a:headEnd/>
            <a:tailEnd/>
          </a:ln>
        </p:spPr>
        <p:style>
          <a:lnRef idx="1">
            <a:schemeClr val="accent1"/>
          </a:lnRef>
          <a:fillRef idx="2">
            <a:schemeClr val="accent1"/>
          </a:fillRef>
          <a:effectRef idx="1">
            <a:schemeClr val="accent1"/>
          </a:effectRef>
          <a:fontRef idx="minor">
            <a:schemeClr val="dk1"/>
          </a:fontRef>
        </p:style>
        <p:txBody>
          <a:bodyPr anchor="ctr">
            <a:spAutoFit/>
          </a:bodyPr>
          <a:lstStyle/>
          <a:p>
            <a:pPr algn="ctr" eaLnBrk="1" hangingPunct="1">
              <a:spcBef>
                <a:spcPct val="50000"/>
              </a:spcBef>
              <a:defRPr/>
            </a:pPr>
            <a:r>
              <a:rPr lang="es-ES" b="1" dirty="0">
                <a:solidFill>
                  <a:schemeClr val="tx1"/>
                </a:solidFill>
              </a:rPr>
              <a:t>12.   Investigación </a:t>
            </a:r>
          </a:p>
        </p:txBody>
      </p:sp>
      <p:sp>
        <p:nvSpPr>
          <p:cNvPr id="6166" name="AutoShape 28"/>
          <p:cNvSpPr>
            <a:spLocks noChangeArrowheads="1"/>
          </p:cNvSpPr>
          <p:nvPr/>
        </p:nvSpPr>
        <p:spPr bwMode="auto">
          <a:xfrm>
            <a:off x="7654925" y="5448300"/>
            <a:ext cx="1489075" cy="920750"/>
          </a:xfrm>
          <a:prstGeom prst="roundRect">
            <a:avLst>
              <a:gd name="adj" fmla="val 16667"/>
            </a:avLst>
          </a:prstGeom>
          <a:ln>
            <a:solidFill>
              <a:srgbClr val="C00000"/>
            </a:solidFill>
            <a:prstDash val="lgDash"/>
            <a:headEnd/>
            <a:tailEnd/>
          </a:ln>
        </p:spPr>
        <p:style>
          <a:lnRef idx="1">
            <a:schemeClr val="accent1"/>
          </a:lnRef>
          <a:fillRef idx="2">
            <a:schemeClr val="accent1"/>
          </a:fillRef>
          <a:effectRef idx="1">
            <a:schemeClr val="accent1"/>
          </a:effectRef>
          <a:fontRef idx="minor">
            <a:schemeClr val="dk1"/>
          </a:fontRef>
        </p:style>
        <p:txBody>
          <a:bodyPr anchor="ctr">
            <a:spAutoFit/>
          </a:bodyPr>
          <a:lstStyle/>
          <a:p>
            <a:pPr algn="ctr" eaLnBrk="1" hangingPunct="1">
              <a:spcBef>
                <a:spcPct val="50000"/>
              </a:spcBef>
              <a:defRPr/>
            </a:pPr>
            <a:r>
              <a:rPr lang="es-ES" b="1" dirty="0">
                <a:solidFill>
                  <a:schemeClr val="tx1"/>
                </a:solidFill>
              </a:rPr>
              <a:t>14.  Formación de Formadores </a:t>
            </a:r>
          </a:p>
        </p:txBody>
      </p:sp>
      <p:sp>
        <p:nvSpPr>
          <p:cNvPr id="6167" name="AutoShape 29"/>
          <p:cNvSpPr>
            <a:spLocks noChangeArrowheads="1"/>
          </p:cNvSpPr>
          <p:nvPr/>
        </p:nvSpPr>
        <p:spPr bwMode="auto">
          <a:xfrm>
            <a:off x="7654925" y="4768850"/>
            <a:ext cx="1368425" cy="714375"/>
          </a:xfrm>
          <a:prstGeom prst="roundRect">
            <a:avLst>
              <a:gd name="adj" fmla="val 16667"/>
            </a:avLst>
          </a:prstGeom>
          <a:ln>
            <a:solidFill>
              <a:srgbClr val="C00000"/>
            </a:solidFill>
            <a:prstDash val="lgDash"/>
            <a:headEnd/>
            <a:tailEnd/>
          </a:ln>
        </p:spPr>
        <p:style>
          <a:lnRef idx="1">
            <a:schemeClr val="accent1"/>
          </a:lnRef>
          <a:fillRef idx="2">
            <a:schemeClr val="accent1"/>
          </a:fillRef>
          <a:effectRef idx="1">
            <a:schemeClr val="accent1"/>
          </a:effectRef>
          <a:fontRef idx="minor">
            <a:schemeClr val="dk1"/>
          </a:fontRef>
        </p:style>
        <p:txBody>
          <a:bodyPr anchor="ctr">
            <a:spAutoFit/>
          </a:bodyPr>
          <a:lstStyle/>
          <a:p>
            <a:pPr algn="ctr" eaLnBrk="1" hangingPunct="1">
              <a:spcBef>
                <a:spcPct val="50000"/>
              </a:spcBef>
              <a:defRPr/>
            </a:pPr>
            <a:r>
              <a:rPr lang="es-ES" sz="1800" b="1" dirty="0">
                <a:solidFill>
                  <a:schemeClr val="tx1"/>
                </a:solidFill>
              </a:rPr>
              <a:t>13. Extensión </a:t>
            </a:r>
          </a:p>
        </p:txBody>
      </p:sp>
      <p:sp>
        <p:nvSpPr>
          <p:cNvPr id="6168" name="Line 30"/>
          <p:cNvSpPr>
            <a:spLocks noChangeShapeType="1"/>
          </p:cNvSpPr>
          <p:nvPr/>
        </p:nvSpPr>
        <p:spPr bwMode="auto">
          <a:xfrm>
            <a:off x="1533525" y="3355975"/>
            <a:ext cx="360363" cy="0"/>
          </a:xfrm>
          <a:prstGeom prst="line">
            <a:avLst/>
          </a:prstGeom>
          <a:ln w="57150">
            <a:headEnd/>
            <a:tailEnd type="triangle" w="med" len="med"/>
          </a:ln>
        </p:spPr>
        <p:style>
          <a:lnRef idx="3">
            <a:schemeClr val="dk1"/>
          </a:lnRef>
          <a:fillRef idx="0">
            <a:schemeClr val="dk1"/>
          </a:fillRef>
          <a:effectRef idx="2">
            <a:schemeClr val="dk1"/>
          </a:effectRef>
          <a:fontRef idx="minor">
            <a:schemeClr val="tx1"/>
          </a:fontRef>
        </p:style>
        <p:txBody>
          <a:bodyPr>
            <a:spAutoFit/>
          </a:bodyPr>
          <a:lstStyle/>
          <a:p>
            <a:pPr eaLnBrk="1" hangingPunct="1">
              <a:defRPr/>
            </a:pPr>
            <a:endParaRPr lang="es-CO"/>
          </a:p>
        </p:txBody>
      </p:sp>
      <p:sp>
        <p:nvSpPr>
          <p:cNvPr id="9241" name="Line 31"/>
          <p:cNvSpPr>
            <a:spLocks noChangeShapeType="1"/>
          </p:cNvSpPr>
          <p:nvPr/>
        </p:nvSpPr>
        <p:spPr bwMode="auto">
          <a:xfrm>
            <a:off x="3478213" y="3355975"/>
            <a:ext cx="28733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9242" name="Line 32"/>
          <p:cNvSpPr>
            <a:spLocks noChangeShapeType="1"/>
          </p:cNvSpPr>
          <p:nvPr/>
        </p:nvSpPr>
        <p:spPr bwMode="auto">
          <a:xfrm>
            <a:off x="3765550" y="1052513"/>
            <a:ext cx="0" cy="439261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9243" name="Line 34"/>
          <p:cNvSpPr>
            <a:spLocks noChangeShapeType="1"/>
          </p:cNvSpPr>
          <p:nvPr/>
        </p:nvSpPr>
        <p:spPr bwMode="auto">
          <a:xfrm>
            <a:off x="3765550" y="1052513"/>
            <a:ext cx="2889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ES"/>
          </a:p>
        </p:txBody>
      </p:sp>
      <p:sp>
        <p:nvSpPr>
          <p:cNvPr id="9244" name="Line 36"/>
          <p:cNvSpPr>
            <a:spLocks noChangeShapeType="1"/>
          </p:cNvSpPr>
          <p:nvPr/>
        </p:nvSpPr>
        <p:spPr bwMode="auto">
          <a:xfrm>
            <a:off x="3765550" y="2205038"/>
            <a:ext cx="2889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ES"/>
          </a:p>
        </p:txBody>
      </p:sp>
      <p:sp>
        <p:nvSpPr>
          <p:cNvPr id="9245" name="Line 37"/>
          <p:cNvSpPr>
            <a:spLocks noChangeShapeType="1"/>
          </p:cNvSpPr>
          <p:nvPr/>
        </p:nvSpPr>
        <p:spPr bwMode="auto">
          <a:xfrm>
            <a:off x="3765550" y="4221163"/>
            <a:ext cx="2889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ES"/>
          </a:p>
        </p:txBody>
      </p:sp>
      <p:sp>
        <p:nvSpPr>
          <p:cNvPr id="9246" name="Line 38"/>
          <p:cNvSpPr>
            <a:spLocks noChangeShapeType="1"/>
          </p:cNvSpPr>
          <p:nvPr/>
        </p:nvSpPr>
        <p:spPr bwMode="auto">
          <a:xfrm>
            <a:off x="3765550" y="5445125"/>
            <a:ext cx="2889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ES"/>
          </a:p>
        </p:txBody>
      </p:sp>
      <p:sp>
        <p:nvSpPr>
          <p:cNvPr id="9247" name="Line 39"/>
          <p:cNvSpPr>
            <a:spLocks noChangeShapeType="1"/>
          </p:cNvSpPr>
          <p:nvPr/>
        </p:nvSpPr>
        <p:spPr bwMode="auto">
          <a:xfrm>
            <a:off x="5062538" y="1052513"/>
            <a:ext cx="37306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9248" name="Line 41"/>
          <p:cNvSpPr>
            <a:spLocks noChangeShapeType="1"/>
          </p:cNvSpPr>
          <p:nvPr/>
        </p:nvSpPr>
        <p:spPr bwMode="auto">
          <a:xfrm>
            <a:off x="5435600" y="1052513"/>
            <a:ext cx="0" cy="44640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9249" name="Line 42"/>
          <p:cNvSpPr>
            <a:spLocks noChangeShapeType="1"/>
          </p:cNvSpPr>
          <p:nvPr/>
        </p:nvSpPr>
        <p:spPr bwMode="auto">
          <a:xfrm>
            <a:off x="5421313" y="3284538"/>
            <a:ext cx="2889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ES"/>
          </a:p>
        </p:txBody>
      </p:sp>
      <p:sp>
        <p:nvSpPr>
          <p:cNvPr id="9250" name="Line 44"/>
          <p:cNvSpPr>
            <a:spLocks noChangeShapeType="1"/>
          </p:cNvSpPr>
          <p:nvPr/>
        </p:nvSpPr>
        <p:spPr bwMode="auto">
          <a:xfrm>
            <a:off x="5710238" y="1628775"/>
            <a:ext cx="2889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ES"/>
          </a:p>
        </p:txBody>
      </p:sp>
      <p:sp>
        <p:nvSpPr>
          <p:cNvPr id="9251" name="Line 45"/>
          <p:cNvSpPr>
            <a:spLocks noChangeShapeType="1"/>
          </p:cNvSpPr>
          <p:nvPr/>
        </p:nvSpPr>
        <p:spPr bwMode="auto">
          <a:xfrm>
            <a:off x="5710238" y="1628775"/>
            <a:ext cx="14287" cy="32400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9252" name="Line 46"/>
          <p:cNvSpPr>
            <a:spLocks noChangeShapeType="1"/>
          </p:cNvSpPr>
          <p:nvPr/>
        </p:nvSpPr>
        <p:spPr bwMode="auto">
          <a:xfrm>
            <a:off x="5724525" y="4797425"/>
            <a:ext cx="34607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ES"/>
          </a:p>
        </p:txBody>
      </p:sp>
      <p:sp>
        <p:nvSpPr>
          <p:cNvPr id="9253" name="Rectangle 47"/>
          <p:cNvSpPr>
            <a:spLocks noChangeArrowheads="1"/>
          </p:cNvSpPr>
          <p:nvPr/>
        </p:nvSpPr>
        <p:spPr bwMode="auto">
          <a:xfrm>
            <a:off x="6070600" y="3860800"/>
            <a:ext cx="1152525" cy="1728788"/>
          </a:xfrm>
          <a:prstGeom prst="rect">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CO" sz="1600">
              <a:latin typeface="Arial" panose="020B0604020202020204" pitchFamily="34" charset="0"/>
            </a:endParaRPr>
          </a:p>
        </p:txBody>
      </p:sp>
      <p:sp>
        <p:nvSpPr>
          <p:cNvPr id="9254" name="Line 48"/>
          <p:cNvSpPr>
            <a:spLocks noChangeShapeType="1"/>
          </p:cNvSpPr>
          <p:nvPr/>
        </p:nvSpPr>
        <p:spPr bwMode="auto">
          <a:xfrm>
            <a:off x="7007225" y="1557338"/>
            <a:ext cx="35877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9255" name="Line 50"/>
          <p:cNvSpPr>
            <a:spLocks noChangeShapeType="1"/>
          </p:cNvSpPr>
          <p:nvPr/>
        </p:nvSpPr>
        <p:spPr bwMode="auto">
          <a:xfrm>
            <a:off x="7366000" y="981075"/>
            <a:ext cx="0" cy="48958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9256" name="Line 51"/>
          <p:cNvSpPr>
            <a:spLocks noChangeShapeType="1"/>
          </p:cNvSpPr>
          <p:nvPr/>
        </p:nvSpPr>
        <p:spPr bwMode="auto">
          <a:xfrm>
            <a:off x="7223125" y="4724400"/>
            <a:ext cx="14287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
        <p:nvSpPr>
          <p:cNvPr id="9257" name="Line 53"/>
          <p:cNvSpPr>
            <a:spLocks noChangeShapeType="1"/>
          </p:cNvSpPr>
          <p:nvPr/>
        </p:nvSpPr>
        <p:spPr bwMode="auto">
          <a:xfrm>
            <a:off x="7366000" y="981075"/>
            <a:ext cx="2889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ES"/>
          </a:p>
        </p:txBody>
      </p:sp>
      <p:sp>
        <p:nvSpPr>
          <p:cNvPr id="9258" name="Line 54"/>
          <p:cNvSpPr>
            <a:spLocks noChangeShapeType="1"/>
          </p:cNvSpPr>
          <p:nvPr/>
        </p:nvSpPr>
        <p:spPr bwMode="auto">
          <a:xfrm>
            <a:off x="7366000" y="2636838"/>
            <a:ext cx="2889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ES"/>
          </a:p>
        </p:txBody>
      </p:sp>
      <p:sp>
        <p:nvSpPr>
          <p:cNvPr id="9259" name="Line 55"/>
          <p:cNvSpPr>
            <a:spLocks noChangeShapeType="1"/>
          </p:cNvSpPr>
          <p:nvPr/>
        </p:nvSpPr>
        <p:spPr bwMode="auto">
          <a:xfrm>
            <a:off x="7366000" y="3716338"/>
            <a:ext cx="2889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ES"/>
          </a:p>
        </p:txBody>
      </p:sp>
      <p:sp>
        <p:nvSpPr>
          <p:cNvPr id="9260" name="Line 56"/>
          <p:cNvSpPr>
            <a:spLocks noChangeShapeType="1"/>
          </p:cNvSpPr>
          <p:nvPr/>
        </p:nvSpPr>
        <p:spPr bwMode="auto">
          <a:xfrm>
            <a:off x="7366000" y="5876925"/>
            <a:ext cx="2889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ES"/>
          </a:p>
        </p:txBody>
      </p:sp>
      <p:sp>
        <p:nvSpPr>
          <p:cNvPr id="9261" name="Line 57"/>
          <p:cNvSpPr>
            <a:spLocks noChangeShapeType="1"/>
          </p:cNvSpPr>
          <p:nvPr/>
        </p:nvSpPr>
        <p:spPr bwMode="auto">
          <a:xfrm>
            <a:off x="7366000" y="5157788"/>
            <a:ext cx="2889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ES"/>
          </a:p>
        </p:txBody>
      </p:sp>
      <p:sp>
        <p:nvSpPr>
          <p:cNvPr id="9262" name="Line 39"/>
          <p:cNvSpPr>
            <a:spLocks noChangeShapeType="1"/>
          </p:cNvSpPr>
          <p:nvPr/>
        </p:nvSpPr>
        <p:spPr bwMode="auto">
          <a:xfrm>
            <a:off x="5219700" y="5516563"/>
            <a:ext cx="2159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s-ES"/>
          </a:p>
        </p:txBody>
      </p:sp>
    </p:spTree>
    <p:extLst>
      <p:ext uri="{BB962C8B-B14F-4D97-AF65-F5344CB8AC3E}">
        <p14:creationId xmlns:p14="http://schemas.microsoft.com/office/powerpoint/2010/main" val="932643062"/>
      </p:ext>
    </p:extLst>
  </p:cSld>
  <p:clrMapOvr>
    <a:masterClrMapping/>
  </p:clrMapOvr>
  <p:transition spd="slow">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8193 Forma"/>
          <p:cNvSpPr>
            <a:spLocks/>
          </p:cNvSpPr>
          <p:nvPr/>
        </p:nvSpPr>
        <p:spPr bwMode="auto">
          <a:xfrm>
            <a:off x="3276600" y="5229225"/>
            <a:ext cx="2232025" cy="987425"/>
          </a:xfrm>
          <a:custGeom>
            <a:avLst/>
            <a:gdLst>
              <a:gd name="T0" fmla="*/ 2147483647 w 1442"/>
              <a:gd name="T1" fmla="*/ 0 h 576"/>
              <a:gd name="T2" fmla="*/ 2147483647 w 1442"/>
              <a:gd name="T3" fmla="*/ 2147483647 h 576"/>
              <a:gd name="T4" fmla="*/ 2147483647 w 1442"/>
              <a:gd name="T5" fmla="*/ 2147483647 h 576"/>
              <a:gd name="T6" fmla="*/ 2147483647 w 1442"/>
              <a:gd name="T7" fmla="*/ 2147483647 h 576"/>
              <a:gd name="T8" fmla="*/ 2147483647 w 1442"/>
              <a:gd name="T9" fmla="*/ 2147483647 h 576"/>
              <a:gd name="T10" fmla="*/ 2147483647 w 1442"/>
              <a:gd name="T11" fmla="*/ 2147483647 h 576"/>
              <a:gd name="T12" fmla="*/ 2147483647 w 1442"/>
              <a:gd name="T13" fmla="*/ 2147483647 h 576"/>
              <a:gd name="T14" fmla="*/ 2147483647 w 1442"/>
              <a:gd name="T15" fmla="*/ 2147483647 h 576"/>
              <a:gd name="T16" fmla="*/ 0 w 1442"/>
              <a:gd name="T17" fmla="*/ 2147483647 h 576"/>
              <a:gd name="T18" fmla="*/ 0 w 1442"/>
              <a:gd name="T19" fmla="*/ 2147483647 h 576"/>
              <a:gd name="T20" fmla="*/ 2147483647 w 1442"/>
              <a:gd name="T21" fmla="*/ 2147483647 h 576"/>
              <a:gd name="T22" fmla="*/ 2147483647 w 1442"/>
              <a:gd name="T23" fmla="*/ 2147483647 h 576"/>
              <a:gd name="T24" fmla="*/ 2147483647 w 1442"/>
              <a:gd name="T25" fmla="*/ 2147483647 h 576"/>
              <a:gd name="T26" fmla="*/ 2147483647 w 1442"/>
              <a:gd name="T27" fmla="*/ 2147483647 h 576"/>
              <a:gd name="T28" fmla="*/ 2147483647 w 1442"/>
              <a:gd name="T29" fmla="*/ 2147483647 h 576"/>
              <a:gd name="T30" fmla="*/ 2147483647 w 1442"/>
              <a:gd name="T31" fmla="*/ 2147483647 h 576"/>
              <a:gd name="T32" fmla="*/ 2147483647 w 1442"/>
              <a:gd name="T33" fmla="*/ 2147483647 h 576"/>
              <a:gd name="T34" fmla="*/ 2147483647 w 1442"/>
              <a:gd name="T35" fmla="*/ 2147483647 h 576"/>
              <a:gd name="T36" fmla="*/ 2147483647 w 1442"/>
              <a:gd name="T37" fmla="*/ 2147483647 h 576"/>
              <a:gd name="T38" fmla="*/ 2147483647 w 1442"/>
              <a:gd name="T39" fmla="*/ 2147483647 h 576"/>
              <a:gd name="T40" fmla="*/ 2147483647 w 1442"/>
              <a:gd name="T41" fmla="*/ 2147483647 h 576"/>
              <a:gd name="T42" fmla="*/ 2147483647 w 1442"/>
              <a:gd name="T43" fmla="*/ 2147483647 h 576"/>
              <a:gd name="T44" fmla="*/ 2147483647 w 1442"/>
              <a:gd name="T45" fmla="*/ 2147483647 h 576"/>
              <a:gd name="T46" fmla="*/ 2147483647 w 1442"/>
              <a:gd name="T47" fmla="*/ 2147483647 h 576"/>
              <a:gd name="T48" fmla="*/ 2147483647 w 1442"/>
              <a:gd name="T49" fmla="*/ 2147483647 h 576"/>
              <a:gd name="T50" fmla="*/ 2147483647 w 1442"/>
              <a:gd name="T51" fmla="*/ 2147483647 h 576"/>
              <a:gd name="T52" fmla="*/ 2147483647 w 1442"/>
              <a:gd name="T53" fmla="*/ 2147483647 h 576"/>
              <a:gd name="T54" fmla="*/ 2147483647 w 1442"/>
              <a:gd name="T55" fmla="*/ 2147483647 h 576"/>
              <a:gd name="T56" fmla="*/ 2147483647 w 1442"/>
              <a:gd name="T57" fmla="*/ 2147483647 h 576"/>
              <a:gd name="T58" fmla="*/ 2147483647 w 1442"/>
              <a:gd name="T59" fmla="*/ 2147483647 h 576"/>
              <a:gd name="T60" fmla="*/ 2147483647 w 1442"/>
              <a:gd name="T61" fmla="*/ 2147483647 h 576"/>
              <a:gd name="T62" fmla="*/ 2147483647 w 1442"/>
              <a:gd name="T63" fmla="*/ 2147483647 h 576"/>
              <a:gd name="T64" fmla="*/ 2147483647 w 1442"/>
              <a:gd name="T65" fmla="*/ 2147483647 h 576"/>
              <a:gd name="T66" fmla="*/ 2147483647 w 1442"/>
              <a:gd name="T67" fmla="*/ 2147483647 h 576"/>
              <a:gd name="T68" fmla="*/ 2147483647 w 1442"/>
              <a:gd name="T69" fmla="*/ 2147483647 h 576"/>
              <a:gd name="T70" fmla="*/ 2147483647 w 1442"/>
              <a:gd name="T71" fmla="*/ 0 h 576"/>
              <a:gd name="T72" fmla="*/ 2147483647 w 1442"/>
              <a:gd name="T73" fmla="*/ 0 h 5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2"/>
              <a:gd name="T112" fmla="*/ 0 h 576"/>
              <a:gd name="T113" fmla="*/ 1442 w 1442"/>
              <a:gd name="T114" fmla="*/ 576 h 5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2" h="576">
                <a:moveTo>
                  <a:pt x="71" y="0"/>
                </a:moveTo>
                <a:lnTo>
                  <a:pt x="58" y="2"/>
                </a:lnTo>
                <a:lnTo>
                  <a:pt x="44" y="6"/>
                </a:lnTo>
                <a:lnTo>
                  <a:pt x="32" y="12"/>
                </a:lnTo>
                <a:lnTo>
                  <a:pt x="21" y="21"/>
                </a:lnTo>
                <a:lnTo>
                  <a:pt x="12" y="31"/>
                </a:lnTo>
                <a:lnTo>
                  <a:pt x="5" y="44"/>
                </a:lnTo>
                <a:lnTo>
                  <a:pt x="2" y="57"/>
                </a:lnTo>
                <a:lnTo>
                  <a:pt x="0" y="72"/>
                </a:lnTo>
                <a:lnTo>
                  <a:pt x="0" y="503"/>
                </a:lnTo>
                <a:lnTo>
                  <a:pt x="2" y="518"/>
                </a:lnTo>
                <a:lnTo>
                  <a:pt x="5" y="531"/>
                </a:lnTo>
                <a:lnTo>
                  <a:pt x="12" y="544"/>
                </a:lnTo>
                <a:lnTo>
                  <a:pt x="21" y="554"/>
                </a:lnTo>
                <a:lnTo>
                  <a:pt x="32" y="563"/>
                </a:lnTo>
                <a:lnTo>
                  <a:pt x="44" y="570"/>
                </a:lnTo>
                <a:lnTo>
                  <a:pt x="58" y="573"/>
                </a:lnTo>
                <a:lnTo>
                  <a:pt x="71" y="575"/>
                </a:lnTo>
                <a:lnTo>
                  <a:pt x="1367" y="575"/>
                </a:lnTo>
                <a:lnTo>
                  <a:pt x="1383" y="573"/>
                </a:lnTo>
                <a:lnTo>
                  <a:pt x="1397" y="570"/>
                </a:lnTo>
                <a:lnTo>
                  <a:pt x="1409" y="563"/>
                </a:lnTo>
                <a:lnTo>
                  <a:pt x="1420" y="554"/>
                </a:lnTo>
                <a:lnTo>
                  <a:pt x="1429" y="544"/>
                </a:lnTo>
                <a:lnTo>
                  <a:pt x="1436" y="531"/>
                </a:lnTo>
                <a:lnTo>
                  <a:pt x="1439" y="518"/>
                </a:lnTo>
                <a:lnTo>
                  <a:pt x="1441" y="503"/>
                </a:lnTo>
                <a:lnTo>
                  <a:pt x="1441" y="72"/>
                </a:lnTo>
                <a:lnTo>
                  <a:pt x="1439" y="57"/>
                </a:lnTo>
                <a:lnTo>
                  <a:pt x="1436" y="44"/>
                </a:lnTo>
                <a:lnTo>
                  <a:pt x="1429" y="31"/>
                </a:lnTo>
                <a:lnTo>
                  <a:pt x="1420" y="21"/>
                </a:lnTo>
                <a:lnTo>
                  <a:pt x="1409" y="12"/>
                </a:lnTo>
                <a:lnTo>
                  <a:pt x="1397" y="6"/>
                </a:lnTo>
                <a:lnTo>
                  <a:pt x="1383" y="2"/>
                </a:lnTo>
                <a:lnTo>
                  <a:pt x="1367" y="0"/>
                </a:lnTo>
                <a:lnTo>
                  <a:pt x="71" y="0"/>
                </a:lnTo>
              </a:path>
            </a:pathLst>
          </a:custGeom>
          <a:ln>
            <a:headEnd/>
            <a:tailEnd/>
          </a:ln>
        </p:spPr>
        <p:style>
          <a:lnRef idx="3">
            <a:schemeClr val="accent3"/>
          </a:lnRef>
          <a:fillRef idx="0">
            <a:schemeClr val="accent3"/>
          </a:fillRef>
          <a:effectRef idx="2">
            <a:schemeClr val="accent3"/>
          </a:effectRef>
          <a:fontRef idx="minor">
            <a:schemeClr val="tx1"/>
          </a:fontRef>
        </p:style>
        <p:txBody>
          <a:bodyPr/>
          <a:lstStyle/>
          <a:p>
            <a:pPr eaLnBrk="1" hangingPunct="1">
              <a:defRPr/>
            </a:pPr>
            <a:endParaRPr lang="es-CO"/>
          </a:p>
        </p:txBody>
      </p:sp>
      <p:sp>
        <p:nvSpPr>
          <p:cNvPr id="10243" name="8194 Rectángulo"/>
          <p:cNvSpPr>
            <a:spLocks noChangeArrowheads="1"/>
          </p:cNvSpPr>
          <p:nvPr/>
        </p:nvSpPr>
        <p:spPr bwMode="auto">
          <a:xfrm>
            <a:off x="6459538" y="5111750"/>
            <a:ext cx="1995487"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sz="1800"/>
          </a:p>
        </p:txBody>
      </p:sp>
      <p:sp>
        <p:nvSpPr>
          <p:cNvPr id="10244" name="8195 Rectángulo"/>
          <p:cNvSpPr>
            <a:spLocks noChangeArrowheads="1"/>
          </p:cNvSpPr>
          <p:nvPr/>
        </p:nvSpPr>
        <p:spPr bwMode="auto">
          <a:xfrm>
            <a:off x="955675" y="5027613"/>
            <a:ext cx="1450975" cy="1603375"/>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sz="1800"/>
          </a:p>
        </p:txBody>
      </p:sp>
      <p:sp>
        <p:nvSpPr>
          <p:cNvPr id="10245" name="8196 Rectángulo"/>
          <p:cNvSpPr>
            <a:spLocks noChangeArrowheads="1"/>
          </p:cNvSpPr>
          <p:nvPr/>
        </p:nvSpPr>
        <p:spPr bwMode="auto">
          <a:xfrm>
            <a:off x="6246813" y="4570413"/>
            <a:ext cx="2136775" cy="307975"/>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sz="1800"/>
          </a:p>
        </p:txBody>
      </p:sp>
      <p:sp>
        <p:nvSpPr>
          <p:cNvPr id="10246" name="8197 Rectángulo"/>
          <p:cNvSpPr>
            <a:spLocks noChangeArrowheads="1"/>
          </p:cNvSpPr>
          <p:nvPr/>
        </p:nvSpPr>
        <p:spPr bwMode="auto">
          <a:xfrm>
            <a:off x="3600450" y="4570413"/>
            <a:ext cx="1755775" cy="307975"/>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sz="1800"/>
          </a:p>
        </p:txBody>
      </p:sp>
      <p:sp>
        <p:nvSpPr>
          <p:cNvPr id="10247" name="8198 Rectángulo"/>
          <p:cNvSpPr>
            <a:spLocks noChangeArrowheads="1"/>
          </p:cNvSpPr>
          <p:nvPr/>
        </p:nvSpPr>
        <p:spPr bwMode="auto">
          <a:xfrm>
            <a:off x="1116013" y="4508500"/>
            <a:ext cx="1095375" cy="320675"/>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sz="1800"/>
          </a:p>
        </p:txBody>
      </p:sp>
      <p:sp>
        <p:nvSpPr>
          <p:cNvPr id="10248" name="8199 Forma"/>
          <p:cNvSpPr>
            <a:spLocks/>
          </p:cNvSpPr>
          <p:nvPr/>
        </p:nvSpPr>
        <p:spPr bwMode="auto">
          <a:xfrm>
            <a:off x="2133600" y="3886200"/>
            <a:ext cx="4727575" cy="534988"/>
          </a:xfrm>
          <a:custGeom>
            <a:avLst/>
            <a:gdLst>
              <a:gd name="T0" fmla="*/ 2147483646 w 2978"/>
              <a:gd name="T1" fmla="*/ 0 h 337"/>
              <a:gd name="T2" fmla="*/ 2147483646 w 2978"/>
              <a:gd name="T3" fmla="*/ 2147483646 h 337"/>
              <a:gd name="T4" fmla="*/ 2147483646 w 2978"/>
              <a:gd name="T5" fmla="*/ 2147483646 h 337"/>
              <a:gd name="T6" fmla="*/ 2147483646 w 2978"/>
              <a:gd name="T7" fmla="*/ 2147483646 h 337"/>
              <a:gd name="T8" fmla="*/ 2147483646 w 2978"/>
              <a:gd name="T9" fmla="*/ 2147483646 h 337"/>
              <a:gd name="T10" fmla="*/ 2147483646 w 2978"/>
              <a:gd name="T11" fmla="*/ 2147483646 h 337"/>
              <a:gd name="T12" fmla="*/ 2147483646 w 2978"/>
              <a:gd name="T13" fmla="*/ 2147483646 h 337"/>
              <a:gd name="T14" fmla="*/ 0 w 2978"/>
              <a:gd name="T15" fmla="*/ 2147483646 h 337"/>
              <a:gd name="T16" fmla="*/ 0 w 2978"/>
              <a:gd name="T17" fmla="*/ 2147483646 h 337"/>
              <a:gd name="T18" fmla="*/ 0 w 2978"/>
              <a:gd name="T19" fmla="*/ 2147483646 h 337"/>
              <a:gd name="T20" fmla="*/ 0 w 2978"/>
              <a:gd name="T21" fmla="*/ 2147483646 h 337"/>
              <a:gd name="T22" fmla="*/ 2147483646 w 2978"/>
              <a:gd name="T23" fmla="*/ 2147483646 h 337"/>
              <a:gd name="T24" fmla="*/ 2147483646 w 2978"/>
              <a:gd name="T25" fmla="*/ 2147483646 h 337"/>
              <a:gd name="T26" fmla="*/ 2147483646 w 2978"/>
              <a:gd name="T27" fmla="*/ 2147483646 h 337"/>
              <a:gd name="T28" fmla="*/ 2147483646 w 2978"/>
              <a:gd name="T29" fmla="*/ 2147483646 h 337"/>
              <a:gd name="T30" fmla="*/ 2147483646 w 2978"/>
              <a:gd name="T31" fmla="*/ 2147483646 h 337"/>
              <a:gd name="T32" fmla="*/ 2147483646 w 2978"/>
              <a:gd name="T33" fmla="*/ 2147483646 h 337"/>
              <a:gd name="T34" fmla="*/ 2147483646 w 2978"/>
              <a:gd name="T35" fmla="*/ 2147483646 h 337"/>
              <a:gd name="T36" fmla="*/ 2147483646 w 2978"/>
              <a:gd name="T37" fmla="*/ 2147483646 h 337"/>
              <a:gd name="T38" fmla="*/ 2147483646 w 2978"/>
              <a:gd name="T39" fmla="*/ 2147483646 h 337"/>
              <a:gd name="T40" fmla="*/ 2147483646 w 2978"/>
              <a:gd name="T41" fmla="*/ 2147483646 h 337"/>
              <a:gd name="T42" fmla="*/ 2147483646 w 2978"/>
              <a:gd name="T43" fmla="*/ 2147483646 h 337"/>
              <a:gd name="T44" fmla="*/ 2147483646 w 2978"/>
              <a:gd name="T45" fmla="*/ 2147483646 h 337"/>
              <a:gd name="T46" fmla="*/ 2147483646 w 2978"/>
              <a:gd name="T47" fmla="*/ 2147483646 h 337"/>
              <a:gd name="T48" fmla="*/ 2147483646 w 2978"/>
              <a:gd name="T49" fmla="*/ 2147483646 h 337"/>
              <a:gd name="T50" fmla="*/ 2147483646 w 2978"/>
              <a:gd name="T51" fmla="*/ 2147483646 h 337"/>
              <a:gd name="T52" fmla="*/ 2147483646 w 2978"/>
              <a:gd name="T53" fmla="*/ 2147483646 h 337"/>
              <a:gd name="T54" fmla="*/ 2147483646 w 2978"/>
              <a:gd name="T55" fmla="*/ 2147483646 h 337"/>
              <a:gd name="T56" fmla="*/ 2147483646 w 2978"/>
              <a:gd name="T57" fmla="*/ 2147483646 h 337"/>
              <a:gd name="T58" fmla="*/ 2147483646 w 2978"/>
              <a:gd name="T59" fmla="*/ 2147483646 h 337"/>
              <a:gd name="T60" fmla="*/ 2147483646 w 2978"/>
              <a:gd name="T61" fmla="*/ 2147483646 h 337"/>
              <a:gd name="T62" fmla="*/ 2147483646 w 2978"/>
              <a:gd name="T63" fmla="*/ 2147483646 h 337"/>
              <a:gd name="T64" fmla="*/ 2147483646 w 2978"/>
              <a:gd name="T65" fmla="*/ 2147483646 h 337"/>
              <a:gd name="T66" fmla="*/ 2147483646 w 2978"/>
              <a:gd name="T67" fmla="*/ 2147483646 h 337"/>
              <a:gd name="T68" fmla="*/ 2147483646 w 2978"/>
              <a:gd name="T69" fmla="*/ 2147483646 h 337"/>
              <a:gd name="T70" fmla="*/ 2147483646 w 2978"/>
              <a:gd name="T71" fmla="*/ 0 h 337"/>
              <a:gd name="T72" fmla="*/ 2147483646 w 2978"/>
              <a:gd name="T73" fmla="*/ 0 h 3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78"/>
              <a:gd name="T112" fmla="*/ 0 h 337"/>
              <a:gd name="T113" fmla="*/ 2978 w 2978"/>
              <a:gd name="T114" fmla="*/ 337 h 3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78" h="337">
                <a:moveTo>
                  <a:pt x="43" y="0"/>
                </a:moveTo>
                <a:lnTo>
                  <a:pt x="33" y="1"/>
                </a:lnTo>
                <a:lnTo>
                  <a:pt x="29" y="3"/>
                </a:lnTo>
                <a:lnTo>
                  <a:pt x="19" y="7"/>
                </a:lnTo>
                <a:lnTo>
                  <a:pt x="14" y="12"/>
                </a:lnTo>
                <a:lnTo>
                  <a:pt x="10" y="18"/>
                </a:lnTo>
                <a:lnTo>
                  <a:pt x="5" y="26"/>
                </a:lnTo>
                <a:lnTo>
                  <a:pt x="0" y="33"/>
                </a:lnTo>
                <a:lnTo>
                  <a:pt x="0" y="42"/>
                </a:lnTo>
                <a:lnTo>
                  <a:pt x="0" y="294"/>
                </a:lnTo>
                <a:lnTo>
                  <a:pt x="0" y="302"/>
                </a:lnTo>
                <a:lnTo>
                  <a:pt x="5" y="310"/>
                </a:lnTo>
                <a:lnTo>
                  <a:pt x="10" y="318"/>
                </a:lnTo>
                <a:lnTo>
                  <a:pt x="14" y="324"/>
                </a:lnTo>
                <a:lnTo>
                  <a:pt x="19" y="329"/>
                </a:lnTo>
                <a:lnTo>
                  <a:pt x="29" y="333"/>
                </a:lnTo>
                <a:lnTo>
                  <a:pt x="33" y="335"/>
                </a:lnTo>
                <a:lnTo>
                  <a:pt x="43" y="336"/>
                </a:lnTo>
                <a:lnTo>
                  <a:pt x="2934" y="336"/>
                </a:lnTo>
                <a:lnTo>
                  <a:pt x="2944" y="335"/>
                </a:lnTo>
                <a:lnTo>
                  <a:pt x="2953" y="333"/>
                </a:lnTo>
                <a:lnTo>
                  <a:pt x="2958" y="329"/>
                </a:lnTo>
                <a:lnTo>
                  <a:pt x="2963" y="324"/>
                </a:lnTo>
                <a:lnTo>
                  <a:pt x="2972" y="318"/>
                </a:lnTo>
                <a:lnTo>
                  <a:pt x="2972" y="310"/>
                </a:lnTo>
                <a:lnTo>
                  <a:pt x="2977" y="302"/>
                </a:lnTo>
                <a:lnTo>
                  <a:pt x="2977" y="294"/>
                </a:lnTo>
                <a:lnTo>
                  <a:pt x="2977" y="42"/>
                </a:lnTo>
                <a:lnTo>
                  <a:pt x="2977" y="33"/>
                </a:lnTo>
                <a:lnTo>
                  <a:pt x="2972" y="26"/>
                </a:lnTo>
                <a:lnTo>
                  <a:pt x="2972" y="18"/>
                </a:lnTo>
                <a:lnTo>
                  <a:pt x="2963" y="12"/>
                </a:lnTo>
                <a:lnTo>
                  <a:pt x="2958" y="7"/>
                </a:lnTo>
                <a:lnTo>
                  <a:pt x="2953" y="3"/>
                </a:lnTo>
                <a:lnTo>
                  <a:pt x="2944" y="1"/>
                </a:lnTo>
                <a:lnTo>
                  <a:pt x="2934" y="0"/>
                </a:lnTo>
                <a:lnTo>
                  <a:pt x="43" y="0"/>
                </a:lnTo>
              </a:path>
            </a:pathLst>
          </a:custGeom>
          <a:noFill/>
          <a:ln w="25400" cap="rnd"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177" name="8200 Rectángulo redondeado"/>
          <p:cNvSpPr>
            <a:spLocks noChangeArrowheads="1"/>
          </p:cNvSpPr>
          <p:nvPr/>
        </p:nvSpPr>
        <p:spPr bwMode="auto">
          <a:xfrm>
            <a:off x="2763838" y="3338513"/>
            <a:ext cx="3508375" cy="384175"/>
          </a:xfrm>
          <a:prstGeom prst="roundRect">
            <a:avLst>
              <a:gd name="adj" fmla="val 16657"/>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defRPr/>
            </a:pPr>
            <a:endParaRPr lang="es-ES_tradnl" sz="1800"/>
          </a:p>
        </p:txBody>
      </p:sp>
      <p:sp>
        <p:nvSpPr>
          <p:cNvPr id="7178" name="8201 Elipse"/>
          <p:cNvSpPr>
            <a:spLocks noChangeArrowheads="1"/>
          </p:cNvSpPr>
          <p:nvPr/>
        </p:nvSpPr>
        <p:spPr bwMode="auto">
          <a:xfrm>
            <a:off x="6831013" y="3149600"/>
            <a:ext cx="1527175" cy="841375"/>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defRPr/>
            </a:pPr>
            <a:endParaRPr lang="es-ES_tradnl" sz="1800"/>
          </a:p>
        </p:txBody>
      </p:sp>
      <p:sp>
        <p:nvSpPr>
          <p:cNvPr id="7179" name="8202 Elipse"/>
          <p:cNvSpPr>
            <a:spLocks noChangeArrowheads="1"/>
          </p:cNvSpPr>
          <p:nvPr/>
        </p:nvSpPr>
        <p:spPr bwMode="auto">
          <a:xfrm>
            <a:off x="4049713" y="2841625"/>
            <a:ext cx="765175" cy="307975"/>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defRPr/>
            </a:pPr>
            <a:endParaRPr lang="es-ES_tradnl" sz="1800"/>
          </a:p>
        </p:txBody>
      </p:sp>
      <p:sp>
        <p:nvSpPr>
          <p:cNvPr id="10252" name="8203 Rectángulo"/>
          <p:cNvSpPr>
            <a:spLocks noChangeArrowheads="1"/>
          </p:cNvSpPr>
          <p:nvPr/>
        </p:nvSpPr>
        <p:spPr bwMode="auto">
          <a:xfrm>
            <a:off x="5813425" y="2346325"/>
            <a:ext cx="2533650" cy="322263"/>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sz="1800"/>
          </a:p>
        </p:txBody>
      </p:sp>
      <p:sp>
        <p:nvSpPr>
          <p:cNvPr id="10253" name="8204 Rectángulo"/>
          <p:cNvSpPr>
            <a:spLocks noChangeArrowheads="1"/>
          </p:cNvSpPr>
          <p:nvPr/>
        </p:nvSpPr>
        <p:spPr bwMode="auto">
          <a:xfrm>
            <a:off x="2816225" y="2341563"/>
            <a:ext cx="2305050" cy="322262"/>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sz="1800"/>
          </a:p>
        </p:txBody>
      </p:sp>
      <p:sp>
        <p:nvSpPr>
          <p:cNvPr id="10254" name="8205 Rectángulo"/>
          <p:cNvSpPr>
            <a:spLocks noChangeArrowheads="1"/>
          </p:cNvSpPr>
          <p:nvPr/>
        </p:nvSpPr>
        <p:spPr bwMode="auto">
          <a:xfrm>
            <a:off x="439738" y="2346325"/>
            <a:ext cx="2152650" cy="322263"/>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sz="1800"/>
          </a:p>
        </p:txBody>
      </p:sp>
      <p:sp>
        <p:nvSpPr>
          <p:cNvPr id="7183" name="8206 Elipse"/>
          <p:cNvSpPr>
            <a:spLocks noChangeArrowheads="1"/>
          </p:cNvSpPr>
          <p:nvPr/>
        </p:nvSpPr>
        <p:spPr bwMode="auto">
          <a:xfrm>
            <a:off x="7212013" y="531813"/>
            <a:ext cx="1450975" cy="1222375"/>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defRPr/>
            </a:pPr>
            <a:endParaRPr lang="es-ES_tradnl" sz="1800"/>
          </a:p>
        </p:txBody>
      </p:sp>
      <p:sp>
        <p:nvSpPr>
          <p:cNvPr id="10256" name="8207 Rectángulo"/>
          <p:cNvSpPr>
            <a:spLocks noChangeArrowheads="1"/>
          </p:cNvSpPr>
          <p:nvPr/>
        </p:nvSpPr>
        <p:spPr bwMode="auto">
          <a:xfrm>
            <a:off x="5637213" y="142875"/>
            <a:ext cx="1527175" cy="1789113"/>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sz="1800"/>
          </a:p>
        </p:txBody>
      </p:sp>
      <p:sp>
        <p:nvSpPr>
          <p:cNvPr id="10257" name="8208 Rectángulo"/>
          <p:cNvSpPr>
            <a:spLocks noChangeArrowheads="1"/>
          </p:cNvSpPr>
          <p:nvPr/>
        </p:nvSpPr>
        <p:spPr bwMode="auto">
          <a:xfrm>
            <a:off x="2208213" y="290513"/>
            <a:ext cx="3279775" cy="1603375"/>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sz="1800"/>
          </a:p>
        </p:txBody>
      </p:sp>
      <p:sp>
        <p:nvSpPr>
          <p:cNvPr id="7186" name="8209 Elipse"/>
          <p:cNvSpPr>
            <a:spLocks noChangeArrowheads="1"/>
          </p:cNvSpPr>
          <p:nvPr/>
        </p:nvSpPr>
        <p:spPr bwMode="auto">
          <a:xfrm>
            <a:off x="531813" y="531813"/>
            <a:ext cx="1527175" cy="1222375"/>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defRPr/>
            </a:pPr>
            <a:endParaRPr lang="es-ES_tradnl" sz="1800"/>
          </a:p>
        </p:txBody>
      </p:sp>
      <p:sp>
        <p:nvSpPr>
          <p:cNvPr id="10259" name="10258 Rectángulo"/>
          <p:cNvSpPr>
            <a:spLocks noChangeArrowheads="1"/>
          </p:cNvSpPr>
          <p:nvPr/>
        </p:nvSpPr>
        <p:spPr bwMode="auto">
          <a:xfrm>
            <a:off x="619125" y="720725"/>
            <a:ext cx="13477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sz="1400" b="1">
                <a:solidFill>
                  <a:srgbClr val="FFFF0F"/>
                </a:solidFill>
                <a:latin typeface="Verdana" panose="020B0604030504040204" pitchFamily="34" charset="0"/>
              </a:rPr>
              <a:t>Expectativa</a:t>
            </a:r>
            <a:endParaRPr lang="es-ES" sz="1800"/>
          </a:p>
          <a:p>
            <a:pPr algn="ctr">
              <a:spcBef>
                <a:spcPct val="0"/>
              </a:spcBef>
              <a:buFontTx/>
              <a:buNone/>
            </a:pPr>
            <a:r>
              <a:rPr lang="es-ES" sz="1400" b="1">
                <a:solidFill>
                  <a:srgbClr val="FFFF0F"/>
                </a:solidFill>
                <a:latin typeface="Verdana" panose="020B0604030504040204" pitchFamily="34" charset="0"/>
              </a:rPr>
              <a:t>Interés</a:t>
            </a:r>
          </a:p>
          <a:p>
            <a:pPr algn="ctr">
              <a:spcBef>
                <a:spcPct val="0"/>
              </a:spcBef>
              <a:buFontTx/>
              <a:buNone/>
            </a:pPr>
            <a:r>
              <a:rPr lang="es-ES" sz="1400" b="1">
                <a:solidFill>
                  <a:srgbClr val="FFFF0F"/>
                </a:solidFill>
                <a:latin typeface="Verdana" panose="020B0604030504040204" pitchFamily="34" charset="0"/>
              </a:rPr>
              <a:t>Motivación</a:t>
            </a:r>
          </a:p>
          <a:p>
            <a:pPr algn="ctr">
              <a:spcBef>
                <a:spcPct val="0"/>
              </a:spcBef>
              <a:buFontTx/>
              <a:buNone/>
            </a:pPr>
            <a:r>
              <a:rPr lang="es-ES" sz="1400" b="1">
                <a:solidFill>
                  <a:srgbClr val="FFFF0F"/>
                </a:solidFill>
                <a:latin typeface="Verdana" panose="020B0604030504040204" pitchFamily="34" charset="0"/>
              </a:rPr>
              <a:t>Atención</a:t>
            </a:r>
          </a:p>
        </p:txBody>
      </p:sp>
      <p:sp>
        <p:nvSpPr>
          <p:cNvPr id="7188" name="10259 Rectángulo"/>
          <p:cNvSpPr>
            <a:spLocks noChangeArrowheads="1"/>
          </p:cNvSpPr>
          <p:nvPr/>
        </p:nvSpPr>
        <p:spPr bwMode="auto">
          <a:xfrm>
            <a:off x="5668963" y="152400"/>
            <a:ext cx="1493837" cy="1793875"/>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2075" tIns="46038" rIns="92075" bIns="46038">
            <a:spAutoFit/>
          </a:bodyPr>
          <a:lstStyle/>
          <a:p>
            <a:pPr algn="ctr">
              <a:defRPr/>
            </a:pPr>
            <a:r>
              <a:rPr lang="es-ES" sz="1400" b="1">
                <a:solidFill>
                  <a:srgbClr val="FFFF0F"/>
                </a:solidFill>
                <a:latin typeface="Verdana" pitchFamily="34" charset="0"/>
              </a:rPr>
              <a:t>Hábitos</a:t>
            </a:r>
            <a:endParaRPr lang="es-ES" sz="1800"/>
          </a:p>
          <a:p>
            <a:pPr algn="ctr">
              <a:defRPr/>
            </a:pPr>
            <a:r>
              <a:rPr lang="es-ES" sz="1400" b="1">
                <a:solidFill>
                  <a:srgbClr val="FFFF0F"/>
                </a:solidFill>
                <a:latin typeface="Verdana" pitchFamily="34" charset="0"/>
              </a:rPr>
              <a:t>Habilidades</a:t>
            </a:r>
          </a:p>
          <a:p>
            <a:pPr algn="ctr">
              <a:defRPr/>
            </a:pPr>
            <a:r>
              <a:rPr lang="es-ES" sz="1400" b="1">
                <a:solidFill>
                  <a:srgbClr val="FFFF0F"/>
                </a:solidFill>
                <a:latin typeface="Verdana" pitchFamily="34" charset="0"/>
              </a:rPr>
              <a:t>Destrezas</a:t>
            </a:r>
          </a:p>
          <a:p>
            <a:pPr algn="ctr">
              <a:defRPr/>
            </a:pPr>
            <a:r>
              <a:rPr lang="es-ES" sz="1400" b="1">
                <a:solidFill>
                  <a:srgbClr val="FFFF0F"/>
                </a:solidFill>
                <a:latin typeface="Verdana" pitchFamily="34" charset="0"/>
              </a:rPr>
              <a:t>Desempeños</a:t>
            </a:r>
          </a:p>
          <a:p>
            <a:pPr algn="ctr">
              <a:defRPr/>
            </a:pPr>
            <a:r>
              <a:rPr lang="es-ES" sz="1400">
                <a:solidFill>
                  <a:srgbClr val="FFFF0F"/>
                </a:solidFill>
                <a:latin typeface="Verdana" pitchFamily="34" charset="0"/>
              </a:rPr>
              <a:t>Eficiencia</a:t>
            </a:r>
          </a:p>
          <a:p>
            <a:pPr algn="ctr">
              <a:defRPr/>
            </a:pPr>
            <a:r>
              <a:rPr lang="es-ES" sz="1400">
                <a:solidFill>
                  <a:srgbClr val="FFFF0F"/>
                </a:solidFill>
                <a:latin typeface="Verdana" pitchFamily="34" charset="0"/>
              </a:rPr>
              <a:t>Eficacia</a:t>
            </a:r>
          </a:p>
          <a:p>
            <a:pPr algn="ctr">
              <a:defRPr/>
            </a:pPr>
            <a:r>
              <a:rPr lang="es-ES" sz="1400">
                <a:solidFill>
                  <a:srgbClr val="FFFF0F"/>
                </a:solidFill>
                <a:latin typeface="Verdana" pitchFamily="34" charset="0"/>
              </a:rPr>
              <a:t>Efectividad</a:t>
            </a:r>
          </a:p>
          <a:p>
            <a:pPr algn="ctr">
              <a:defRPr/>
            </a:pPr>
            <a:r>
              <a:rPr lang="es-ES" sz="1400">
                <a:solidFill>
                  <a:srgbClr val="FFFF0F"/>
                </a:solidFill>
                <a:latin typeface="Verdana" pitchFamily="34" charset="0"/>
              </a:rPr>
              <a:t>Pertinencia</a:t>
            </a:r>
          </a:p>
        </p:txBody>
      </p:sp>
      <p:sp>
        <p:nvSpPr>
          <p:cNvPr id="10261" name="10260 Rectángulo"/>
          <p:cNvSpPr>
            <a:spLocks noChangeArrowheads="1"/>
          </p:cNvSpPr>
          <p:nvPr/>
        </p:nvSpPr>
        <p:spPr bwMode="auto">
          <a:xfrm>
            <a:off x="7092950" y="836613"/>
            <a:ext cx="16398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sz="1400" b="1">
                <a:solidFill>
                  <a:srgbClr val="FFFF0F"/>
                </a:solidFill>
                <a:latin typeface="Verdana" panose="020B0604030504040204" pitchFamily="34" charset="0"/>
              </a:rPr>
              <a:t> Competencias </a:t>
            </a:r>
          </a:p>
          <a:p>
            <a:pPr algn="ctr">
              <a:spcBef>
                <a:spcPct val="0"/>
              </a:spcBef>
              <a:buFontTx/>
              <a:buNone/>
            </a:pPr>
            <a:r>
              <a:rPr lang="es-ES" sz="1400" b="1">
                <a:solidFill>
                  <a:srgbClr val="FFFF0F"/>
                </a:solidFill>
                <a:latin typeface="Verdana" panose="020B0604030504040204" pitchFamily="34" charset="0"/>
              </a:rPr>
              <a:t> polivalentes y  genéricas</a:t>
            </a:r>
          </a:p>
        </p:txBody>
      </p:sp>
      <p:sp>
        <p:nvSpPr>
          <p:cNvPr id="7190" name="10261 Rectángulo"/>
          <p:cNvSpPr>
            <a:spLocks noChangeArrowheads="1"/>
          </p:cNvSpPr>
          <p:nvPr/>
        </p:nvSpPr>
        <p:spPr bwMode="auto">
          <a:xfrm>
            <a:off x="403225" y="2333625"/>
            <a:ext cx="2466975" cy="3048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2075" tIns="46038" rIns="92075" bIns="46038">
            <a:spAutoFit/>
          </a:bodyPr>
          <a:lstStyle/>
          <a:p>
            <a:pPr>
              <a:defRPr/>
            </a:pPr>
            <a:r>
              <a:rPr lang="es-ES" sz="1400" b="1" dirty="0">
                <a:solidFill>
                  <a:srgbClr val="FFFF0F"/>
                </a:solidFill>
                <a:latin typeface="Verdana" pitchFamily="34" charset="0"/>
              </a:rPr>
              <a:t>Logros </a:t>
            </a:r>
            <a:r>
              <a:rPr lang="es-ES" sz="1400" b="1" dirty="0" err="1">
                <a:solidFill>
                  <a:srgbClr val="FFFF0F"/>
                </a:solidFill>
                <a:latin typeface="Verdana" pitchFamily="34" charset="0"/>
              </a:rPr>
              <a:t>Actitudinales</a:t>
            </a:r>
            <a:r>
              <a:rPr lang="es-ES" sz="1400" b="1" dirty="0">
                <a:solidFill>
                  <a:srgbClr val="FFFF0F"/>
                </a:solidFill>
                <a:latin typeface="Verdana" pitchFamily="34" charset="0"/>
              </a:rPr>
              <a:t> </a:t>
            </a:r>
            <a:endParaRPr lang="es-ES" sz="1800" dirty="0"/>
          </a:p>
        </p:txBody>
      </p:sp>
      <p:sp>
        <p:nvSpPr>
          <p:cNvPr id="7191" name="10262 Rectángulo"/>
          <p:cNvSpPr>
            <a:spLocks noChangeArrowheads="1"/>
          </p:cNvSpPr>
          <p:nvPr/>
        </p:nvSpPr>
        <p:spPr bwMode="auto">
          <a:xfrm>
            <a:off x="2916238" y="2349500"/>
            <a:ext cx="2328862" cy="3048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2075" tIns="46038" rIns="92075" bIns="46038">
            <a:spAutoFit/>
          </a:bodyPr>
          <a:lstStyle/>
          <a:p>
            <a:pPr>
              <a:defRPr/>
            </a:pPr>
            <a:r>
              <a:rPr lang="es-ES" sz="1400" b="1">
                <a:solidFill>
                  <a:srgbClr val="FFFF0F"/>
                </a:solidFill>
                <a:latin typeface="Verdana" pitchFamily="34" charset="0"/>
              </a:rPr>
              <a:t>Logros Conceptuales</a:t>
            </a:r>
            <a:endParaRPr lang="es-ES" sz="1800"/>
          </a:p>
        </p:txBody>
      </p:sp>
      <p:sp>
        <p:nvSpPr>
          <p:cNvPr id="7192" name="10263 Rectángulo"/>
          <p:cNvSpPr>
            <a:spLocks noChangeArrowheads="1"/>
          </p:cNvSpPr>
          <p:nvPr/>
        </p:nvSpPr>
        <p:spPr bwMode="auto">
          <a:xfrm>
            <a:off x="5765800" y="2355850"/>
            <a:ext cx="2582863" cy="3048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lIns="92075" tIns="46038" rIns="92075" bIns="46038">
            <a:spAutoFit/>
          </a:bodyPr>
          <a:lstStyle/>
          <a:p>
            <a:pPr>
              <a:defRPr/>
            </a:pPr>
            <a:r>
              <a:rPr lang="es-ES" sz="1400" b="1">
                <a:solidFill>
                  <a:srgbClr val="FFFF0F"/>
                </a:solidFill>
                <a:latin typeface="Verdana" pitchFamily="34" charset="0"/>
              </a:rPr>
              <a:t>Logros Procedimentales</a:t>
            </a:r>
            <a:endParaRPr lang="es-ES" sz="1800"/>
          </a:p>
        </p:txBody>
      </p:sp>
      <p:sp>
        <p:nvSpPr>
          <p:cNvPr id="10265" name="10264 Rectángulo"/>
          <p:cNvSpPr>
            <a:spLocks noChangeArrowheads="1"/>
          </p:cNvSpPr>
          <p:nvPr/>
        </p:nvSpPr>
        <p:spPr bwMode="auto">
          <a:xfrm>
            <a:off x="1066800" y="3321050"/>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2000" b="1">
                <a:solidFill>
                  <a:srgbClr val="FFFF0F"/>
                </a:solidFill>
                <a:latin typeface="Verdana" panose="020B0604030504040204" pitchFamily="34" charset="0"/>
              </a:rPr>
              <a:t>Ser</a:t>
            </a:r>
            <a:endParaRPr lang="es-ES" sz="1800"/>
          </a:p>
        </p:txBody>
      </p:sp>
      <p:sp>
        <p:nvSpPr>
          <p:cNvPr id="10266" name="10265 Rectángulo"/>
          <p:cNvSpPr>
            <a:spLocks noChangeArrowheads="1"/>
          </p:cNvSpPr>
          <p:nvPr/>
        </p:nvSpPr>
        <p:spPr bwMode="auto">
          <a:xfrm>
            <a:off x="4070350" y="2844800"/>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b="1">
                <a:solidFill>
                  <a:srgbClr val="FFFF0F"/>
                </a:solidFill>
                <a:latin typeface="Verdana" panose="020B0604030504040204" pitchFamily="34" charset="0"/>
              </a:rPr>
              <a:t>Saber</a:t>
            </a:r>
            <a:endParaRPr lang="es-ES" sz="1800"/>
          </a:p>
        </p:txBody>
      </p:sp>
      <p:sp>
        <p:nvSpPr>
          <p:cNvPr id="10267" name="10266 Rectángulo"/>
          <p:cNvSpPr>
            <a:spLocks noChangeArrowheads="1"/>
          </p:cNvSpPr>
          <p:nvPr/>
        </p:nvSpPr>
        <p:spPr bwMode="auto">
          <a:xfrm>
            <a:off x="6818313" y="3352800"/>
            <a:ext cx="157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600" b="1">
                <a:solidFill>
                  <a:srgbClr val="FFFF0F"/>
                </a:solidFill>
                <a:latin typeface="Verdana" panose="020B0604030504040204" pitchFamily="34" charset="0"/>
              </a:rPr>
              <a:t>Saber Hacer</a:t>
            </a:r>
            <a:endParaRPr lang="es-ES" sz="1800"/>
          </a:p>
        </p:txBody>
      </p:sp>
      <p:sp>
        <p:nvSpPr>
          <p:cNvPr id="7196" name="10267 Rectángulo"/>
          <p:cNvSpPr>
            <a:spLocks noChangeArrowheads="1"/>
          </p:cNvSpPr>
          <p:nvPr/>
        </p:nvSpPr>
        <p:spPr bwMode="auto">
          <a:xfrm>
            <a:off x="2133600" y="292100"/>
            <a:ext cx="3429000" cy="158115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2075" tIns="46038" rIns="92075" bIns="46038">
            <a:spAutoFit/>
          </a:bodyPr>
          <a:lstStyle/>
          <a:p>
            <a:pPr algn="ctr">
              <a:defRPr/>
            </a:pPr>
            <a:r>
              <a:rPr lang="es-ES" sz="1400" b="1">
                <a:solidFill>
                  <a:srgbClr val="FFFF0F"/>
                </a:solidFill>
                <a:latin typeface="Verdana" pitchFamily="34" charset="0"/>
              </a:rPr>
              <a:t>Múltiples inteligencias</a:t>
            </a:r>
            <a:endParaRPr lang="es-ES" sz="1800"/>
          </a:p>
          <a:p>
            <a:pPr algn="ctr">
              <a:defRPr/>
            </a:pPr>
            <a:r>
              <a:rPr lang="es-ES" sz="1400" b="1">
                <a:solidFill>
                  <a:srgbClr val="FFFF0F"/>
                </a:solidFill>
                <a:latin typeface="Verdana" pitchFamily="34" charset="0"/>
              </a:rPr>
              <a:t>Operaciones Intelectivas</a:t>
            </a:r>
          </a:p>
          <a:p>
            <a:pPr algn="ctr">
              <a:defRPr/>
            </a:pPr>
            <a:r>
              <a:rPr lang="es-ES" sz="1400" b="1">
                <a:solidFill>
                  <a:srgbClr val="FFFF0F"/>
                </a:solidFill>
                <a:latin typeface="Verdana" pitchFamily="34" charset="0"/>
              </a:rPr>
              <a:t>Procesos de Pensamiento</a:t>
            </a:r>
          </a:p>
          <a:p>
            <a:pPr algn="ctr">
              <a:defRPr/>
            </a:pPr>
            <a:r>
              <a:rPr lang="es-ES" sz="1400" b="1">
                <a:solidFill>
                  <a:srgbClr val="FFFF0F"/>
                </a:solidFill>
                <a:latin typeface="Verdana" pitchFamily="34" charset="0"/>
              </a:rPr>
              <a:t>Habilidades Mentales</a:t>
            </a:r>
          </a:p>
          <a:p>
            <a:pPr algn="ctr">
              <a:defRPr/>
            </a:pPr>
            <a:r>
              <a:rPr lang="es-ES" sz="1400" b="1">
                <a:solidFill>
                  <a:srgbClr val="FFFF0F"/>
                </a:solidFill>
                <a:latin typeface="Verdana" pitchFamily="34" charset="0"/>
              </a:rPr>
              <a:t>Funciones Cognitivas</a:t>
            </a:r>
          </a:p>
          <a:p>
            <a:pPr algn="ctr">
              <a:defRPr/>
            </a:pPr>
            <a:r>
              <a:rPr lang="es-ES" sz="1400" b="1">
                <a:solidFill>
                  <a:srgbClr val="FFFF0F"/>
                </a:solidFill>
                <a:latin typeface="Verdana" pitchFamily="34" charset="0"/>
              </a:rPr>
              <a:t>Estructuración Conceptual</a:t>
            </a:r>
          </a:p>
          <a:p>
            <a:pPr algn="ctr">
              <a:defRPr/>
            </a:pPr>
            <a:r>
              <a:rPr lang="es-ES" sz="1400" b="1">
                <a:solidFill>
                  <a:srgbClr val="FFFF0F"/>
                </a:solidFill>
                <a:latin typeface="Verdana" pitchFamily="34" charset="0"/>
              </a:rPr>
              <a:t>Construcción del Conocimiento</a:t>
            </a:r>
          </a:p>
        </p:txBody>
      </p:sp>
      <p:sp>
        <p:nvSpPr>
          <p:cNvPr id="10269" name="10268 Rectángulo"/>
          <p:cNvSpPr>
            <a:spLocks noChangeArrowheads="1"/>
          </p:cNvSpPr>
          <p:nvPr/>
        </p:nvSpPr>
        <p:spPr bwMode="auto">
          <a:xfrm rot="10800000">
            <a:off x="-79375" y="-890588"/>
            <a:ext cx="458788"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800" b="1">
                <a:solidFill>
                  <a:srgbClr val="FFFF0F"/>
                </a:solidFill>
                <a:latin typeface="Verdana" panose="020B0604030504040204" pitchFamily="34" charset="0"/>
              </a:rPr>
              <a:t>           MACROCURRÍCULO</a:t>
            </a:r>
            <a:endParaRPr lang="es-ES" sz="1800"/>
          </a:p>
        </p:txBody>
      </p:sp>
      <p:sp>
        <p:nvSpPr>
          <p:cNvPr id="10270" name="10269 Rectángulo"/>
          <p:cNvSpPr>
            <a:spLocks noChangeArrowheads="1"/>
          </p:cNvSpPr>
          <p:nvPr/>
        </p:nvSpPr>
        <p:spPr bwMode="auto">
          <a:xfrm rot="10800000">
            <a:off x="-88900" y="3849688"/>
            <a:ext cx="73342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sz="1800" b="1">
                <a:solidFill>
                  <a:srgbClr val="FFFF0F"/>
                </a:solidFill>
                <a:latin typeface="Verdana" panose="020B0604030504040204" pitchFamily="34" charset="0"/>
              </a:rPr>
              <a:t>  MICROCURRÍCULO </a:t>
            </a:r>
            <a:endParaRPr lang="es-ES" sz="1800"/>
          </a:p>
          <a:p>
            <a:pPr algn="ctr">
              <a:spcBef>
                <a:spcPct val="0"/>
              </a:spcBef>
              <a:buFontTx/>
              <a:buNone/>
            </a:pPr>
            <a:endParaRPr lang="es-ES" sz="1800" b="1">
              <a:solidFill>
                <a:srgbClr val="FFFF0F"/>
              </a:solidFill>
              <a:latin typeface="Verdana" panose="020B0604030504040204" pitchFamily="34" charset="0"/>
            </a:endParaRPr>
          </a:p>
        </p:txBody>
      </p:sp>
      <p:sp>
        <p:nvSpPr>
          <p:cNvPr id="10271" name="10270 Rectángulo"/>
          <p:cNvSpPr>
            <a:spLocks noChangeArrowheads="1"/>
          </p:cNvSpPr>
          <p:nvPr/>
        </p:nvSpPr>
        <p:spPr bwMode="auto">
          <a:xfrm>
            <a:off x="8750300" y="0"/>
            <a:ext cx="3937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sz="2400" b="1">
              <a:solidFill>
                <a:srgbClr val="FFFF0F"/>
              </a:solidFill>
              <a:latin typeface="Verdana" panose="020B0604030504040204" pitchFamily="34" charset="0"/>
            </a:endParaRPr>
          </a:p>
          <a:p>
            <a:pPr>
              <a:spcBef>
                <a:spcPct val="0"/>
              </a:spcBef>
              <a:buFontTx/>
              <a:buNone/>
            </a:pPr>
            <a:endParaRPr lang="es-ES" sz="2400" b="1">
              <a:solidFill>
                <a:srgbClr val="FFFF0F"/>
              </a:solidFill>
              <a:latin typeface="Verdana" panose="020B0604030504040204" pitchFamily="34" charset="0"/>
            </a:endParaRPr>
          </a:p>
          <a:p>
            <a:pPr>
              <a:spcBef>
                <a:spcPct val="0"/>
              </a:spcBef>
              <a:buFontTx/>
              <a:buNone/>
            </a:pPr>
            <a:endParaRPr lang="es-ES" sz="2400" b="1">
              <a:solidFill>
                <a:srgbClr val="FFFF0F"/>
              </a:solidFill>
              <a:latin typeface="Verdana" panose="020B0604030504040204" pitchFamily="34" charset="0"/>
            </a:endParaRPr>
          </a:p>
          <a:p>
            <a:pPr>
              <a:spcBef>
                <a:spcPct val="0"/>
              </a:spcBef>
              <a:buFontTx/>
              <a:buNone/>
            </a:pPr>
            <a:endParaRPr lang="es-ES" sz="2400" b="1">
              <a:solidFill>
                <a:srgbClr val="FFFF0F"/>
              </a:solidFill>
              <a:latin typeface="Verdana" panose="020B0604030504040204" pitchFamily="34" charset="0"/>
            </a:endParaRPr>
          </a:p>
          <a:p>
            <a:pPr>
              <a:spcBef>
                <a:spcPct val="0"/>
              </a:spcBef>
              <a:buFontTx/>
              <a:buNone/>
            </a:pPr>
            <a:r>
              <a:rPr lang="es-ES" sz="2400" b="1">
                <a:solidFill>
                  <a:srgbClr val="FFFF0F"/>
                </a:solidFill>
                <a:latin typeface="Verdana" panose="020B0604030504040204" pitchFamily="34" charset="0"/>
              </a:rPr>
              <a:t>ESTRATEGIAS</a:t>
            </a:r>
            <a:endParaRPr lang="es-ES" sz="2400"/>
          </a:p>
        </p:txBody>
      </p:sp>
      <p:sp>
        <p:nvSpPr>
          <p:cNvPr id="7200" name="10271 Rectángulo"/>
          <p:cNvSpPr>
            <a:spLocks noChangeArrowheads="1"/>
          </p:cNvSpPr>
          <p:nvPr/>
        </p:nvSpPr>
        <p:spPr bwMode="auto">
          <a:xfrm>
            <a:off x="2079625" y="3890963"/>
            <a:ext cx="4892675" cy="517525"/>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2075" tIns="46038" rIns="92075" bIns="46038">
            <a:spAutoFit/>
          </a:bodyPr>
          <a:lstStyle/>
          <a:p>
            <a:pPr algn="ctr">
              <a:defRPr/>
            </a:pPr>
            <a:r>
              <a:rPr lang="es-ES" sz="1400" b="1">
                <a:solidFill>
                  <a:srgbClr val="FFFF0F"/>
                </a:solidFill>
                <a:latin typeface="Verdana" pitchFamily="34" charset="0"/>
              </a:rPr>
              <a:t>Estrategias Lúdicas,  Activas,  Constructivas,  </a:t>
            </a:r>
            <a:endParaRPr lang="es-ES" sz="1800"/>
          </a:p>
          <a:p>
            <a:pPr algn="ctr">
              <a:defRPr/>
            </a:pPr>
            <a:r>
              <a:rPr lang="es-ES" sz="1400" b="1">
                <a:solidFill>
                  <a:srgbClr val="FFFF0F"/>
                </a:solidFill>
                <a:latin typeface="Verdana" pitchFamily="34" charset="0"/>
              </a:rPr>
              <a:t>Productivas,  Transformadoras</a:t>
            </a:r>
          </a:p>
        </p:txBody>
      </p:sp>
      <p:sp>
        <p:nvSpPr>
          <p:cNvPr id="7201" name="10272 Rectángulo"/>
          <p:cNvSpPr>
            <a:spLocks noChangeArrowheads="1"/>
          </p:cNvSpPr>
          <p:nvPr/>
        </p:nvSpPr>
        <p:spPr bwMode="auto">
          <a:xfrm>
            <a:off x="3581400" y="4557713"/>
            <a:ext cx="2082800" cy="3048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2075" tIns="46038" rIns="92075" bIns="46038">
            <a:spAutoFit/>
          </a:bodyPr>
          <a:lstStyle/>
          <a:p>
            <a:pPr>
              <a:defRPr/>
            </a:pPr>
            <a:r>
              <a:rPr lang="es-ES" sz="1400" b="1">
                <a:solidFill>
                  <a:srgbClr val="FFFF0F"/>
                </a:solidFill>
                <a:latin typeface="Verdana" pitchFamily="34" charset="0"/>
              </a:rPr>
              <a:t>FUNDAMENTOS</a:t>
            </a:r>
            <a:endParaRPr lang="es-ES" sz="1800"/>
          </a:p>
        </p:txBody>
      </p:sp>
      <p:sp>
        <p:nvSpPr>
          <p:cNvPr id="7202" name="10273 Rectángulo"/>
          <p:cNvSpPr>
            <a:spLocks noChangeArrowheads="1"/>
          </p:cNvSpPr>
          <p:nvPr/>
        </p:nvSpPr>
        <p:spPr bwMode="auto">
          <a:xfrm>
            <a:off x="6156325" y="4581525"/>
            <a:ext cx="2447925" cy="307975"/>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2075" tIns="46038" rIns="92075" bIns="46038">
            <a:spAutoFit/>
          </a:bodyPr>
          <a:lstStyle/>
          <a:p>
            <a:pPr>
              <a:defRPr/>
            </a:pPr>
            <a:r>
              <a:rPr lang="es-ES" sz="1400" b="1">
                <a:solidFill>
                  <a:srgbClr val="FFFF0F"/>
                </a:solidFill>
                <a:latin typeface="Verdana" pitchFamily="34" charset="0"/>
              </a:rPr>
              <a:t>PRÁXIS CURRICULAR</a:t>
            </a:r>
            <a:endParaRPr lang="es-ES" sz="1800"/>
          </a:p>
        </p:txBody>
      </p:sp>
      <p:sp>
        <p:nvSpPr>
          <p:cNvPr id="7203" name="10274 Rectángulo"/>
          <p:cNvSpPr>
            <a:spLocks noChangeArrowheads="1"/>
          </p:cNvSpPr>
          <p:nvPr/>
        </p:nvSpPr>
        <p:spPr bwMode="auto">
          <a:xfrm>
            <a:off x="922338" y="5029200"/>
            <a:ext cx="1522412" cy="1793875"/>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lIns="92075" tIns="46038" rIns="92075" bIns="46038">
            <a:spAutoFit/>
          </a:bodyPr>
          <a:lstStyle/>
          <a:p>
            <a:pPr algn="ctr">
              <a:defRPr/>
            </a:pPr>
            <a:r>
              <a:rPr lang="es-ES" sz="1400" b="1" dirty="0">
                <a:solidFill>
                  <a:srgbClr val="FFFF0F"/>
                </a:solidFill>
                <a:latin typeface="Verdana" pitchFamily="34" charset="0"/>
              </a:rPr>
              <a:t>Enfoques</a:t>
            </a:r>
            <a:endParaRPr lang="es-ES" sz="1800" dirty="0"/>
          </a:p>
          <a:p>
            <a:pPr algn="ctr">
              <a:defRPr/>
            </a:pPr>
            <a:r>
              <a:rPr lang="es-ES" sz="1400" b="1" dirty="0">
                <a:solidFill>
                  <a:srgbClr val="FFFF0F"/>
                </a:solidFill>
                <a:latin typeface="Verdana" pitchFamily="34" charset="0"/>
              </a:rPr>
              <a:t>Estándares</a:t>
            </a:r>
          </a:p>
          <a:p>
            <a:pPr algn="ctr">
              <a:defRPr/>
            </a:pPr>
            <a:r>
              <a:rPr lang="es-ES" sz="1400" b="1" dirty="0">
                <a:solidFill>
                  <a:srgbClr val="FFFF0F"/>
                </a:solidFill>
                <a:latin typeface="Verdana" pitchFamily="34" charset="0"/>
              </a:rPr>
              <a:t>Lineamientos</a:t>
            </a:r>
          </a:p>
          <a:p>
            <a:pPr algn="ctr">
              <a:defRPr/>
            </a:pPr>
            <a:r>
              <a:rPr lang="es-ES" sz="1400" b="1" dirty="0">
                <a:solidFill>
                  <a:srgbClr val="FFFF0F"/>
                </a:solidFill>
                <a:latin typeface="Verdana" pitchFamily="34" charset="0"/>
              </a:rPr>
              <a:t>Principios</a:t>
            </a:r>
          </a:p>
          <a:p>
            <a:pPr algn="ctr">
              <a:defRPr/>
            </a:pPr>
            <a:r>
              <a:rPr lang="es-ES" sz="1400" b="1" dirty="0">
                <a:solidFill>
                  <a:srgbClr val="FFFF0F"/>
                </a:solidFill>
                <a:latin typeface="Verdana" pitchFamily="34" charset="0"/>
              </a:rPr>
              <a:t>Fines</a:t>
            </a:r>
          </a:p>
          <a:p>
            <a:pPr algn="ctr">
              <a:defRPr/>
            </a:pPr>
            <a:r>
              <a:rPr lang="es-ES" sz="1400" b="1" dirty="0">
                <a:solidFill>
                  <a:srgbClr val="FFFF0F"/>
                </a:solidFill>
                <a:latin typeface="Verdana" pitchFamily="34" charset="0"/>
              </a:rPr>
              <a:t>Perfiles </a:t>
            </a:r>
          </a:p>
          <a:p>
            <a:pPr algn="ctr">
              <a:defRPr/>
            </a:pPr>
            <a:r>
              <a:rPr lang="es-ES" sz="1400" b="1" dirty="0">
                <a:solidFill>
                  <a:srgbClr val="FFFF0F"/>
                </a:solidFill>
                <a:latin typeface="Verdana" pitchFamily="34" charset="0"/>
              </a:rPr>
              <a:t>Realidad</a:t>
            </a:r>
          </a:p>
          <a:p>
            <a:pPr algn="ctr">
              <a:defRPr/>
            </a:pPr>
            <a:endParaRPr lang="es-ES" sz="1400" b="1" dirty="0">
              <a:solidFill>
                <a:srgbClr val="FFFF0F"/>
              </a:solidFill>
              <a:latin typeface="Verdana" pitchFamily="34" charset="0"/>
            </a:endParaRPr>
          </a:p>
        </p:txBody>
      </p:sp>
      <p:sp>
        <p:nvSpPr>
          <p:cNvPr id="7204" name="10275 Rectángulo"/>
          <p:cNvSpPr>
            <a:spLocks noChangeArrowheads="1"/>
          </p:cNvSpPr>
          <p:nvPr/>
        </p:nvSpPr>
        <p:spPr bwMode="auto">
          <a:xfrm>
            <a:off x="3487738" y="5229225"/>
            <a:ext cx="1854200" cy="100488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lIns="92075" tIns="46038" rIns="92075" bIns="46038">
            <a:spAutoFit/>
          </a:bodyPr>
          <a:lstStyle/>
          <a:p>
            <a:pPr algn="ctr">
              <a:defRPr/>
            </a:pPr>
            <a:r>
              <a:rPr lang="es-ES" sz="1200" b="1">
                <a:solidFill>
                  <a:srgbClr val="FFFF0F"/>
                </a:solidFill>
                <a:latin typeface="Verdana" pitchFamily="34" charset="0"/>
              </a:rPr>
              <a:t>FILOSÓFICOS</a:t>
            </a:r>
            <a:endParaRPr lang="es-ES" sz="1200"/>
          </a:p>
          <a:p>
            <a:pPr algn="ctr">
              <a:defRPr/>
            </a:pPr>
            <a:r>
              <a:rPr lang="es-ES" sz="1200" b="1">
                <a:solidFill>
                  <a:srgbClr val="FFFF0F"/>
                </a:solidFill>
                <a:latin typeface="Verdana" pitchFamily="34" charset="0"/>
              </a:rPr>
              <a:t>PSICOLÓGICOS</a:t>
            </a:r>
          </a:p>
          <a:p>
            <a:pPr algn="ctr">
              <a:defRPr/>
            </a:pPr>
            <a:r>
              <a:rPr lang="es-ES" sz="1200" b="1">
                <a:solidFill>
                  <a:srgbClr val="FFFF0F"/>
                </a:solidFill>
                <a:latin typeface="Verdana" pitchFamily="34" charset="0"/>
              </a:rPr>
              <a:t>EPISTEMOLÓGICOS</a:t>
            </a:r>
          </a:p>
          <a:p>
            <a:pPr algn="ctr">
              <a:defRPr/>
            </a:pPr>
            <a:r>
              <a:rPr lang="es-ES" sz="1200" b="1">
                <a:solidFill>
                  <a:srgbClr val="FFFF0F"/>
                </a:solidFill>
                <a:latin typeface="Verdana" pitchFamily="34" charset="0"/>
              </a:rPr>
              <a:t>SOCIOLÓGICOS</a:t>
            </a:r>
          </a:p>
          <a:p>
            <a:pPr algn="ctr">
              <a:defRPr/>
            </a:pPr>
            <a:r>
              <a:rPr lang="es-ES" sz="1200" b="1">
                <a:solidFill>
                  <a:srgbClr val="FFFF0F"/>
                </a:solidFill>
                <a:latin typeface="Verdana" pitchFamily="34" charset="0"/>
              </a:rPr>
              <a:t>PEDAGÓGICOS</a:t>
            </a:r>
          </a:p>
        </p:txBody>
      </p:sp>
      <p:sp>
        <p:nvSpPr>
          <p:cNvPr id="7205" name="10276 Rectángulo"/>
          <p:cNvSpPr>
            <a:spLocks noChangeArrowheads="1"/>
          </p:cNvSpPr>
          <p:nvPr/>
        </p:nvSpPr>
        <p:spPr bwMode="auto">
          <a:xfrm>
            <a:off x="6372225" y="5064125"/>
            <a:ext cx="2303463" cy="1793875"/>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2075" tIns="46038" rIns="92075" bIns="46038">
            <a:spAutoFit/>
          </a:bodyPr>
          <a:lstStyle/>
          <a:p>
            <a:pPr>
              <a:defRPr/>
            </a:pPr>
            <a:r>
              <a:rPr lang="es-ES" sz="1400" b="1">
                <a:solidFill>
                  <a:srgbClr val="FFFF0F"/>
                </a:solidFill>
                <a:latin typeface="Verdana" pitchFamily="34" charset="0"/>
              </a:rPr>
              <a:t>Métodos -Técnicas</a:t>
            </a:r>
            <a:endParaRPr lang="es-ES" sz="1800" b="1"/>
          </a:p>
          <a:p>
            <a:pPr>
              <a:defRPr/>
            </a:pPr>
            <a:r>
              <a:rPr lang="es-ES" sz="1400" b="1">
                <a:solidFill>
                  <a:srgbClr val="FFFF0F"/>
                </a:solidFill>
                <a:latin typeface="Verdana" pitchFamily="34" charset="0"/>
              </a:rPr>
              <a:t>Procesos-</a:t>
            </a:r>
            <a:r>
              <a:rPr lang="es-ES" sz="1400" b="1">
                <a:solidFill>
                  <a:srgbClr val="FFFF0F"/>
                </a:solidFill>
              </a:rPr>
              <a:t>Proyectos</a:t>
            </a:r>
          </a:p>
          <a:p>
            <a:pPr>
              <a:defRPr/>
            </a:pPr>
            <a:r>
              <a:rPr lang="es-ES" sz="1400" b="1">
                <a:solidFill>
                  <a:srgbClr val="FFFF0F"/>
                </a:solidFill>
                <a:latin typeface="Verdana" pitchFamily="34" charset="0"/>
              </a:rPr>
              <a:t>Espacios dinámicos de formación</a:t>
            </a:r>
          </a:p>
          <a:p>
            <a:pPr>
              <a:defRPr/>
            </a:pPr>
            <a:r>
              <a:rPr lang="es-ES" sz="1400" b="1">
                <a:solidFill>
                  <a:srgbClr val="FFFF0F"/>
                </a:solidFill>
                <a:latin typeface="Verdana" pitchFamily="34" charset="0"/>
              </a:rPr>
              <a:t>Recursos – Gestión</a:t>
            </a:r>
          </a:p>
          <a:p>
            <a:pPr>
              <a:defRPr/>
            </a:pPr>
            <a:r>
              <a:rPr lang="es-ES" sz="1400" b="1">
                <a:solidFill>
                  <a:srgbClr val="FFFF0F"/>
                </a:solidFill>
                <a:latin typeface="Verdana" pitchFamily="34" charset="0"/>
              </a:rPr>
              <a:t>Pedagogía-Didáctica</a:t>
            </a:r>
          </a:p>
          <a:p>
            <a:pPr>
              <a:defRPr/>
            </a:pPr>
            <a:r>
              <a:rPr lang="es-ES" sz="1400" b="1">
                <a:solidFill>
                  <a:srgbClr val="FFFF0F"/>
                </a:solidFill>
                <a:latin typeface="Verdana" pitchFamily="34" charset="0"/>
              </a:rPr>
              <a:t>Evaluación</a:t>
            </a:r>
          </a:p>
          <a:p>
            <a:pPr algn="ctr">
              <a:defRPr/>
            </a:pPr>
            <a:endParaRPr lang="es-ES" sz="1400" b="1">
              <a:solidFill>
                <a:srgbClr val="FFFF0F"/>
              </a:solidFill>
              <a:latin typeface="Verdana" pitchFamily="34" charset="0"/>
            </a:endParaRPr>
          </a:p>
        </p:txBody>
      </p:sp>
      <p:sp>
        <p:nvSpPr>
          <p:cNvPr id="7206" name="10277 Rectángulo"/>
          <p:cNvSpPr>
            <a:spLocks noChangeArrowheads="1"/>
          </p:cNvSpPr>
          <p:nvPr/>
        </p:nvSpPr>
        <p:spPr bwMode="auto">
          <a:xfrm>
            <a:off x="1042988" y="4508500"/>
            <a:ext cx="1512887" cy="27463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2075" tIns="46038" rIns="92075" bIns="46038">
            <a:spAutoFit/>
          </a:bodyPr>
          <a:lstStyle/>
          <a:p>
            <a:pPr>
              <a:defRPr/>
            </a:pPr>
            <a:r>
              <a:rPr lang="es-ES" sz="1200" b="1">
                <a:solidFill>
                  <a:srgbClr val="FFFF0F"/>
                </a:solidFill>
                <a:latin typeface="Verdana" pitchFamily="34" charset="0"/>
              </a:rPr>
              <a:t>CONTEXTOS</a:t>
            </a:r>
            <a:endParaRPr lang="es-ES" sz="1200"/>
          </a:p>
        </p:txBody>
      </p:sp>
      <p:sp>
        <p:nvSpPr>
          <p:cNvPr id="7207" name="8232 Elipse"/>
          <p:cNvSpPr>
            <a:spLocks noChangeArrowheads="1"/>
          </p:cNvSpPr>
          <p:nvPr/>
        </p:nvSpPr>
        <p:spPr bwMode="auto">
          <a:xfrm>
            <a:off x="684213" y="3148013"/>
            <a:ext cx="1527175" cy="841375"/>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defRPr/>
            </a:pPr>
            <a:r>
              <a:rPr lang="es-ES" sz="1800" b="1" dirty="0">
                <a:solidFill>
                  <a:srgbClr val="FFFF0F"/>
                </a:solidFill>
                <a:latin typeface="Verdana" pitchFamily="34" charset="0"/>
              </a:rPr>
              <a:t>Saber</a:t>
            </a:r>
            <a:endParaRPr lang="es-ES_tradnl" sz="1800" dirty="0"/>
          </a:p>
        </p:txBody>
      </p:sp>
      <p:sp>
        <p:nvSpPr>
          <p:cNvPr id="7208" name="8233 Forma"/>
          <p:cNvSpPr>
            <a:spLocks/>
          </p:cNvSpPr>
          <p:nvPr/>
        </p:nvSpPr>
        <p:spPr bwMode="auto">
          <a:xfrm>
            <a:off x="2387600" y="5562600"/>
            <a:ext cx="877888" cy="153988"/>
          </a:xfrm>
          <a:custGeom>
            <a:avLst/>
            <a:gdLst>
              <a:gd name="T0" fmla="*/ 0 w 553"/>
              <a:gd name="T1" fmla="*/ 2147483647 h 97"/>
              <a:gd name="T2" fmla="*/ 2147483647 w 553"/>
              <a:gd name="T3" fmla="*/ 2147483647 h 97"/>
              <a:gd name="T4" fmla="*/ 2147483647 w 553"/>
              <a:gd name="T5" fmla="*/ 2147483647 h 97"/>
              <a:gd name="T6" fmla="*/ 2147483647 w 553"/>
              <a:gd name="T7" fmla="*/ 2147483647 h 97"/>
              <a:gd name="T8" fmla="*/ 2147483647 w 553"/>
              <a:gd name="T9" fmla="*/ 2147483647 h 97"/>
              <a:gd name="T10" fmla="*/ 2147483647 w 553"/>
              <a:gd name="T11" fmla="*/ 2147483647 h 97"/>
              <a:gd name="T12" fmla="*/ 2147483647 w 553"/>
              <a:gd name="T13" fmla="*/ 0 h 97"/>
              <a:gd name="T14" fmla="*/ 2147483647 w 553"/>
              <a:gd name="T15" fmla="*/ 2147483647 h 97"/>
              <a:gd name="T16" fmla="*/ 2147483647 w 553"/>
              <a:gd name="T17" fmla="*/ 2147483647 h 97"/>
              <a:gd name="T18" fmla="*/ 2147483647 w 553"/>
              <a:gd name="T19" fmla="*/ 0 h 97"/>
              <a:gd name="T20" fmla="*/ 0 w 553"/>
              <a:gd name="T21" fmla="*/ 2147483647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3"/>
              <a:gd name="T34" fmla="*/ 0 h 97"/>
              <a:gd name="T35" fmla="*/ 553 w 553"/>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3" h="97">
                <a:moveTo>
                  <a:pt x="0" y="48"/>
                </a:moveTo>
                <a:lnTo>
                  <a:pt x="110" y="96"/>
                </a:lnTo>
                <a:lnTo>
                  <a:pt x="110" y="72"/>
                </a:lnTo>
                <a:lnTo>
                  <a:pt x="442" y="72"/>
                </a:lnTo>
                <a:lnTo>
                  <a:pt x="442" y="96"/>
                </a:lnTo>
                <a:lnTo>
                  <a:pt x="552" y="48"/>
                </a:lnTo>
                <a:lnTo>
                  <a:pt x="442" y="0"/>
                </a:lnTo>
                <a:lnTo>
                  <a:pt x="442" y="24"/>
                </a:lnTo>
                <a:lnTo>
                  <a:pt x="110" y="24"/>
                </a:lnTo>
                <a:lnTo>
                  <a:pt x="110" y="0"/>
                </a:lnTo>
                <a:lnTo>
                  <a:pt x="0" y="48"/>
                </a:lnTo>
              </a:path>
            </a:pathLst>
          </a:custGeom>
          <a:ln>
            <a:headEnd/>
            <a:tailEnd/>
          </a:ln>
        </p:spPr>
        <p:style>
          <a:lnRef idx="3">
            <a:schemeClr val="accent3"/>
          </a:lnRef>
          <a:fillRef idx="0">
            <a:schemeClr val="accent3"/>
          </a:fillRef>
          <a:effectRef idx="2">
            <a:schemeClr val="accent3"/>
          </a:effectRef>
          <a:fontRef idx="minor">
            <a:schemeClr val="tx1"/>
          </a:fontRef>
        </p:style>
        <p:txBody>
          <a:bodyPr/>
          <a:lstStyle/>
          <a:p>
            <a:pPr eaLnBrk="1" hangingPunct="1">
              <a:defRPr/>
            </a:pPr>
            <a:endParaRPr lang="es-CO"/>
          </a:p>
        </p:txBody>
      </p:sp>
      <p:sp>
        <p:nvSpPr>
          <p:cNvPr id="7209" name="8234 Forma"/>
          <p:cNvSpPr>
            <a:spLocks/>
          </p:cNvSpPr>
          <p:nvPr/>
        </p:nvSpPr>
        <p:spPr bwMode="auto">
          <a:xfrm>
            <a:off x="5549900" y="5562600"/>
            <a:ext cx="877888" cy="153988"/>
          </a:xfrm>
          <a:custGeom>
            <a:avLst/>
            <a:gdLst>
              <a:gd name="T0" fmla="*/ 0 w 553"/>
              <a:gd name="T1" fmla="*/ 2147483647 h 97"/>
              <a:gd name="T2" fmla="*/ 2147483647 w 553"/>
              <a:gd name="T3" fmla="*/ 2147483647 h 97"/>
              <a:gd name="T4" fmla="*/ 2147483647 w 553"/>
              <a:gd name="T5" fmla="*/ 2147483647 h 97"/>
              <a:gd name="T6" fmla="*/ 2147483647 w 553"/>
              <a:gd name="T7" fmla="*/ 2147483647 h 97"/>
              <a:gd name="T8" fmla="*/ 2147483647 w 553"/>
              <a:gd name="T9" fmla="*/ 2147483647 h 97"/>
              <a:gd name="T10" fmla="*/ 2147483647 w 553"/>
              <a:gd name="T11" fmla="*/ 2147483647 h 97"/>
              <a:gd name="T12" fmla="*/ 2147483647 w 553"/>
              <a:gd name="T13" fmla="*/ 0 h 97"/>
              <a:gd name="T14" fmla="*/ 2147483647 w 553"/>
              <a:gd name="T15" fmla="*/ 2147483647 h 97"/>
              <a:gd name="T16" fmla="*/ 2147483647 w 553"/>
              <a:gd name="T17" fmla="*/ 2147483647 h 97"/>
              <a:gd name="T18" fmla="*/ 2147483647 w 553"/>
              <a:gd name="T19" fmla="*/ 0 h 97"/>
              <a:gd name="T20" fmla="*/ 0 w 553"/>
              <a:gd name="T21" fmla="*/ 2147483647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3"/>
              <a:gd name="T34" fmla="*/ 0 h 97"/>
              <a:gd name="T35" fmla="*/ 553 w 553"/>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3" h="97">
                <a:moveTo>
                  <a:pt x="0" y="48"/>
                </a:moveTo>
                <a:lnTo>
                  <a:pt x="110" y="96"/>
                </a:lnTo>
                <a:lnTo>
                  <a:pt x="110" y="72"/>
                </a:lnTo>
                <a:lnTo>
                  <a:pt x="442" y="72"/>
                </a:lnTo>
                <a:lnTo>
                  <a:pt x="442" y="96"/>
                </a:lnTo>
                <a:lnTo>
                  <a:pt x="552" y="48"/>
                </a:lnTo>
                <a:lnTo>
                  <a:pt x="442" y="0"/>
                </a:lnTo>
                <a:lnTo>
                  <a:pt x="442" y="24"/>
                </a:lnTo>
                <a:lnTo>
                  <a:pt x="110" y="24"/>
                </a:lnTo>
                <a:lnTo>
                  <a:pt x="110" y="0"/>
                </a:lnTo>
                <a:lnTo>
                  <a:pt x="0" y="48"/>
                </a:lnTo>
              </a:path>
            </a:pathLst>
          </a:custGeom>
          <a:ln>
            <a:headEnd/>
            <a:tailEnd/>
          </a:ln>
        </p:spPr>
        <p:style>
          <a:lnRef idx="3">
            <a:schemeClr val="accent3"/>
          </a:lnRef>
          <a:fillRef idx="0">
            <a:schemeClr val="accent3"/>
          </a:fillRef>
          <a:effectRef idx="2">
            <a:schemeClr val="accent3"/>
          </a:effectRef>
          <a:fontRef idx="minor">
            <a:schemeClr val="tx1"/>
          </a:fontRef>
        </p:style>
        <p:txBody>
          <a:bodyPr/>
          <a:lstStyle/>
          <a:p>
            <a:pPr eaLnBrk="1" hangingPunct="1">
              <a:defRPr/>
            </a:pPr>
            <a:endParaRPr lang="es-CO"/>
          </a:p>
        </p:txBody>
      </p:sp>
      <p:sp>
        <p:nvSpPr>
          <p:cNvPr id="7210" name="8235 Flecha derecha"/>
          <p:cNvSpPr>
            <a:spLocks noChangeArrowheads="1"/>
          </p:cNvSpPr>
          <p:nvPr/>
        </p:nvSpPr>
        <p:spPr bwMode="auto">
          <a:xfrm>
            <a:off x="2211388" y="3455988"/>
            <a:ext cx="530225" cy="149225"/>
          </a:xfrm>
          <a:prstGeom prst="rightArrow">
            <a:avLst>
              <a:gd name="adj1" fmla="val 50000"/>
              <a:gd name="adj2" fmla="val 88863"/>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7211" name="8236 Flecha arriba"/>
          <p:cNvSpPr>
            <a:spLocks noChangeArrowheads="1"/>
          </p:cNvSpPr>
          <p:nvPr/>
        </p:nvSpPr>
        <p:spPr bwMode="auto">
          <a:xfrm>
            <a:off x="1601788" y="4840288"/>
            <a:ext cx="149225" cy="187325"/>
          </a:xfrm>
          <a:prstGeom prst="upArrow">
            <a:avLst>
              <a:gd name="adj1" fmla="val 50000"/>
              <a:gd name="adj2" fmla="val 31371"/>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7212" name="8237 Flecha arriba"/>
          <p:cNvSpPr>
            <a:spLocks noChangeArrowheads="1"/>
          </p:cNvSpPr>
          <p:nvPr/>
        </p:nvSpPr>
        <p:spPr bwMode="auto">
          <a:xfrm>
            <a:off x="7392988" y="4891088"/>
            <a:ext cx="149225" cy="187325"/>
          </a:xfrm>
          <a:prstGeom prst="upArrow">
            <a:avLst>
              <a:gd name="adj1" fmla="val 50000"/>
              <a:gd name="adj2" fmla="val 31371"/>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7213" name="8238 Flecha arriba"/>
          <p:cNvSpPr>
            <a:spLocks noChangeArrowheads="1"/>
          </p:cNvSpPr>
          <p:nvPr/>
        </p:nvSpPr>
        <p:spPr bwMode="auto">
          <a:xfrm>
            <a:off x="4357688" y="4903788"/>
            <a:ext cx="149225" cy="352425"/>
          </a:xfrm>
          <a:prstGeom prst="upArrow">
            <a:avLst>
              <a:gd name="adj1" fmla="val 50000"/>
              <a:gd name="adj2" fmla="val 59021"/>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7214" name="8239 Flecha arriba"/>
          <p:cNvSpPr>
            <a:spLocks noChangeArrowheads="1"/>
          </p:cNvSpPr>
          <p:nvPr/>
        </p:nvSpPr>
        <p:spPr bwMode="auto">
          <a:xfrm>
            <a:off x="4357688" y="4446588"/>
            <a:ext cx="136525" cy="123825"/>
          </a:xfrm>
          <a:prstGeom prst="upArrow">
            <a:avLst>
              <a:gd name="adj1" fmla="val 50000"/>
              <a:gd name="adj2" fmla="val 24991"/>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7215" name="8240 Flecha arriba"/>
          <p:cNvSpPr>
            <a:spLocks noChangeArrowheads="1"/>
          </p:cNvSpPr>
          <p:nvPr/>
        </p:nvSpPr>
        <p:spPr bwMode="auto">
          <a:xfrm>
            <a:off x="4357688" y="3735388"/>
            <a:ext cx="136525" cy="123825"/>
          </a:xfrm>
          <a:prstGeom prst="upArrow">
            <a:avLst>
              <a:gd name="adj1" fmla="val 50000"/>
              <a:gd name="adj2" fmla="val 24991"/>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7216" name="8241 Flecha abajo"/>
          <p:cNvSpPr>
            <a:spLocks noChangeArrowheads="1"/>
          </p:cNvSpPr>
          <p:nvPr/>
        </p:nvSpPr>
        <p:spPr bwMode="auto">
          <a:xfrm>
            <a:off x="4357688" y="2668588"/>
            <a:ext cx="149225" cy="149225"/>
          </a:xfrm>
          <a:prstGeom prst="downArrow">
            <a:avLst>
              <a:gd name="adj1" fmla="val 50000"/>
              <a:gd name="adj2" fmla="val 25009"/>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7217" name="8242 Flecha abajo"/>
          <p:cNvSpPr>
            <a:spLocks noChangeArrowheads="1"/>
          </p:cNvSpPr>
          <p:nvPr/>
        </p:nvSpPr>
        <p:spPr bwMode="auto">
          <a:xfrm>
            <a:off x="4357688" y="1906588"/>
            <a:ext cx="112712" cy="403225"/>
          </a:xfrm>
          <a:prstGeom prst="downArrow">
            <a:avLst>
              <a:gd name="adj1" fmla="val 50000"/>
              <a:gd name="adj2" fmla="val 89470"/>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7218" name="8243 Flecha abajo"/>
          <p:cNvSpPr>
            <a:spLocks noChangeArrowheads="1"/>
          </p:cNvSpPr>
          <p:nvPr/>
        </p:nvSpPr>
        <p:spPr bwMode="auto">
          <a:xfrm>
            <a:off x="6326188" y="1944688"/>
            <a:ext cx="112712" cy="355600"/>
          </a:xfrm>
          <a:prstGeom prst="downArrow">
            <a:avLst>
              <a:gd name="adj1" fmla="val 50000"/>
              <a:gd name="adj2" fmla="val 78903"/>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7219" name="8244 Flecha abajo"/>
          <p:cNvSpPr>
            <a:spLocks noChangeArrowheads="1"/>
          </p:cNvSpPr>
          <p:nvPr/>
        </p:nvSpPr>
        <p:spPr bwMode="auto">
          <a:xfrm>
            <a:off x="7850188" y="1766888"/>
            <a:ext cx="138112" cy="530225"/>
          </a:xfrm>
          <a:prstGeom prst="downArrow">
            <a:avLst>
              <a:gd name="adj1" fmla="val 50000"/>
              <a:gd name="adj2" fmla="val 96013"/>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7220" name="8245 Flecha abajo"/>
          <p:cNvSpPr>
            <a:spLocks noChangeArrowheads="1"/>
          </p:cNvSpPr>
          <p:nvPr/>
        </p:nvSpPr>
        <p:spPr bwMode="auto">
          <a:xfrm>
            <a:off x="1220788" y="1766888"/>
            <a:ext cx="138112" cy="530225"/>
          </a:xfrm>
          <a:prstGeom prst="downArrow">
            <a:avLst>
              <a:gd name="adj1" fmla="val 50000"/>
              <a:gd name="adj2" fmla="val 96013"/>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10293" name="10294 Rectángulo"/>
          <p:cNvSpPr>
            <a:spLocks noChangeArrowheads="1"/>
          </p:cNvSpPr>
          <p:nvPr/>
        </p:nvSpPr>
        <p:spPr bwMode="auto">
          <a:xfrm>
            <a:off x="2627313" y="3357563"/>
            <a:ext cx="3748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sz="2000" b="1">
                <a:solidFill>
                  <a:srgbClr val="FFFF00"/>
                </a:solidFill>
              </a:rPr>
              <a:t>CURRÍCULO INTEGRAL</a:t>
            </a:r>
          </a:p>
        </p:txBody>
      </p:sp>
      <p:sp>
        <p:nvSpPr>
          <p:cNvPr id="7222" name="8247 Forma"/>
          <p:cNvSpPr>
            <a:spLocks/>
          </p:cNvSpPr>
          <p:nvPr/>
        </p:nvSpPr>
        <p:spPr bwMode="auto">
          <a:xfrm>
            <a:off x="6858000" y="4049713"/>
            <a:ext cx="636588" cy="533400"/>
          </a:xfrm>
          <a:custGeom>
            <a:avLst/>
            <a:gdLst>
              <a:gd name="T0" fmla="*/ 0 w 401"/>
              <a:gd name="T1" fmla="*/ 2147483647 h 336"/>
              <a:gd name="T2" fmla="*/ 2147483647 w 401"/>
              <a:gd name="T3" fmla="*/ 2147483647 h 336"/>
              <a:gd name="T4" fmla="*/ 2147483647 w 401"/>
              <a:gd name="T5" fmla="*/ 2147483647 h 336"/>
              <a:gd name="T6" fmla="*/ 2147483647 w 401"/>
              <a:gd name="T7" fmla="*/ 2147483647 h 336"/>
              <a:gd name="T8" fmla="*/ 2147483647 w 401"/>
              <a:gd name="T9" fmla="*/ 2147483647 h 336"/>
              <a:gd name="T10" fmla="*/ 2147483647 w 401"/>
              <a:gd name="T11" fmla="*/ 2147483647 h 336"/>
              <a:gd name="T12" fmla="*/ 2147483647 w 401"/>
              <a:gd name="T13" fmla="*/ 2147483647 h 336"/>
              <a:gd name="T14" fmla="*/ 2147483647 w 401"/>
              <a:gd name="T15" fmla="*/ 2147483647 h 336"/>
              <a:gd name="T16" fmla="*/ 2147483647 w 401"/>
              <a:gd name="T17" fmla="*/ 0 h 336"/>
              <a:gd name="T18" fmla="*/ 0 w 401"/>
              <a:gd name="T19" fmla="*/ 2147483647 h 3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1"/>
              <a:gd name="T31" fmla="*/ 0 h 336"/>
              <a:gd name="T32" fmla="*/ 401 w 401"/>
              <a:gd name="T33" fmla="*/ 336 h 3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1" h="336">
                <a:moveTo>
                  <a:pt x="0" y="63"/>
                </a:moveTo>
                <a:lnTo>
                  <a:pt x="152" y="125"/>
                </a:lnTo>
                <a:lnTo>
                  <a:pt x="151" y="70"/>
                </a:lnTo>
                <a:lnTo>
                  <a:pt x="380" y="69"/>
                </a:lnTo>
                <a:lnTo>
                  <a:pt x="380" y="335"/>
                </a:lnTo>
                <a:lnTo>
                  <a:pt x="400" y="335"/>
                </a:lnTo>
                <a:lnTo>
                  <a:pt x="400" y="55"/>
                </a:lnTo>
                <a:lnTo>
                  <a:pt x="151" y="56"/>
                </a:lnTo>
                <a:lnTo>
                  <a:pt x="151" y="0"/>
                </a:lnTo>
                <a:lnTo>
                  <a:pt x="0" y="63"/>
                </a:lnTo>
              </a:path>
            </a:pathLst>
          </a:custGeom>
          <a:ln>
            <a:headEnd/>
            <a:tailEnd/>
          </a:ln>
        </p:spPr>
        <p:style>
          <a:lnRef idx="3">
            <a:schemeClr val="accent3"/>
          </a:lnRef>
          <a:fillRef idx="0">
            <a:schemeClr val="accent3"/>
          </a:fillRef>
          <a:effectRef idx="2">
            <a:schemeClr val="accent3"/>
          </a:effectRef>
          <a:fontRef idx="minor">
            <a:schemeClr val="tx1"/>
          </a:fontRef>
        </p:style>
        <p:txBody>
          <a:bodyPr/>
          <a:lstStyle/>
          <a:p>
            <a:pPr eaLnBrk="1" hangingPunct="1">
              <a:defRPr/>
            </a:pPr>
            <a:endParaRPr lang="es-CO"/>
          </a:p>
        </p:txBody>
      </p:sp>
      <p:sp>
        <p:nvSpPr>
          <p:cNvPr id="7223" name="8248 Forma"/>
          <p:cNvSpPr>
            <a:spLocks/>
          </p:cNvSpPr>
          <p:nvPr/>
        </p:nvSpPr>
        <p:spPr bwMode="auto">
          <a:xfrm>
            <a:off x="1409700" y="4035425"/>
            <a:ext cx="687388" cy="460375"/>
          </a:xfrm>
          <a:custGeom>
            <a:avLst/>
            <a:gdLst>
              <a:gd name="T0" fmla="*/ 2147483647 w 433"/>
              <a:gd name="T1" fmla="*/ 2147483647 h 290"/>
              <a:gd name="T2" fmla="*/ 2147483647 w 433"/>
              <a:gd name="T3" fmla="*/ 2147483647 h 290"/>
              <a:gd name="T4" fmla="*/ 2147483647 w 433"/>
              <a:gd name="T5" fmla="*/ 2147483647 h 290"/>
              <a:gd name="T6" fmla="*/ 2147483647 w 433"/>
              <a:gd name="T7" fmla="*/ 2147483647 h 290"/>
              <a:gd name="T8" fmla="*/ 2147483647 w 433"/>
              <a:gd name="T9" fmla="*/ 2147483647 h 290"/>
              <a:gd name="T10" fmla="*/ 0 w 433"/>
              <a:gd name="T11" fmla="*/ 2147483647 h 290"/>
              <a:gd name="T12" fmla="*/ 0 w 433"/>
              <a:gd name="T13" fmla="*/ 2147483647 h 290"/>
              <a:gd name="T14" fmla="*/ 2147483647 w 433"/>
              <a:gd name="T15" fmla="*/ 2147483647 h 290"/>
              <a:gd name="T16" fmla="*/ 2147483647 w 433"/>
              <a:gd name="T17" fmla="*/ 0 h 290"/>
              <a:gd name="T18" fmla="*/ 2147483647 w 433"/>
              <a:gd name="T19" fmla="*/ 2147483647 h 2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3"/>
              <a:gd name="T31" fmla="*/ 0 h 290"/>
              <a:gd name="T32" fmla="*/ 433 w 433"/>
              <a:gd name="T33" fmla="*/ 290 h 2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3" h="290">
                <a:moveTo>
                  <a:pt x="432" y="54"/>
                </a:moveTo>
                <a:lnTo>
                  <a:pt x="268" y="108"/>
                </a:lnTo>
                <a:lnTo>
                  <a:pt x="268" y="60"/>
                </a:lnTo>
                <a:lnTo>
                  <a:pt x="21" y="60"/>
                </a:lnTo>
                <a:lnTo>
                  <a:pt x="22" y="289"/>
                </a:lnTo>
                <a:lnTo>
                  <a:pt x="0" y="289"/>
                </a:lnTo>
                <a:lnTo>
                  <a:pt x="0" y="48"/>
                </a:lnTo>
                <a:lnTo>
                  <a:pt x="268" y="48"/>
                </a:lnTo>
                <a:lnTo>
                  <a:pt x="268" y="0"/>
                </a:lnTo>
                <a:lnTo>
                  <a:pt x="432" y="54"/>
                </a:lnTo>
              </a:path>
            </a:pathLst>
          </a:custGeom>
          <a:ln>
            <a:headEnd/>
            <a:tailEnd/>
          </a:ln>
        </p:spPr>
        <p:style>
          <a:lnRef idx="3">
            <a:schemeClr val="accent3"/>
          </a:lnRef>
          <a:fillRef idx="0">
            <a:schemeClr val="accent3"/>
          </a:fillRef>
          <a:effectRef idx="2">
            <a:schemeClr val="accent3"/>
          </a:effectRef>
          <a:fontRef idx="minor">
            <a:schemeClr val="tx1"/>
          </a:fontRef>
        </p:style>
        <p:txBody>
          <a:bodyPr/>
          <a:lstStyle/>
          <a:p>
            <a:pPr eaLnBrk="1" hangingPunct="1">
              <a:defRPr/>
            </a:pPr>
            <a:endParaRPr lang="es-CO"/>
          </a:p>
        </p:txBody>
      </p:sp>
      <p:sp>
        <p:nvSpPr>
          <p:cNvPr id="7224" name="8249 Flecha izquierda"/>
          <p:cNvSpPr>
            <a:spLocks noChangeArrowheads="1"/>
          </p:cNvSpPr>
          <p:nvPr/>
        </p:nvSpPr>
        <p:spPr bwMode="auto">
          <a:xfrm>
            <a:off x="6288088" y="3455988"/>
            <a:ext cx="530225" cy="149225"/>
          </a:xfrm>
          <a:prstGeom prst="leftArrow">
            <a:avLst>
              <a:gd name="adj1" fmla="val 50000"/>
              <a:gd name="adj2" fmla="val 88830"/>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7225" name="8250 Conector recto"/>
          <p:cNvSpPr>
            <a:spLocks noChangeShapeType="1"/>
          </p:cNvSpPr>
          <p:nvPr/>
        </p:nvSpPr>
        <p:spPr bwMode="auto">
          <a:xfrm>
            <a:off x="8763000" y="228600"/>
            <a:ext cx="0" cy="6324600"/>
          </a:xfrm>
          <a:prstGeom prst="line">
            <a:avLst/>
          </a:prstGeom>
          <a:ln>
            <a:headEnd type="none" w="sm" len="sm"/>
            <a:tailEnd type="none" w="sm" len="sm"/>
          </a:ln>
        </p:spPr>
        <p:style>
          <a:lnRef idx="3">
            <a:schemeClr val="accent3"/>
          </a:lnRef>
          <a:fillRef idx="0">
            <a:schemeClr val="accent3"/>
          </a:fillRef>
          <a:effectRef idx="2">
            <a:schemeClr val="accent3"/>
          </a:effectRef>
          <a:fontRef idx="minor">
            <a:schemeClr val="tx1"/>
          </a:fontRef>
        </p:style>
        <p:txBody>
          <a:bodyPr/>
          <a:lstStyle/>
          <a:p>
            <a:pPr eaLnBrk="1" hangingPunct="1">
              <a:defRPr/>
            </a:pPr>
            <a:endParaRPr lang="es-CO"/>
          </a:p>
        </p:txBody>
      </p:sp>
      <p:sp>
        <p:nvSpPr>
          <p:cNvPr id="7226" name="8251 Conector recto"/>
          <p:cNvSpPr>
            <a:spLocks noChangeShapeType="1"/>
          </p:cNvSpPr>
          <p:nvPr/>
        </p:nvSpPr>
        <p:spPr bwMode="auto">
          <a:xfrm>
            <a:off x="395288" y="3789363"/>
            <a:ext cx="0" cy="2879725"/>
          </a:xfrm>
          <a:prstGeom prst="line">
            <a:avLst/>
          </a:prstGeom>
          <a:ln>
            <a:headEnd type="none" w="sm" len="sm"/>
            <a:tailEnd type="none" w="sm" len="sm"/>
          </a:ln>
        </p:spPr>
        <p:style>
          <a:lnRef idx="3">
            <a:schemeClr val="accent3"/>
          </a:lnRef>
          <a:fillRef idx="0">
            <a:schemeClr val="accent3"/>
          </a:fillRef>
          <a:effectRef idx="2">
            <a:schemeClr val="accent3"/>
          </a:effectRef>
          <a:fontRef idx="minor">
            <a:schemeClr val="tx1"/>
          </a:fontRef>
        </p:style>
        <p:txBody>
          <a:bodyPr/>
          <a:lstStyle/>
          <a:p>
            <a:pPr eaLnBrk="1" hangingPunct="1">
              <a:defRPr/>
            </a:pPr>
            <a:endParaRPr lang="es-CO"/>
          </a:p>
        </p:txBody>
      </p:sp>
      <p:sp>
        <p:nvSpPr>
          <p:cNvPr id="7227" name="8252 Conector recto"/>
          <p:cNvSpPr>
            <a:spLocks noChangeShapeType="1"/>
          </p:cNvSpPr>
          <p:nvPr/>
        </p:nvSpPr>
        <p:spPr bwMode="auto">
          <a:xfrm flipH="1">
            <a:off x="322263" y="0"/>
            <a:ext cx="1587" cy="2971800"/>
          </a:xfrm>
          <a:prstGeom prst="line">
            <a:avLst/>
          </a:prstGeom>
          <a:ln>
            <a:headEnd type="none" w="sm" len="sm"/>
            <a:tailEnd type="none" w="sm" len="sm"/>
          </a:ln>
        </p:spPr>
        <p:style>
          <a:lnRef idx="3">
            <a:schemeClr val="accent3"/>
          </a:lnRef>
          <a:fillRef idx="0">
            <a:schemeClr val="accent3"/>
          </a:fillRef>
          <a:effectRef idx="2">
            <a:schemeClr val="accent3"/>
          </a:effectRef>
          <a:fontRef idx="minor">
            <a:schemeClr val="tx1"/>
          </a:fontRef>
        </p:style>
        <p:txBody>
          <a:bodyPr/>
          <a:lstStyle/>
          <a:p>
            <a:pPr eaLnBrk="1" hangingPunct="1">
              <a:defRPr/>
            </a:pPr>
            <a:endParaRPr lang="es-CO"/>
          </a:p>
        </p:txBody>
      </p:sp>
      <p:sp>
        <p:nvSpPr>
          <p:cNvPr id="7228" name="8253 Flecha abajo"/>
          <p:cNvSpPr>
            <a:spLocks noChangeArrowheads="1"/>
          </p:cNvSpPr>
          <p:nvPr/>
        </p:nvSpPr>
        <p:spPr bwMode="auto">
          <a:xfrm>
            <a:off x="4357688" y="3176588"/>
            <a:ext cx="149225" cy="149225"/>
          </a:xfrm>
          <a:prstGeom prst="downArrow">
            <a:avLst>
              <a:gd name="adj1" fmla="val 50000"/>
              <a:gd name="adj2" fmla="val 25009"/>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7229" name="8244 Flecha abajo"/>
          <p:cNvSpPr>
            <a:spLocks noChangeArrowheads="1"/>
          </p:cNvSpPr>
          <p:nvPr/>
        </p:nvSpPr>
        <p:spPr bwMode="auto">
          <a:xfrm>
            <a:off x="1331913" y="2636838"/>
            <a:ext cx="138112" cy="530225"/>
          </a:xfrm>
          <a:prstGeom prst="downArrow">
            <a:avLst>
              <a:gd name="adj1" fmla="val 50000"/>
              <a:gd name="adj2" fmla="val 96013"/>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
        <p:nvSpPr>
          <p:cNvPr id="7230" name="8244 Flecha abajo"/>
          <p:cNvSpPr>
            <a:spLocks noChangeArrowheads="1"/>
          </p:cNvSpPr>
          <p:nvPr/>
        </p:nvSpPr>
        <p:spPr bwMode="auto">
          <a:xfrm>
            <a:off x="7524750" y="2636838"/>
            <a:ext cx="138113" cy="530225"/>
          </a:xfrm>
          <a:prstGeom prst="downArrow">
            <a:avLst>
              <a:gd name="adj1" fmla="val 50000"/>
              <a:gd name="adj2" fmla="val 96012"/>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s-ES_tradnl" sz="1800"/>
          </a:p>
        </p:txBody>
      </p:sp>
    </p:spTree>
    <p:extLst>
      <p:ext uri="{BB962C8B-B14F-4D97-AF65-F5344CB8AC3E}">
        <p14:creationId xmlns:p14="http://schemas.microsoft.com/office/powerpoint/2010/main" val="2195269354"/>
      </p:ext>
    </p:extLst>
  </p:cSld>
  <p:clrMapOvr>
    <a:masterClrMapping/>
  </p:clrMapOvr>
  <p:transition spd="slow">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123728" y="174599"/>
            <a:ext cx="3721781" cy="461665"/>
          </a:xfrm>
          <a:prstGeom prst="rect">
            <a:avLst/>
          </a:prstGeom>
          <a:noFill/>
        </p:spPr>
        <p:txBody>
          <a:bodyPr wrap="square" rtlCol="0">
            <a:spAutoFit/>
          </a:bodyPr>
          <a:lstStyle/>
          <a:p>
            <a:r>
              <a:rPr lang="es-CO" sz="2400" b="1" dirty="0" smtClean="0"/>
              <a:t>MODELO PEDAGÓGICO</a:t>
            </a:r>
            <a:endParaRPr lang="es-ES" sz="2400" b="1" dirty="0"/>
          </a:p>
        </p:txBody>
      </p:sp>
      <p:pic>
        <p:nvPicPr>
          <p:cNvPr id="6" name="Imagen 5"/>
          <p:cNvPicPr/>
          <p:nvPr/>
        </p:nvPicPr>
        <p:blipFill rotWithShape="1">
          <a:blip r:embed="rId4"/>
          <a:srcRect l="17818" t="15449" r="28191" b="29705"/>
          <a:stretch/>
        </p:blipFill>
        <p:spPr bwMode="auto">
          <a:xfrm>
            <a:off x="711476" y="894008"/>
            <a:ext cx="8036987" cy="51992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5258319"/>
      </p:ext>
    </p:extLst>
  </p:cSld>
  <p:clrMapOvr>
    <a:masterClrMapping/>
  </p:clrMapOvr>
  <p:transition spd="slow">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p:nvPr/>
        </p:nvPicPr>
        <p:blipFill rotWithShape="1">
          <a:blip r:embed="rId4"/>
          <a:srcRect l="28222" t="18059" r="30291" b="36539"/>
          <a:stretch/>
        </p:blipFill>
        <p:spPr bwMode="auto">
          <a:xfrm>
            <a:off x="395536" y="1052736"/>
            <a:ext cx="8136905" cy="5184576"/>
          </a:xfrm>
          <a:prstGeom prst="rect">
            <a:avLst/>
          </a:prstGeom>
          <a:ln>
            <a:noFill/>
          </a:ln>
          <a:extLst>
            <a:ext uri="{53640926-AAD7-44D8-BBD7-CCE9431645EC}">
              <a14:shadowObscured xmlns:a14="http://schemas.microsoft.com/office/drawing/2010/main"/>
            </a:ext>
          </a:extLst>
        </p:spPr>
      </p:pic>
      <p:sp>
        <p:nvSpPr>
          <p:cNvPr id="6" name="CuadroTexto 5"/>
          <p:cNvSpPr txBox="1"/>
          <p:nvPr/>
        </p:nvSpPr>
        <p:spPr>
          <a:xfrm>
            <a:off x="1835696" y="302879"/>
            <a:ext cx="3721781" cy="461665"/>
          </a:xfrm>
          <a:prstGeom prst="rect">
            <a:avLst/>
          </a:prstGeom>
          <a:noFill/>
        </p:spPr>
        <p:txBody>
          <a:bodyPr wrap="square" rtlCol="0">
            <a:spAutoFit/>
          </a:bodyPr>
          <a:lstStyle/>
          <a:p>
            <a:r>
              <a:rPr lang="es-CO" sz="2400" b="1" dirty="0" smtClean="0"/>
              <a:t>MODELO PEDAGÓGICO</a:t>
            </a:r>
            <a:endParaRPr lang="es-ES" sz="2400" b="1" dirty="0"/>
          </a:p>
        </p:txBody>
      </p:sp>
    </p:spTree>
    <p:extLst>
      <p:ext uri="{BB962C8B-B14F-4D97-AF65-F5344CB8AC3E}">
        <p14:creationId xmlns:p14="http://schemas.microsoft.com/office/powerpoint/2010/main" val="1645598193"/>
      </p:ext>
    </p:extLst>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219087" y="460673"/>
            <a:ext cx="3721781" cy="461665"/>
          </a:xfrm>
          <a:prstGeom prst="rect">
            <a:avLst/>
          </a:prstGeom>
          <a:noFill/>
        </p:spPr>
        <p:txBody>
          <a:bodyPr wrap="square" rtlCol="0">
            <a:spAutoFit/>
          </a:bodyPr>
          <a:lstStyle/>
          <a:p>
            <a:r>
              <a:rPr lang="es-CO" sz="2400" b="1" dirty="0" smtClean="0"/>
              <a:t>MODELO PEDAGÓGICO</a:t>
            </a:r>
            <a:endParaRPr lang="es-ES" sz="2400" b="1" dirty="0"/>
          </a:p>
        </p:txBody>
      </p:sp>
      <p:pic>
        <p:nvPicPr>
          <p:cNvPr id="7" name="Imagen 6"/>
          <p:cNvPicPr/>
          <p:nvPr/>
        </p:nvPicPr>
        <p:blipFill rotWithShape="1">
          <a:blip r:embed="rId4"/>
          <a:srcRect l="8366" t="7918" r="12974" b="32403"/>
          <a:stretch/>
        </p:blipFill>
        <p:spPr bwMode="auto">
          <a:xfrm>
            <a:off x="467544" y="1556792"/>
            <a:ext cx="8136904" cy="41764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6123923"/>
      </p:ext>
    </p:extLst>
  </p:cSld>
  <p:clrMapOvr>
    <a:masterClrMapping/>
  </p:clrMapOvr>
  <p:transition spd="slow">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219087" y="460673"/>
            <a:ext cx="3721781" cy="461665"/>
          </a:xfrm>
          <a:prstGeom prst="rect">
            <a:avLst/>
          </a:prstGeom>
          <a:noFill/>
        </p:spPr>
        <p:txBody>
          <a:bodyPr wrap="square" rtlCol="0">
            <a:spAutoFit/>
          </a:bodyPr>
          <a:lstStyle/>
          <a:p>
            <a:r>
              <a:rPr lang="es-CO" sz="2400" b="1" dirty="0" smtClean="0"/>
              <a:t>PROPUESTA PEDAGÓGICA</a:t>
            </a:r>
            <a:endParaRPr lang="es-ES" sz="2400" b="1" dirty="0"/>
          </a:p>
        </p:txBody>
      </p:sp>
      <p:pic>
        <p:nvPicPr>
          <p:cNvPr id="6" name="Imagen 5"/>
          <p:cNvPicPr/>
          <p:nvPr/>
        </p:nvPicPr>
        <p:blipFill rotWithShape="1">
          <a:blip r:embed="rId4"/>
          <a:srcRect t="28003" r="27431" b="7495"/>
          <a:stretch/>
        </p:blipFill>
        <p:spPr bwMode="auto">
          <a:xfrm>
            <a:off x="81023" y="1052736"/>
            <a:ext cx="8964487" cy="51845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9477020"/>
      </p:ext>
    </p:extLst>
  </p:cSld>
  <p:clrMapOvr>
    <a:masterClrMapping/>
  </p:clrMapOvr>
  <p:transition spd="slow">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p:nvPr/>
        </p:nvPicPr>
        <p:blipFill rotWithShape="1">
          <a:blip r:embed="rId4"/>
          <a:srcRect t="22073" r="29868" b="16472"/>
          <a:stretch/>
        </p:blipFill>
        <p:spPr bwMode="auto">
          <a:xfrm>
            <a:off x="251520" y="980728"/>
            <a:ext cx="8064896" cy="5040560"/>
          </a:xfrm>
          <a:prstGeom prst="rect">
            <a:avLst/>
          </a:prstGeom>
          <a:ln>
            <a:noFill/>
          </a:ln>
          <a:extLst>
            <a:ext uri="{53640926-AAD7-44D8-BBD7-CCE9431645EC}">
              <a14:shadowObscured xmlns:a14="http://schemas.microsoft.com/office/drawing/2010/main"/>
            </a:ext>
          </a:extLst>
        </p:spPr>
      </p:pic>
      <p:sp>
        <p:nvSpPr>
          <p:cNvPr id="7" name="CuadroTexto 6"/>
          <p:cNvSpPr txBox="1"/>
          <p:nvPr/>
        </p:nvSpPr>
        <p:spPr>
          <a:xfrm>
            <a:off x="2219087" y="460673"/>
            <a:ext cx="3721781" cy="461665"/>
          </a:xfrm>
          <a:prstGeom prst="rect">
            <a:avLst/>
          </a:prstGeom>
          <a:noFill/>
        </p:spPr>
        <p:txBody>
          <a:bodyPr wrap="square" rtlCol="0">
            <a:spAutoFit/>
          </a:bodyPr>
          <a:lstStyle/>
          <a:p>
            <a:r>
              <a:rPr lang="es-CO" sz="2400" b="1" dirty="0" smtClean="0"/>
              <a:t>PROPUESTA PEDAGÓGICA</a:t>
            </a:r>
            <a:endParaRPr lang="es-ES" sz="2400" b="1" dirty="0"/>
          </a:p>
        </p:txBody>
      </p:sp>
    </p:spTree>
    <p:extLst>
      <p:ext uri="{BB962C8B-B14F-4D97-AF65-F5344CB8AC3E}">
        <p14:creationId xmlns:p14="http://schemas.microsoft.com/office/powerpoint/2010/main" val="224345192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ChangeArrowheads="1"/>
          </p:cNvSpPr>
          <p:nvPr/>
        </p:nvSpPr>
        <p:spPr bwMode="auto">
          <a:xfrm>
            <a:off x="609600" y="2057400"/>
            <a:ext cx="5334000" cy="4114800"/>
          </a:xfrm>
          <a:prstGeom prst="rect">
            <a:avLst/>
          </a:prstGeom>
          <a:solidFill>
            <a:srgbClr val="C0C0C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CL" sz="1800">
                <a:latin typeface="Arial" panose="020B0604020202020204" pitchFamily="34" charset="0"/>
              </a:rPr>
              <a:t>Estratégica</a:t>
            </a:r>
          </a:p>
          <a:p>
            <a:pPr eaLnBrk="1" hangingPunct="1">
              <a:spcBef>
                <a:spcPct val="0"/>
              </a:spcBef>
              <a:buFontTx/>
              <a:buNone/>
            </a:pPr>
            <a:endParaRPr lang="en-US" sz="1800">
              <a:latin typeface="Arial" panose="020B0604020202020204" pitchFamily="34" charset="0"/>
            </a:endParaRPr>
          </a:p>
          <a:p>
            <a:pPr eaLnBrk="1" hangingPunct="1">
              <a:spcBef>
                <a:spcPct val="0"/>
              </a:spcBef>
              <a:buFontTx/>
              <a:buNone/>
            </a:pPr>
            <a:endParaRPr lang="en-US" sz="1800">
              <a:latin typeface="Arial" panose="020B0604020202020204" pitchFamily="34" charset="0"/>
            </a:endParaRPr>
          </a:p>
          <a:p>
            <a:pPr eaLnBrk="1" hangingPunct="1">
              <a:spcBef>
                <a:spcPct val="0"/>
              </a:spcBef>
              <a:buFontTx/>
              <a:buNone/>
            </a:pPr>
            <a:endParaRPr lang="es-CL" sz="1800">
              <a:latin typeface="Arial" panose="020B0604020202020204" pitchFamily="34" charset="0"/>
            </a:endParaRPr>
          </a:p>
          <a:p>
            <a:pPr eaLnBrk="1" hangingPunct="1">
              <a:spcBef>
                <a:spcPct val="0"/>
              </a:spcBef>
              <a:buFontTx/>
              <a:buNone/>
            </a:pPr>
            <a:endParaRPr lang="es-CL" sz="1800">
              <a:latin typeface="Arial" panose="020B0604020202020204" pitchFamily="34" charset="0"/>
            </a:endParaRPr>
          </a:p>
          <a:p>
            <a:pPr eaLnBrk="1" hangingPunct="1">
              <a:spcBef>
                <a:spcPct val="0"/>
              </a:spcBef>
              <a:buFontTx/>
              <a:buNone/>
            </a:pPr>
            <a:endParaRPr lang="es-CL" sz="1800">
              <a:latin typeface="Arial" panose="020B0604020202020204" pitchFamily="34" charset="0"/>
            </a:endParaRPr>
          </a:p>
          <a:p>
            <a:pPr eaLnBrk="1" hangingPunct="1">
              <a:spcBef>
                <a:spcPct val="0"/>
              </a:spcBef>
              <a:buFontTx/>
              <a:buNone/>
            </a:pPr>
            <a:endParaRPr lang="es-CL" sz="1800">
              <a:latin typeface="Arial" panose="020B0604020202020204" pitchFamily="34" charset="0"/>
            </a:endParaRPr>
          </a:p>
          <a:p>
            <a:pPr eaLnBrk="1" hangingPunct="1">
              <a:spcBef>
                <a:spcPct val="0"/>
              </a:spcBef>
              <a:buFontTx/>
              <a:buNone/>
            </a:pPr>
            <a:endParaRPr lang="es-CL" sz="1800">
              <a:latin typeface="Arial" panose="020B0604020202020204" pitchFamily="34" charset="0"/>
            </a:endParaRPr>
          </a:p>
          <a:p>
            <a:pPr eaLnBrk="1" hangingPunct="1">
              <a:spcBef>
                <a:spcPct val="0"/>
              </a:spcBef>
              <a:buFontTx/>
              <a:buNone/>
            </a:pPr>
            <a:endParaRPr lang="es-CL" sz="1800">
              <a:latin typeface="Arial" panose="020B0604020202020204" pitchFamily="34" charset="0"/>
            </a:endParaRPr>
          </a:p>
          <a:p>
            <a:pPr eaLnBrk="1" hangingPunct="1">
              <a:spcBef>
                <a:spcPct val="0"/>
              </a:spcBef>
              <a:buFontTx/>
              <a:buNone/>
            </a:pPr>
            <a:endParaRPr lang="es-CL" sz="1800">
              <a:latin typeface="Arial" panose="020B0604020202020204" pitchFamily="34" charset="0"/>
            </a:endParaRPr>
          </a:p>
          <a:p>
            <a:pPr eaLnBrk="1" hangingPunct="1">
              <a:spcBef>
                <a:spcPct val="0"/>
              </a:spcBef>
              <a:buFontTx/>
              <a:buNone/>
            </a:pPr>
            <a:endParaRPr lang="es-CL" sz="1800">
              <a:latin typeface="Arial" panose="020B0604020202020204" pitchFamily="34" charset="0"/>
            </a:endParaRPr>
          </a:p>
          <a:p>
            <a:pPr eaLnBrk="1" hangingPunct="1">
              <a:spcBef>
                <a:spcPct val="0"/>
              </a:spcBef>
              <a:buFontTx/>
              <a:buNone/>
            </a:pPr>
            <a:endParaRPr lang="es-CL" sz="1800">
              <a:latin typeface="Arial" panose="020B0604020202020204" pitchFamily="34" charset="0"/>
            </a:endParaRPr>
          </a:p>
          <a:p>
            <a:pPr eaLnBrk="1" hangingPunct="1">
              <a:spcBef>
                <a:spcPct val="0"/>
              </a:spcBef>
              <a:buFontTx/>
              <a:buNone/>
            </a:pPr>
            <a:endParaRPr lang="es-CL" sz="1800">
              <a:latin typeface="Arial" panose="020B0604020202020204" pitchFamily="34" charset="0"/>
            </a:endParaRPr>
          </a:p>
        </p:txBody>
      </p:sp>
      <p:sp>
        <p:nvSpPr>
          <p:cNvPr id="291843" name="Rectangle 3"/>
          <p:cNvSpPr>
            <a:spLocks noChangeArrowheads="1"/>
          </p:cNvSpPr>
          <p:nvPr/>
        </p:nvSpPr>
        <p:spPr bwMode="auto">
          <a:xfrm>
            <a:off x="4343400" y="2057400"/>
            <a:ext cx="4572000" cy="4191000"/>
          </a:xfrm>
          <a:prstGeom prst="rect">
            <a:avLst/>
          </a:prstGeom>
          <a:solidFill>
            <a:srgbClr val="F4FDA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s-CL" sz="1800">
                <a:latin typeface="Arial" panose="020B0604020202020204" pitchFamily="34" charset="0"/>
              </a:rPr>
              <a:t>Prospectiva</a:t>
            </a:r>
          </a:p>
          <a:p>
            <a:pPr algn="r" eaLnBrk="1" hangingPunct="1">
              <a:spcBef>
                <a:spcPct val="0"/>
              </a:spcBef>
              <a:buFontTx/>
              <a:buNone/>
            </a:pPr>
            <a:endParaRPr lang="en-US" sz="1800">
              <a:latin typeface="Arial" panose="020B0604020202020204" pitchFamily="34" charset="0"/>
            </a:endParaRPr>
          </a:p>
          <a:p>
            <a:pPr algn="r" eaLnBrk="1" hangingPunct="1">
              <a:spcBef>
                <a:spcPct val="0"/>
              </a:spcBef>
              <a:buFontTx/>
              <a:buNone/>
            </a:pPr>
            <a:endParaRPr lang="en-US" sz="1800">
              <a:latin typeface="Arial" panose="020B0604020202020204" pitchFamily="34" charset="0"/>
            </a:endParaRPr>
          </a:p>
          <a:p>
            <a:pPr algn="r" eaLnBrk="1" hangingPunct="1">
              <a:spcBef>
                <a:spcPct val="0"/>
              </a:spcBef>
              <a:buFontTx/>
              <a:buNone/>
            </a:pPr>
            <a:endParaRPr lang="en-US" sz="1800">
              <a:latin typeface="Arial" panose="020B0604020202020204" pitchFamily="34" charset="0"/>
            </a:endParaRPr>
          </a:p>
          <a:p>
            <a:pPr algn="r" eaLnBrk="1" hangingPunct="1">
              <a:spcBef>
                <a:spcPct val="0"/>
              </a:spcBef>
              <a:buFontTx/>
              <a:buNone/>
            </a:pPr>
            <a:endParaRPr lang="en-US" sz="1800">
              <a:latin typeface="Arial" panose="020B0604020202020204" pitchFamily="34" charset="0"/>
            </a:endParaRPr>
          </a:p>
          <a:p>
            <a:pPr algn="r" eaLnBrk="1" hangingPunct="1">
              <a:spcBef>
                <a:spcPct val="0"/>
              </a:spcBef>
              <a:buFontTx/>
              <a:buNone/>
            </a:pPr>
            <a:endParaRPr lang="es-CL" sz="1800">
              <a:latin typeface="Arial" panose="020B0604020202020204" pitchFamily="34" charset="0"/>
            </a:endParaRPr>
          </a:p>
          <a:p>
            <a:pPr algn="r" eaLnBrk="1" hangingPunct="1">
              <a:spcBef>
                <a:spcPct val="0"/>
              </a:spcBef>
              <a:buFontTx/>
              <a:buNone/>
            </a:pPr>
            <a:endParaRPr lang="es-CL" sz="1800">
              <a:latin typeface="Arial" panose="020B0604020202020204" pitchFamily="34" charset="0"/>
            </a:endParaRPr>
          </a:p>
          <a:p>
            <a:pPr algn="r" eaLnBrk="1" hangingPunct="1">
              <a:spcBef>
                <a:spcPct val="0"/>
              </a:spcBef>
              <a:buFontTx/>
              <a:buNone/>
            </a:pPr>
            <a:endParaRPr lang="es-CL" sz="1800">
              <a:latin typeface="Arial" panose="020B0604020202020204" pitchFamily="34" charset="0"/>
            </a:endParaRPr>
          </a:p>
          <a:p>
            <a:pPr algn="r" eaLnBrk="1" hangingPunct="1">
              <a:spcBef>
                <a:spcPct val="0"/>
              </a:spcBef>
              <a:buFontTx/>
              <a:buNone/>
            </a:pPr>
            <a:endParaRPr lang="es-CL" sz="1800">
              <a:latin typeface="Arial" panose="020B0604020202020204" pitchFamily="34" charset="0"/>
            </a:endParaRPr>
          </a:p>
          <a:p>
            <a:pPr algn="r" eaLnBrk="1" hangingPunct="1">
              <a:spcBef>
                <a:spcPct val="0"/>
              </a:spcBef>
              <a:buFontTx/>
              <a:buNone/>
            </a:pPr>
            <a:endParaRPr lang="es-CL" sz="1800">
              <a:latin typeface="Arial" panose="020B0604020202020204" pitchFamily="34" charset="0"/>
            </a:endParaRPr>
          </a:p>
          <a:p>
            <a:pPr algn="r" eaLnBrk="1" hangingPunct="1">
              <a:spcBef>
                <a:spcPct val="0"/>
              </a:spcBef>
              <a:buFontTx/>
              <a:buNone/>
            </a:pPr>
            <a:endParaRPr lang="es-CL" sz="1800">
              <a:latin typeface="Arial" panose="020B0604020202020204" pitchFamily="34" charset="0"/>
            </a:endParaRPr>
          </a:p>
          <a:p>
            <a:pPr algn="r" eaLnBrk="1" hangingPunct="1">
              <a:spcBef>
                <a:spcPct val="0"/>
              </a:spcBef>
              <a:buFontTx/>
              <a:buNone/>
            </a:pPr>
            <a:endParaRPr lang="es-CL" sz="1800">
              <a:latin typeface="Arial" panose="020B0604020202020204" pitchFamily="34" charset="0"/>
            </a:endParaRPr>
          </a:p>
          <a:p>
            <a:pPr algn="r" eaLnBrk="1" hangingPunct="1">
              <a:spcBef>
                <a:spcPct val="0"/>
              </a:spcBef>
              <a:buFontTx/>
              <a:buNone/>
            </a:pPr>
            <a:endParaRPr lang="es-CL" sz="1800">
              <a:latin typeface="Arial" panose="020B0604020202020204" pitchFamily="34" charset="0"/>
            </a:endParaRPr>
          </a:p>
          <a:p>
            <a:pPr algn="r" eaLnBrk="1" hangingPunct="1">
              <a:spcBef>
                <a:spcPct val="0"/>
              </a:spcBef>
              <a:buFontTx/>
              <a:buNone/>
            </a:pPr>
            <a:endParaRPr lang="es-CL" sz="1800">
              <a:latin typeface="Arial" panose="020B0604020202020204" pitchFamily="34" charset="0"/>
            </a:endParaRPr>
          </a:p>
          <a:p>
            <a:pPr algn="r" eaLnBrk="1" hangingPunct="1">
              <a:spcBef>
                <a:spcPct val="0"/>
              </a:spcBef>
              <a:buFontTx/>
              <a:buNone/>
            </a:pPr>
            <a:endParaRPr lang="es-CL" sz="1800">
              <a:latin typeface="Arial" panose="020B0604020202020204" pitchFamily="34" charset="0"/>
            </a:endParaRPr>
          </a:p>
        </p:txBody>
      </p:sp>
      <p:sp>
        <p:nvSpPr>
          <p:cNvPr id="23556" name="Rectangle 4"/>
          <p:cNvSpPr>
            <a:spLocks noGrp="1"/>
          </p:cNvSpPr>
          <p:nvPr>
            <p:ph type="title"/>
          </p:nvPr>
        </p:nvSpPr>
        <p:spPr>
          <a:xfrm>
            <a:off x="596280" y="262882"/>
            <a:ext cx="8229600" cy="1143000"/>
          </a:xfrm>
        </p:spPr>
        <p:txBody>
          <a:bodyPr>
            <a:normAutofit fontScale="90000"/>
          </a:bodyPr>
          <a:lstStyle/>
          <a:p>
            <a:r>
              <a:rPr lang="es-CL" sz="4000" b="1" dirty="0" smtClean="0"/>
              <a:t>Planificación estratégica y planificación prospectiva</a:t>
            </a:r>
          </a:p>
        </p:txBody>
      </p:sp>
      <p:sp>
        <p:nvSpPr>
          <p:cNvPr id="291845" name="Oval 5"/>
          <p:cNvSpPr>
            <a:spLocks noChangeArrowheads="1"/>
          </p:cNvSpPr>
          <p:nvPr/>
        </p:nvSpPr>
        <p:spPr bwMode="auto">
          <a:xfrm>
            <a:off x="1143000" y="3200400"/>
            <a:ext cx="1143000" cy="9144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1800">
                <a:latin typeface="Arial" panose="020B0604020202020204" pitchFamily="34" charset="0"/>
              </a:rPr>
              <a:t>Situacion </a:t>
            </a:r>
          </a:p>
          <a:p>
            <a:pPr algn="ctr" eaLnBrk="1" hangingPunct="1">
              <a:spcBef>
                <a:spcPct val="0"/>
              </a:spcBef>
              <a:buFontTx/>
              <a:buNone/>
            </a:pPr>
            <a:r>
              <a:rPr lang="en-US" sz="1800">
                <a:latin typeface="Arial" panose="020B0604020202020204" pitchFamily="34" charset="0"/>
              </a:rPr>
              <a:t>actual</a:t>
            </a:r>
            <a:endParaRPr lang="es-CL" sz="1800">
              <a:latin typeface="Arial" panose="020B0604020202020204" pitchFamily="34" charset="0"/>
            </a:endParaRPr>
          </a:p>
        </p:txBody>
      </p:sp>
      <p:sp>
        <p:nvSpPr>
          <p:cNvPr id="291846" name="AutoShape 6"/>
          <p:cNvSpPr>
            <a:spLocks noChangeArrowheads="1"/>
          </p:cNvSpPr>
          <p:nvPr/>
        </p:nvSpPr>
        <p:spPr bwMode="auto">
          <a:xfrm>
            <a:off x="2743200" y="3276600"/>
            <a:ext cx="1219200" cy="685800"/>
          </a:xfrm>
          <a:prstGeom prst="rightArrow">
            <a:avLst>
              <a:gd name="adj1" fmla="val 50000"/>
              <a:gd name="adj2" fmla="val 44444"/>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291847" name="AutoShape 7"/>
          <p:cNvSpPr>
            <a:spLocks noChangeArrowheads="1"/>
          </p:cNvSpPr>
          <p:nvPr/>
        </p:nvSpPr>
        <p:spPr bwMode="auto">
          <a:xfrm rot="-1593903">
            <a:off x="4375150" y="2554288"/>
            <a:ext cx="3352800" cy="1219200"/>
          </a:xfrm>
          <a:prstGeom prst="roundRect">
            <a:avLst>
              <a:gd name="adj" fmla="val 16667"/>
            </a:avLst>
          </a:prstGeom>
          <a:solidFill>
            <a:srgbClr val="FFCC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291848" name="AutoShape 8"/>
          <p:cNvSpPr>
            <a:spLocks noChangeArrowheads="1"/>
          </p:cNvSpPr>
          <p:nvPr/>
        </p:nvSpPr>
        <p:spPr bwMode="auto">
          <a:xfrm rot="1758052">
            <a:off x="4340225" y="3802063"/>
            <a:ext cx="3733800" cy="1219200"/>
          </a:xfrm>
          <a:prstGeom prst="roundRect">
            <a:avLst>
              <a:gd name="adj" fmla="val 16667"/>
            </a:avLst>
          </a:prstGeom>
          <a:solidFill>
            <a:srgbClr val="FFCC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291849" name="AutoShape 9"/>
          <p:cNvSpPr>
            <a:spLocks noChangeArrowheads="1"/>
          </p:cNvSpPr>
          <p:nvPr/>
        </p:nvSpPr>
        <p:spPr bwMode="auto">
          <a:xfrm>
            <a:off x="4495800" y="3048000"/>
            <a:ext cx="3657600" cy="1219200"/>
          </a:xfrm>
          <a:prstGeom prst="roundRect">
            <a:avLst>
              <a:gd name="adj" fmla="val 16667"/>
            </a:avLst>
          </a:prstGeom>
          <a:solidFill>
            <a:srgbClr val="FFCC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23562" name="Oval 10"/>
          <p:cNvSpPr>
            <a:spLocks noChangeArrowheads="1"/>
          </p:cNvSpPr>
          <p:nvPr/>
        </p:nvSpPr>
        <p:spPr bwMode="auto">
          <a:xfrm>
            <a:off x="4495800" y="3200400"/>
            <a:ext cx="1143000" cy="9144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1800">
                <a:latin typeface="Arial" panose="020B0604020202020204" pitchFamily="34" charset="0"/>
              </a:rPr>
              <a:t>Objetivos</a:t>
            </a:r>
            <a:endParaRPr lang="es-CL" sz="1800">
              <a:latin typeface="Arial" panose="020B0604020202020204" pitchFamily="34" charset="0"/>
            </a:endParaRPr>
          </a:p>
        </p:txBody>
      </p:sp>
      <p:pic>
        <p:nvPicPr>
          <p:cNvPr id="11" name="7 Imagen" descr="Educ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 y="16598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74336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8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184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184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184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184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184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1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2" grpId="0" animBg="1"/>
      <p:bldP spid="291843" grpId="0" animBg="1"/>
      <p:bldP spid="291845" grpId="0" animBg="1"/>
      <p:bldP spid="291846" grpId="0" animBg="1"/>
      <p:bldP spid="291847" grpId="0" animBg="1"/>
      <p:bldP spid="291848" grpId="0" animBg="1"/>
      <p:bldP spid="29184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t="21320" r="19567" b="5937"/>
          <a:stretch/>
        </p:blipFill>
        <p:spPr bwMode="auto">
          <a:xfrm>
            <a:off x="323529" y="1052736"/>
            <a:ext cx="8424936" cy="5112568"/>
          </a:xfrm>
          <a:prstGeom prst="rect">
            <a:avLst/>
          </a:prstGeom>
          <a:ln>
            <a:noFill/>
          </a:ln>
          <a:extLst>
            <a:ext uri="{53640926-AAD7-44D8-BBD7-CCE9431645EC}">
              <a14:shadowObscured xmlns:a14="http://schemas.microsoft.com/office/drawing/2010/main"/>
            </a:ext>
          </a:extLst>
        </p:spPr>
      </p:pic>
      <p:sp>
        <p:nvSpPr>
          <p:cNvPr id="5" name="CuadroTexto 4"/>
          <p:cNvSpPr txBox="1"/>
          <p:nvPr/>
        </p:nvSpPr>
        <p:spPr>
          <a:xfrm>
            <a:off x="1259632" y="136525"/>
            <a:ext cx="5904656" cy="830997"/>
          </a:xfrm>
          <a:prstGeom prst="rect">
            <a:avLst/>
          </a:prstGeom>
          <a:noFill/>
        </p:spPr>
        <p:txBody>
          <a:bodyPr wrap="square" rtlCol="0">
            <a:spAutoFit/>
          </a:bodyPr>
          <a:lstStyle/>
          <a:p>
            <a:r>
              <a:rPr lang="es-CO" sz="2400" b="1" dirty="0" smtClean="0"/>
              <a:t>PROPUESTA PEDAGÓGICA</a:t>
            </a:r>
          </a:p>
          <a:p>
            <a:r>
              <a:rPr lang="es-CO" sz="2400" b="1" dirty="0" smtClean="0"/>
              <a:t>Matriz de referencia para plan de estudios  </a:t>
            </a:r>
            <a:endParaRPr lang="es-ES" sz="2400" b="1" dirty="0"/>
          </a:p>
        </p:txBody>
      </p:sp>
    </p:spTree>
    <p:extLst>
      <p:ext uri="{BB962C8B-B14F-4D97-AF65-F5344CB8AC3E}">
        <p14:creationId xmlns:p14="http://schemas.microsoft.com/office/powerpoint/2010/main" val="3475212085"/>
      </p:ext>
    </p:extLst>
  </p:cSld>
  <p:clrMapOvr>
    <a:masterClrMapping/>
  </p:clrMapOvr>
  <p:transition spd="slow">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l="20179" t="16807" r="23800" b="6688"/>
          <a:stretch/>
        </p:blipFill>
        <p:spPr bwMode="auto">
          <a:xfrm>
            <a:off x="395536" y="785813"/>
            <a:ext cx="8748463" cy="58115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02970"/>
      </p:ext>
    </p:extLst>
  </p:cSld>
  <p:clrMapOvr>
    <a:masterClrMapping/>
  </p:clrMapOvr>
  <p:transition spd="slow">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190141" y="219973"/>
            <a:ext cx="3744416" cy="461665"/>
          </a:xfrm>
          <a:prstGeom prst="rect">
            <a:avLst/>
          </a:prstGeom>
          <a:noFill/>
        </p:spPr>
        <p:txBody>
          <a:bodyPr wrap="square" rtlCol="0">
            <a:spAutoFit/>
          </a:bodyPr>
          <a:lstStyle/>
          <a:p>
            <a:pPr algn="ctr"/>
            <a:r>
              <a:rPr lang="es-CO" sz="2400" b="1" dirty="0" smtClean="0"/>
              <a:t>MODELOS  EDUCATIVOS</a:t>
            </a:r>
            <a:endParaRPr lang="es-CO" sz="2400" b="1" dirty="0"/>
          </a:p>
        </p:txBody>
      </p:sp>
      <p:pic>
        <p:nvPicPr>
          <p:cNvPr id="7" name="Imagen 6"/>
          <p:cNvPicPr/>
          <p:nvPr/>
        </p:nvPicPr>
        <p:blipFill rotWithShape="1">
          <a:blip r:embed="rId4"/>
          <a:srcRect l="49981" t="17381" r="13310" b="6333"/>
          <a:stretch/>
        </p:blipFill>
        <p:spPr bwMode="auto">
          <a:xfrm>
            <a:off x="600877" y="1537232"/>
            <a:ext cx="1611712" cy="2189228"/>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5"/>
          <a:srcRect l="50636" t="15836" r="19048" b="12503"/>
          <a:stretch/>
        </p:blipFill>
        <p:spPr bwMode="auto">
          <a:xfrm>
            <a:off x="2987824" y="1537232"/>
            <a:ext cx="1584176" cy="2189228"/>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6"/>
          <a:srcRect l="49977" t="8497" r="11991" b="4587"/>
          <a:stretch/>
        </p:blipFill>
        <p:spPr bwMode="auto">
          <a:xfrm>
            <a:off x="2987824" y="4149080"/>
            <a:ext cx="1799605" cy="2376265"/>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7"/>
          <a:srcRect l="36077" t="9463" r="33611" b="21778"/>
          <a:stretch/>
        </p:blipFill>
        <p:spPr bwMode="auto">
          <a:xfrm>
            <a:off x="467545" y="4221088"/>
            <a:ext cx="1755728" cy="2385184"/>
          </a:xfrm>
          <a:prstGeom prst="rect">
            <a:avLst/>
          </a:prstGeom>
          <a:ln>
            <a:noFill/>
          </a:ln>
          <a:extLst>
            <a:ext uri="{53640926-AAD7-44D8-BBD7-CCE9431645EC}">
              <a14:shadowObscured xmlns:a14="http://schemas.microsoft.com/office/drawing/2010/main"/>
            </a:ext>
          </a:extLst>
        </p:spPr>
      </p:pic>
      <p:sp>
        <p:nvSpPr>
          <p:cNvPr id="3" name="CuadroTexto 2"/>
          <p:cNvSpPr txBox="1"/>
          <p:nvPr/>
        </p:nvSpPr>
        <p:spPr>
          <a:xfrm>
            <a:off x="5112060" y="1323932"/>
            <a:ext cx="3024336" cy="2246769"/>
          </a:xfrm>
          <a:prstGeom prst="rect">
            <a:avLst/>
          </a:prstGeom>
          <a:noFill/>
          <a:ln w="38100">
            <a:solidFill>
              <a:schemeClr val="tx1"/>
            </a:solidFill>
          </a:ln>
        </p:spPr>
        <p:txBody>
          <a:bodyPr wrap="square" rtlCol="0">
            <a:spAutoFit/>
          </a:bodyPr>
          <a:lstStyle/>
          <a:p>
            <a:pPr marL="285750" indent="-285750">
              <a:buFont typeface="Arial" panose="020B0604020202020204" pitchFamily="34" charset="0"/>
              <a:buChar char="•"/>
            </a:pPr>
            <a:r>
              <a:rPr lang="es-CO" sz="2000" dirty="0" smtClean="0"/>
              <a:t>ACELERACION DEL APRENDIZAJE.</a:t>
            </a:r>
          </a:p>
          <a:p>
            <a:pPr marL="285750" indent="-285750">
              <a:buFont typeface="Arial" panose="020B0604020202020204" pitchFamily="34" charset="0"/>
              <a:buChar char="•"/>
            </a:pPr>
            <a:r>
              <a:rPr lang="es-CO" sz="2000" dirty="0" smtClean="0"/>
              <a:t>ESCUELA NUEVA</a:t>
            </a:r>
          </a:p>
          <a:p>
            <a:pPr marL="285750" indent="-285750">
              <a:buFont typeface="Arial" panose="020B0604020202020204" pitchFamily="34" charset="0"/>
              <a:buChar char="•"/>
            </a:pPr>
            <a:r>
              <a:rPr lang="es-CO" sz="2000" dirty="0" smtClean="0"/>
              <a:t>POSTPRIMARIA.</a:t>
            </a:r>
          </a:p>
          <a:p>
            <a:pPr marL="285750" indent="-285750">
              <a:buFont typeface="Arial" panose="020B0604020202020204" pitchFamily="34" charset="0"/>
              <a:buChar char="•"/>
            </a:pPr>
            <a:r>
              <a:rPr lang="es-CO" sz="2000" dirty="0" smtClean="0"/>
              <a:t>MEDIA RURAL.</a:t>
            </a:r>
          </a:p>
          <a:p>
            <a:pPr marL="285750" indent="-285750">
              <a:buFont typeface="Arial" panose="020B0604020202020204" pitchFamily="34" charset="0"/>
              <a:buChar char="•"/>
            </a:pPr>
            <a:r>
              <a:rPr lang="es-CO" sz="2000" dirty="0" smtClean="0"/>
              <a:t>CAMINAR EN SECUNDARIA.</a:t>
            </a:r>
          </a:p>
        </p:txBody>
      </p:sp>
      <p:sp>
        <p:nvSpPr>
          <p:cNvPr id="4" name="CuadroTexto 3"/>
          <p:cNvSpPr txBox="1"/>
          <p:nvPr/>
        </p:nvSpPr>
        <p:spPr>
          <a:xfrm>
            <a:off x="5436096" y="818119"/>
            <a:ext cx="2376264" cy="369332"/>
          </a:xfrm>
          <a:prstGeom prst="rect">
            <a:avLst/>
          </a:prstGeom>
          <a:noFill/>
        </p:spPr>
        <p:txBody>
          <a:bodyPr wrap="square" rtlCol="0">
            <a:spAutoFit/>
          </a:bodyPr>
          <a:lstStyle/>
          <a:p>
            <a:r>
              <a:rPr lang="es-CO" b="1" dirty="0" smtClean="0"/>
              <a:t>EDUCACION REGULAR</a:t>
            </a:r>
            <a:endParaRPr lang="es-CO" b="1" dirty="0"/>
          </a:p>
        </p:txBody>
      </p:sp>
      <p:sp>
        <p:nvSpPr>
          <p:cNvPr id="13" name="CuadroTexto 12"/>
          <p:cNvSpPr txBox="1"/>
          <p:nvPr/>
        </p:nvSpPr>
        <p:spPr>
          <a:xfrm>
            <a:off x="5627042" y="3726460"/>
            <a:ext cx="2376264" cy="646331"/>
          </a:xfrm>
          <a:prstGeom prst="rect">
            <a:avLst/>
          </a:prstGeom>
          <a:noFill/>
        </p:spPr>
        <p:txBody>
          <a:bodyPr wrap="square" rtlCol="0">
            <a:spAutoFit/>
          </a:bodyPr>
          <a:lstStyle/>
          <a:p>
            <a:r>
              <a:rPr lang="es-CO" b="1" dirty="0" smtClean="0"/>
              <a:t>EDUCACION PARA JOVENES Y ADULTOS</a:t>
            </a:r>
            <a:endParaRPr lang="es-CO" b="1" dirty="0"/>
          </a:p>
        </p:txBody>
      </p:sp>
      <p:sp>
        <p:nvSpPr>
          <p:cNvPr id="14" name="CuadroTexto 13"/>
          <p:cNvSpPr txBox="1"/>
          <p:nvPr/>
        </p:nvSpPr>
        <p:spPr>
          <a:xfrm>
            <a:off x="5112060" y="4372791"/>
            <a:ext cx="3135096" cy="2246769"/>
          </a:xfrm>
          <a:prstGeom prst="rect">
            <a:avLst/>
          </a:prstGeom>
          <a:noFill/>
          <a:ln w="38100">
            <a:solidFill>
              <a:schemeClr val="tx1"/>
            </a:solidFill>
          </a:ln>
        </p:spPr>
        <p:txBody>
          <a:bodyPr wrap="square" rtlCol="0">
            <a:spAutoFit/>
          </a:bodyPr>
          <a:lstStyle/>
          <a:p>
            <a:pPr marL="285750" indent="-285750">
              <a:buFont typeface="Arial" panose="020B0604020202020204" pitchFamily="34" charset="0"/>
              <a:buChar char="•"/>
            </a:pPr>
            <a:r>
              <a:rPr lang="es-CO" sz="2000" dirty="0" smtClean="0"/>
              <a:t>A CRECER.</a:t>
            </a:r>
          </a:p>
          <a:p>
            <a:pPr marL="285750" indent="-285750">
              <a:buFont typeface="Arial" panose="020B0604020202020204" pitchFamily="34" charset="0"/>
              <a:buChar char="•"/>
            </a:pPr>
            <a:r>
              <a:rPr lang="es-CO" sz="2000" dirty="0" smtClean="0"/>
              <a:t>SAT</a:t>
            </a:r>
          </a:p>
          <a:p>
            <a:pPr marL="285750" indent="-285750">
              <a:buFont typeface="Arial" panose="020B0604020202020204" pitchFamily="34" charset="0"/>
              <a:buChar char="•"/>
            </a:pPr>
            <a:r>
              <a:rPr lang="es-CO" sz="2000" dirty="0" smtClean="0"/>
              <a:t>SER</a:t>
            </a:r>
          </a:p>
          <a:p>
            <a:pPr marL="285750" indent="-285750">
              <a:buFont typeface="Arial" panose="020B0604020202020204" pitchFamily="34" charset="0"/>
              <a:buChar char="•"/>
            </a:pPr>
            <a:r>
              <a:rPr lang="es-CO" sz="2000" dirty="0" smtClean="0"/>
              <a:t>TRANSFORMEMOS</a:t>
            </a:r>
          </a:p>
          <a:p>
            <a:pPr marL="285750" indent="-285750">
              <a:buFont typeface="Arial" panose="020B0604020202020204" pitchFamily="34" charset="0"/>
              <a:buChar char="•"/>
            </a:pPr>
            <a:r>
              <a:rPr lang="es-CO" sz="2000" dirty="0" smtClean="0"/>
              <a:t>SER HUMANO</a:t>
            </a:r>
          </a:p>
          <a:p>
            <a:pPr marL="285750" indent="-285750">
              <a:buFont typeface="Arial" panose="020B0604020202020204" pitchFamily="34" charset="0"/>
              <a:buChar char="•"/>
            </a:pPr>
            <a:r>
              <a:rPr lang="es-CO" sz="2000" dirty="0" smtClean="0"/>
              <a:t>BACHILLERATO PACICULTOR</a:t>
            </a:r>
          </a:p>
        </p:txBody>
      </p:sp>
    </p:spTree>
    <p:extLst>
      <p:ext uri="{BB962C8B-B14F-4D97-AF65-F5344CB8AC3E}">
        <p14:creationId xmlns:p14="http://schemas.microsoft.com/office/powerpoint/2010/main" val="492542349"/>
      </p:ext>
    </p:extLst>
  </p:cSld>
  <p:clrMapOvr>
    <a:masterClrMapping/>
  </p:clrMapOvr>
  <p:transition spd="slow">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p:nvPr/>
        </p:nvPicPr>
        <p:blipFill rotWithShape="1">
          <a:blip r:embed="rId4"/>
          <a:srcRect l="31729" t="6179" r="31872" b="7674"/>
          <a:stretch/>
        </p:blipFill>
        <p:spPr bwMode="auto">
          <a:xfrm>
            <a:off x="658618" y="922338"/>
            <a:ext cx="3553342" cy="4632725"/>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611560" y="6093296"/>
            <a:ext cx="7920880" cy="369332"/>
          </a:xfrm>
          <a:prstGeom prst="rect">
            <a:avLst/>
          </a:prstGeom>
        </p:spPr>
        <p:txBody>
          <a:bodyPr wrap="square">
            <a:spAutoFit/>
          </a:bodyPr>
          <a:lstStyle/>
          <a:p>
            <a:r>
              <a:rPr lang="es-CO" i="1" dirty="0"/>
              <a:t>http://</a:t>
            </a:r>
            <a:r>
              <a:rPr lang="es-CO" b="1" i="1" dirty="0"/>
              <a:t>www.colombiaaprende.edu.co/html/mediateca/1607/article-85440.html</a:t>
            </a:r>
          </a:p>
        </p:txBody>
      </p:sp>
      <p:sp>
        <p:nvSpPr>
          <p:cNvPr id="5" name="CuadroTexto 4"/>
          <p:cNvSpPr txBox="1"/>
          <p:nvPr/>
        </p:nvSpPr>
        <p:spPr>
          <a:xfrm>
            <a:off x="1475656" y="260648"/>
            <a:ext cx="5040560" cy="369332"/>
          </a:xfrm>
          <a:prstGeom prst="rect">
            <a:avLst/>
          </a:prstGeom>
          <a:noFill/>
        </p:spPr>
        <p:txBody>
          <a:bodyPr wrap="square" rtlCol="0">
            <a:spAutoFit/>
          </a:bodyPr>
          <a:lstStyle/>
          <a:p>
            <a:r>
              <a:rPr lang="es-CO" b="1" dirty="0" smtClean="0"/>
              <a:t>PORTAFOLIO DE MODELOS EDUCATIVOS FELXIBLES</a:t>
            </a:r>
            <a:endParaRPr lang="es-CO" b="1" dirty="0"/>
          </a:p>
        </p:txBody>
      </p:sp>
      <p:pic>
        <p:nvPicPr>
          <p:cNvPr id="9" name="Imagen 8"/>
          <p:cNvPicPr/>
          <p:nvPr/>
        </p:nvPicPr>
        <p:blipFill rotWithShape="1">
          <a:blip r:embed="rId5"/>
          <a:srcRect l="29551" t="6760" r="29064" b="4599"/>
          <a:stretch/>
        </p:blipFill>
        <p:spPr bwMode="auto">
          <a:xfrm>
            <a:off x="4716016" y="980728"/>
            <a:ext cx="3672408" cy="45743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5021082"/>
      </p:ext>
    </p:extLst>
  </p:cSld>
  <p:clrMapOvr>
    <a:masterClrMapping/>
  </p:clrMapOvr>
  <p:transition spd="slow">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1475656" y="260648"/>
            <a:ext cx="5040560" cy="369332"/>
          </a:xfrm>
          <a:prstGeom prst="rect">
            <a:avLst/>
          </a:prstGeom>
          <a:noFill/>
        </p:spPr>
        <p:txBody>
          <a:bodyPr wrap="square" rtlCol="0">
            <a:spAutoFit/>
          </a:bodyPr>
          <a:lstStyle/>
          <a:p>
            <a:r>
              <a:rPr lang="es-CO" b="1" dirty="0" smtClean="0"/>
              <a:t>MODELOS EDUCATIVOS FELXIBLES</a:t>
            </a:r>
            <a:endParaRPr lang="es-CO" b="1" dirty="0"/>
          </a:p>
        </p:txBody>
      </p:sp>
      <p:pic>
        <p:nvPicPr>
          <p:cNvPr id="8" name="Imagen 7"/>
          <p:cNvPicPr/>
          <p:nvPr/>
        </p:nvPicPr>
        <p:blipFill rotWithShape="1">
          <a:blip r:embed="rId4"/>
          <a:srcRect t="27037" r="2881" b="7495"/>
          <a:stretch/>
        </p:blipFill>
        <p:spPr bwMode="auto">
          <a:xfrm>
            <a:off x="179511" y="1340768"/>
            <a:ext cx="8891399" cy="46085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2422103"/>
      </p:ext>
    </p:extLst>
  </p:cSld>
  <p:clrMapOvr>
    <a:masterClrMapping/>
  </p:clrMapOvr>
  <p:transition spd="slow">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t="28775" r="22737" b="23710"/>
          <a:stretch/>
        </p:blipFill>
        <p:spPr bwMode="auto">
          <a:xfrm>
            <a:off x="827584" y="1412776"/>
            <a:ext cx="7488832" cy="3600400"/>
          </a:xfrm>
          <a:prstGeom prst="rect">
            <a:avLst/>
          </a:prstGeom>
          <a:ln>
            <a:noFill/>
          </a:ln>
          <a:extLst>
            <a:ext uri="{53640926-AAD7-44D8-BBD7-CCE9431645EC}">
              <a14:shadowObscured xmlns:a14="http://schemas.microsoft.com/office/drawing/2010/main"/>
            </a:ext>
          </a:extLst>
        </p:spPr>
      </p:pic>
      <p:cxnSp>
        <p:nvCxnSpPr>
          <p:cNvPr id="3" name="Conector recto de flecha 2"/>
          <p:cNvCxnSpPr/>
          <p:nvPr/>
        </p:nvCxnSpPr>
        <p:spPr>
          <a:xfrm flipH="1">
            <a:off x="7724242" y="2132856"/>
            <a:ext cx="936104" cy="7920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082050"/>
      </p:ext>
    </p:extLst>
  </p:cSld>
  <p:clrMapOvr>
    <a:masterClrMapping/>
  </p:clrMapOvr>
  <p:transition spd="slow">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741363" y="35052"/>
            <a:ext cx="5832648" cy="1015663"/>
          </a:xfrm>
          <a:prstGeom prst="rect">
            <a:avLst/>
          </a:prstGeom>
        </p:spPr>
        <p:txBody>
          <a:bodyPr wrap="square">
            <a:spAutoFit/>
          </a:bodyPr>
          <a:lstStyle/>
          <a:p>
            <a:pPr algn="ctr"/>
            <a:r>
              <a:rPr lang="es-CO" sz="2000" b="1" dirty="0" smtClean="0">
                <a:solidFill>
                  <a:srgbClr val="FF0000"/>
                </a:solidFill>
              </a:rPr>
              <a:t>LA ESTRATEGIA PEDAGÓGICA QUE GUÍA LAS LABORES DE FORMACIÓN DE LOS EDUCANDOS. ART. 14. DCTO 1860/94.</a:t>
            </a:r>
            <a:endParaRPr lang="es-CO" sz="2000" b="1" dirty="0">
              <a:solidFill>
                <a:srgbClr val="FF0000"/>
              </a:solidFill>
            </a:endParaRPr>
          </a:p>
        </p:txBody>
      </p:sp>
      <p:sp>
        <p:nvSpPr>
          <p:cNvPr id="8" name="Redondear rectángulo de esquina del mismo lado 4"/>
          <p:cNvSpPr/>
          <p:nvPr/>
        </p:nvSpPr>
        <p:spPr bwMode="auto">
          <a:xfrm>
            <a:off x="492978" y="1146600"/>
            <a:ext cx="2736304" cy="5526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30480" rIns="60960" bIns="30480" spcCol="1270" anchor="ctr"/>
          <a:lstStyle/>
          <a:p>
            <a:pPr marL="171450" lvl="1" indent="-171450" algn="ctr" defTabSz="711200">
              <a:lnSpc>
                <a:spcPct val="90000"/>
              </a:lnSpc>
              <a:spcAft>
                <a:spcPct val="15000"/>
              </a:spcAft>
              <a:defRPr/>
            </a:pPr>
            <a:r>
              <a:rPr lang="es-ES_tradnl" sz="2000" b="1" dirty="0" smtClean="0">
                <a:latin typeface="Arial" pitchFamily="-65" charset="0"/>
                <a:ea typeface="ＭＳ Ｐゴシック" pitchFamily="-65" charset="-128"/>
                <a:cs typeface="ＭＳ Ｐゴシック" pitchFamily="-65" charset="-128"/>
              </a:rPr>
              <a:t>CURRÍCULO</a:t>
            </a:r>
          </a:p>
          <a:p>
            <a:pPr marL="171450" lvl="1" indent="-171450" algn="ctr" defTabSz="711200">
              <a:lnSpc>
                <a:spcPct val="90000"/>
              </a:lnSpc>
              <a:spcAft>
                <a:spcPct val="15000"/>
              </a:spcAft>
              <a:defRPr/>
            </a:pPr>
            <a:r>
              <a:rPr lang="es-ES_tradnl" sz="2000" b="1" dirty="0" smtClean="0">
                <a:latin typeface="Arial" pitchFamily="-65" charset="0"/>
                <a:ea typeface="ＭＳ Ｐゴシック" pitchFamily="-65" charset="-128"/>
              </a:rPr>
              <a:t>(</a:t>
            </a:r>
            <a:r>
              <a:rPr lang="es-ES_tradnl" sz="1400" b="1" dirty="0" smtClean="0">
                <a:solidFill>
                  <a:srgbClr val="FF0000"/>
                </a:solidFill>
                <a:latin typeface="Arial" pitchFamily="-65" charset="0"/>
                <a:ea typeface="ＭＳ Ｐゴシック" pitchFamily="-65" charset="-128"/>
              </a:rPr>
              <a:t>Art. 76 Ley 115/94.</a:t>
            </a:r>
            <a:r>
              <a:rPr lang="es-ES_tradnl" sz="2000" b="1" dirty="0" smtClean="0">
                <a:latin typeface="Arial" pitchFamily="-65" charset="0"/>
                <a:ea typeface="ＭＳ Ｐゴシック" pitchFamily="-65" charset="-128"/>
              </a:rPr>
              <a:t>) </a:t>
            </a:r>
            <a:endParaRPr lang="es-ES" sz="2000" b="1" dirty="0"/>
          </a:p>
        </p:txBody>
      </p:sp>
      <p:sp>
        <p:nvSpPr>
          <p:cNvPr id="4" name="CuadroTexto 3"/>
          <p:cNvSpPr txBox="1"/>
          <p:nvPr/>
        </p:nvSpPr>
        <p:spPr>
          <a:xfrm>
            <a:off x="1451069" y="6036283"/>
            <a:ext cx="2880320" cy="646331"/>
          </a:xfrm>
          <a:prstGeom prst="rect">
            <a:avLst/>
          </a:prstGeom>
          <a:noFill/>
          <a:ln w="57150">
            <a:solidFill>
              <a:schemeClr val="tx1"/>
            </a:solidFill>
          </a:ln>
        </p:spPr>
        <p:txBody>
          <a:bodyPr wrap="square" rtlCol="0">
            <a:spAutoFit/>
          </a:bodyPr>
          <a:lstStyle/>
          <a:p>
            <a:pPr algn="ctr"/>
            <a:r>
              <a:rPr lang="es-CO" b="1" dirty="0" smtClean="0"/>
              <a:t>FINES DE LA EDUCACION</a:t>
            </a:r>
          </a:p>
          <a:p>
            <a:pPr algn="ctr"/>
            <a:r>
              <a:rPr lang="es-CO" b="1" dirty="0"/>
              <a:t> </a:t>
            </a:r>
            <a:r>
              <a:rPr lang="es-CO" b="1" dirty="0" smtClean="0"/>
              <a:t>(</a:t>
            </a:r>
            <a:r>
              <a:rPr lang="es-CO" b="1" dirty="0" smtClean="0">
                <a:solidFill>
                  <a:srgbClr val="FF0000"/>
                </a:solidFill>
              </a:rPr>
              <a:t>Art. 5 Ley 115/94</a:t>
            </a:r>
            <a:r>
              <a:rPr lang="es-CO" b="1" dirty="0" smtClean="0"/>
              <a:t>)</a:t>
            </a:r>
            <a:endParaRPr lang="es-ES" b="1" dirty="0"/>
          </a:p>
        </p:txBody>
      </p:sp>
      <p:sp>
        <p:nvSpPr>
          <p:cNvPr id="13" name="Rectángulo 12"/>
          <p:cNvSpPr/>
          <p:nvPr/>
        </p:nvSpPr>
        <p:spPr>
          <a:xfrm>
            <a:off x="107504" y="1817317"/>
            <a:ext cx="4247927" cy="3970318"/>
          </a:xfrm>
          <a:prstGeom prst="rect">
            <a:avLst/>
          </a:prstGeom>
          <a:ln w="57150">
            <a:solidFill>
              <a:schemeClr val="tx1"/>
            </a:solidFill>
          </a:ln>
        </p:spPr>
        <p:txBody>
          <a:bodyPr wrap="square">
            <a:spAutoFit/>
          </a:bodyPr>
          <a:lstStyle/>
          <a:p>
            <a:pPr algn="just"/>
            <a:r>
              <a:rPr lang="es-CO" b="1" dirty="0" smtClean="0"/>
              <a:t>“CURRÍCULO ES EL CONJUNTO DE </a:t>
            </a:r>
          </a:p>
          <a:p>
            <a:pPr marL="285750" indent="-285750" algn="just">
              <a:buFont typeface="Arial" panose="020B0604020202020204" pitchFamily="34" charset="0"/>
              <a:buChar char="•"/>
            </a:pPr>
            <a:r>
              <a:rPr lang="es-CO" b="1" u="sng" dirty="0" smtClean="0">
                <a:solidFill>
                  <a:srgbClr val="FF0000"/>
                </a:solidFill>
              </a:rPr>
              <a:t>CRITERIOS, </a:t>
            </a:r>
          </a:p>
          <a:p>
            <a:pPr marL="285750" indent="-285750" algn="just">
              <a:buFont typeface="Arial" panose="020B0604020202020204" pitchFamily="34" charset="0"/>
              <a:buChar char="•"/>
            </a:pPr>
            <a:r>
              <a:rPr lang="es-CO" b="1" u="sng" dirty="0" smtClean="0">
                <a:solidFill>
                  <a:srgbClr val="FF0000"/>
                </a:solidFill>
              </a:rPr>
              <a:t>PLANES DE ESTUDIO, </a:t>
            </a:r>
          </a:p>
          <a:p>
            <a:pPr marL="285750" indent="-285750" algn="just">
              <a:buFont typeface="Arial" panose="020B0604020202020204" pitchFamily="34" charset="0"/>
              <a:buChar char="•"/>
            </a:pPr>
            <a:r>
              <a:rPr lang="es-CO" b="1" u="sng" dirty="0" smtClean="0">
                <a:solidFill>
                  <a:srgbClr val="FF0000"/>
                </a:solidFill>
              </a:rPr>
              <a:t>PROGRAMAS, </a:t>
            </a:r>
          </a:p>
          <a:p>
            <a:pPr marL="285750" indent="-285750" algn="just">
              <a:buFont typeface="Arial" panose="020B0604020202020204" pitchFamily="34" charset="0"/>
              <a:buChar char="•"/>
            </a:pPr>
            <a:r>
              <a:rPr lang="es-CO" b="1" u="sng" dirty="0" smtClean="0">
                <a:solidFill>
                  <a:srgbClr val="FF0000"/>
                </a:solidFill>
              </a:rPr>
              <a:t>METODOLOGÍAS Y </a:t>
            </a:r>
          </a:p>
          <a:p>
            <a:pPr marL="285750" indent="-285750" algn="just">
              <a:buFont typeface="Arial" panose="020B0604020202020204" pitchFamily="34" charset="0"/>
              <a:buChar char="•"/>
            </a:pPr>
            <a:r>
              <a:rPr lang="es-CO" b="1" u="sng" dirty="0" smtClean="0">
                <a:solidFill>
                  <a:srgbClr val="FF0000"/>
                </a:solidFill>
              </a:rPr>
              <a:t>PROCESOS </a:t>
            </a:r>
          </a:p>
          <a:p>
            <a:pPr marL="285750" indent="-285750" algn="just">
              <a:buFont typeface="Arial" panose="020B0604020202020204" pitchFamily="34" charset="0"/>
              <a:buChar char="•"/>
            </a:pPr>
            <a:r>
              <a:rPr lang="es-CO" b="1" i="1" dirty="0" smtClean="0"/>
              <a:t>QUE CONTRIBUYEN A LA FORMACIÓN INTEGRAL Y A LA CONSTRUCCIÓN DE LA IDENTIDAD CULTURAL NACIONAL, REGIONAL Y LOCAL, INCLUYENDO TAMBIÉN LOS RECURSOS HUMANOS, ACADÉMICOS Y FÍSICOS PARA PONER EN PRÁCTICA LAS POLÌTICAS Y LLEVAR A CABO EL PEI”. </a:t>
            </a:r>
            <a:endParaRPr lang="es-ES" b="1" i="1" dirty="0"/>
          </a:p>
        </p:txBody>
      </p:sp>
      <p:sp>
        <p:nvSpPr>
          <p:cNvPr id="14" name="Rectángulo 13"/>
          <p:cNvSpPr/>
          <p:nvPr/>
        </p:nvSpPr>
        <p:spPr>
          <a:xfrm>
            <a:off x="5148064" y="1570458"/>
            <a:ext cx="3580356" cy="4801314"/>
          </a:xfrm>
          <a:prstGeom prst="rect">
            <a:avLst/>
          </a:prstGeom>
          <a:ln w="57150">
            <a:solidFill>
              <a:schemeClr val="tx1"/>
            </a:solidFill>
          </a:ln>
        </p:spPr>
        <p:txBody>
          <a:bodyPr wrap="square">
            <a:spAutoFit/>
          </a:bodyPr>
          <a:lstStyle/>
          <a:p>
            <a:r>
              <a:rPr lang="es-CO" b="1" dirty="0" smtClean="0"/>
              <a:t>ESQUEMA ESTRUCTURADO DE LAS </a:t>
            </a:r>
            <a:r>
              <a:rPr lang="es-CO" b="1" dirty="0" smtClean="0">
                <a:solidFill>
                  <a:srgbClr val="FF0000"/>
                </a:solidFill>
              </a:rPr>
              <a:t>ÁREAS OBLIGATORIAS Y FUNDAMENTALES Y DE ÁREAS OPTATIVAS CON SUS RESPECTIVAS ASIGNATURAS</a:t>
            </a:r>
            <a:r>
              <a:rPr lang="es-CO" b="1" dirty="0" smtClean="0"/>
              <a:t>, QUE FORMAN PARTE DEL CURRÍCULO DE LOS ESTABLECIMIENTOS EDUCATIVOS. </a:t>
            </a:r>
          </a:p>
          <a:p>
            <a:endParaRPr lang="es-CO" b="1" dirty="0" smtClean="0"/>
          </a:p>
          <a:p>
            <a:pPr marL="285750" indent="-285750">
              <a:buFont typeface="Arial" panose="020B0604020202020204" pitchFamily="34" charset="0"/>
              <a:buChar char="•"/>
            </a:pPr>
            <a:r>
              <a:rPr lang="es-CO" b="1" dirty="0" smtClean="0"/>
              <a:t>LOS OBJETIVOS POR NIVELES, GRADOS Y ÁREAS, </a:t>
            </a:r>
          </a:p>
          <a:p>
            <a:pPr marL="285750" indent="-285750">
              <a:buFont typeface="Arial" panose="020B0604020202020204" pitchFamily="34" charset="0"/>
              <a:buChar char="•"/>
            </a:pPr>
            <a:r>
              <a:rPr lang="es-CO" b="1" dirty="0" smtClean="0"/>
              <a:t>LA METODOLOGÍA, </a:t>
            </a:r>
          </a:p>
          <a:p>
            <a:pPr marL="285750" indent="-285750">
              <a:buFont typeface="Arial" panose="020B0604020202020204" pitchFamily="34" charset="0"/>
              <a:buChar char="•"/>
            </a:pPr>
            <a:r>
              <a:rPr lang="es-CO" b="1" dirty="0" smtClean="0"/>
              <a:t>LA DISTRIBUCIÓN DEL TIEMPO Y</a:t>
            </a:r>
          </a:p>
          <a:p>
            <a:pPr marL="285750" indent="-285750">
              <a:buFont typeface="Arial" panose="020B0604020202020204" pitchFamily="34" charset="0"/>
              <a:buChar char="•"/>
            </a:pPr>
            <a:r>
              <a:rPr lang="es-CO" b="1" dirty="0" smtClean="0"/>
              <a:t>LOS CRITERIOS DE EVALUACIÓN Y ADMINISTRACIÓN, DE ACUERDO CON LAS DISPOSICIONES LEGALES VIGENTES. </a:t>
            </a:r>
            <a:endParaRPr lang="es-ES" b="1" dirty="0"/>
          </a:p>
        </p:txBody>
      </p:sp>
      <p:sp>
        <p:nvSpPr>
          <p:cNvPr id="17" name="Redondear rectángulo de esquina del mismo lado 4"/>
          <p:cNvSpPr/>
          <p:nvPr/>
        </p:nvSpPr>
        <p:spPr bwMode="auto">
          <a:xfrm>
            <a:off x="5455990" y="901789"/>
            <a:ext cx="2736304" cy="5526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30480" rIns="60960" bIns="30480" spcCol="1270" anchor="ctr"/>
          <a:lstStyle/>
          <a:p>
            <a:pPr marL="171450" lvl="1" indent="-171450" algn="ctr" defTabSz="711200">
              <a:lnSpc>
                <a:spcPct val="90000"/>
              </a:lnSpc>
              <a:spcAft>
                <a:spcPct val="15000"/>
              </a:spcAft>
              <a:defRPr/>
            </a:pPr>
            <a:r>
              <a:rPr lang="es-ES_tradnl" sz="2000" b="1" dirty="0" smtClean="0">
                <a:latin typeface="Arial" pitchFamily="-65" charset="0"/>
                <a:ea typeface="ＭＳ Ｐゴシック" pitchFamily="-65" charset="-128"/>
                <a:cs typeface="ＭＳ Ｐゴシック" pitchFamily="-65" charset="-128"/>
              </a:rPr>
              <a:t>PLAN DE ESTUDIOS</a:t>
            </a:r>
          </a:p>
          <a:p>
            <a:pPr marL="171450" lvl="1" indent="-171450" algn="ctr" defTabSz="711200">
              <a:lnSpc>
                <a:spcPct val="90000"/>
              </a:lnSpc>
              <a:spcAft>
                <a:spcPct val="15000"/>
              </a:spcAft>
              <a:defRPr/>
            </a:pPr>
            <a:r>
              <a:rPr lang="es-ES_tradnl" sz="2000" b="1" dirty="0" smtClean="0">
                <a:latin typeface="Arial" pitchFamily="-65" charset="0"/>
                <a:ea typeface="ＭＳ Ｐゴシック" pitchFamily="-65" charset="-128"/>
              </a:rPr>
              <a:t>(</a:t>
            </a:r>
            <a:r>
              <a:rPr lang="es-ES_tradnl" sz="1400" b="1" dirty="0" smtClean="0">
                <a:solidFill>
                  <a:srgbClr val="FF0000"/>
                </a:solidFill>
                <a:latin typeface="Arial" pitchFamily="-65" charset="0"/>
                <a:ea typeface="ＭＳ Ｐゴシック" pitchFamily="-65" charset="-128"/>
              </a:rPr>
              <a:t>Art. 79 Ley 115/94.</a:t>
            </a:r>
            <a:r>
              <a:rPr lang="es-ES_tradnl" sz="2000" b="1" dirty="0" smtClean="0">
                <a:latin typeface="Arial" pitchFamily="-65" charset="0"/>
                <a:ea typeface="ＭＳ Ｐゴシック" pitchFamily="-65" charset="-128"/>
              </a:rPr>
              <a:t>) </a:t>
            </a:r>
            <a:endParaRPr lang="es-ES" sz="2000" b="1" dirty="0"/>
          </a:p>
        </p:txBody>
      </p:sp>
      <p:cxnSp>
        <p:nvCxnSpPr>
          <p:cNvPr id="16" name="Conector recto de flecha 15"/>
          <p:cNvCxnSpPr/>
          <p:nvPr/>
        </p:nvCxnSpPr>
        <p:spPr>
          <a:xfrm>
            <a:off x="4499992" y="3212976"/>
            <a:ext cx="50405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Conector angular 18"/>
          <p:cNvCxnSpPr/>
          <p:nvPr/>
        </p:nvCxnSpPr>
        <p:spPr>
          <a:xfrm rot="5400000">
            <a:off x="3635116" y="4739360"/>
            <a:ext cx="2233807" cy="360040"/>
          </a:xfrm>
          <a:prstGeom prst="bentConnector3">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981606"/>
      </p:ext>
    </p:extLst>
  </p:cSld>
  <p:clrMapOvr>
    <a:masterClrMapping/>
  </p:clrMapOvr>
  <p:transition spd="slow">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4 Diagrama"/>
          <p:cNvGraphicFramePr/>
          <p:nvPr>
            <p:extLst>
              <p:ext uri="{D42A27DB-BD31-4B8C-83A1-F6EECF244321}">
                <p14:modId xmlns:p14="http://schemas.microsoft.com/office/powerpoint/2010/main" val="1928916032"/>
              </p:ext>
            </p:extLst>
          </p:nvPr>
        </p:nvGraphicFramePr>
        <p:xfrm>
          <a:off x="611560" y="1412776"/>
          <a:ext cx="7920880" cy="5112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9 Rectángulo redondeado"/>
          <p:cNvSpPr/>
          <p:nvPr/>
        </p:nvSpPr>
        <p:spPr>
          <a:xfrm>
            <a:off x="3429000" y="5430838"/>
            <a:ext cx="4648200" cy="665162"/>
          </a:xfrm>
          <a:prstGeom prst="roundRect">
            <a:avLst>
              <a:gd name="adj" fmla="val 10000"/>
            </a:avLst>
          </a:prstGeom>
          <a:solidFill>
            <a:srgbClr val="1A5A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defRPr/>
            </a:pPr>
            <a:r>
              <a:rPr lang="es-ES_tradnl" dirty="0"/>
              <a:t>Diario de clase</a:t>
            </a:r>
            <a:endParaRPr lang="es-ES" dirty="0"/>
          </a:p>
        </p:txBody>
      </p:sp>
      <p:grpSp>
        <p:nvGrpSpPr>
          <p:cNvPr id="10" name="13 Grupo"/>
          <p:cNvGrpSpPr>
            <a:grpSpLocks/>
          </p:cNvGrpSpPr>
          <p:nvPr/>
        </p:nvGrpSpPr>
        <p:grpSpPr bwMode="auto">
          <a:xfrm>
            <a:off x="6858000" y="5105400"/>
            <a:ext cx="581025" cy="581025"/>
            <a:chOff x="4295647" y="684783"/>
            <a:chExt cx="581152" cy="581152"/>
          </a:xfrm>
        </p:grpSpPr>
        <p:sp>
          <p:nvSpPr>
            <p:cNvPr id="11" name="16 Flecha abajo"/>
            <p:cNvSpPr/>
            <p:nvPr/>
          </p:nvSpPr>
          <p:spPr>
            <a:xfrm>
              <a:off x="4295647" y="684783"/>
              <a:ext cx="581152" cy="581152"/>
            </a:xfrm>
            <a:prstGeom prst="downArrow">
              <a:avLst>
                <a:gd name="adj1" fmla="val 55000"/>
                <a:gd name="adj2" fmla="val 45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Flecha abajo 4"/>
            <p:cNvSpPr/>
            <p:nvPr/>
          </p:nvSpPr>
          <p:spPr>
            <a:xfrm>
              <a:off x="4425850" y="684783"/>
              <a:ext cx="320745" cy="4366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es-ES" sz="2700"/>
            </a:p>
          </p:txBody>
        </p:sp>
      </p:grpSp>
    </p:spTree>
    <p:extLst>
      <p:ext uri="{BB962C8B-B14F-4D97-AF65-F5344CB8AC3E}">
        <p14:creationId xmlns:p14="http://schemas.microsoft.com/office/powerpoint/2010/main" val="1456386059"/>
      </p:ext>
    </p:extLst>
  </p:cSld>
  <p:clrMapOvr>
    <a:masterClrMapping/>
  </p:clrMapOvr>
  <p:transition spd="slow">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l="18909" t="13796" r="18580" b="7191"/>
          <a:stretch/>
        </p:blipFill>
        <p:spPr bwMode="auto">
          <a:xfrm>
            <a:off x="467544" y="785813"/>
            <a:ext cx="8208912" cy="52429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6943677"/>
      </p:ext>
    </p:extLst>
  </p:cSld>
  <p:clrMapOvr>
    <a:masterClrMapping/>
  </p:clrMapOvr>
  <p:transition spd="slow">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p:nvPr/>
        </p:nvPicPr>
        <p:blipFill rotWithShape="1">
          <a:blip r:embed="rId4"/>
          <a:srcRect l="18626" t="9532" r="19003" b="11455"/>
          <a:stretch/>
        </p:blipFill>
        <p:spPr bwMode="auto">
          <a:xfrm>
            <a:off x="579935" y="842697"/>
            <a:ext cx="8352928" cy="54589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5560800"/>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p:txBody>
          <a:bodyPr>
            <a:normAutofit fontScale="90000"/>
          </a:bodyPr>
          <a:lstStyle/>
          <a:p>
            <a:r>
              <a:rPr lang="es-CL" sz="4000" b="1" dirty="0" smtClean="0"/>
              <a:t>Las 5 ideas claves en el pensamiento prospectivo: </a:t>
            </a:r>
          </a:p>
        </p:txBody>
      </p:sp>
      <p:sp>
        <p:nvSpPr>
          <p:cNvPr id="292867" name="Rectangle 3"/>
          <p:cNvSpPr>
            <a:spLocks noGrp="1"/>
          </p:cNvSpPr>
          <p:nvPr>
            <p:ph type="body" idx="1"/>
          </p:nvPr>
        </p:nvSpPr>
        <p:spPr>
          <a:xfrm>
            <a:off x="741363" y="1844824"/>
            <a:ext cx="7719070" cy="4281339"/>
          </a:xfrm>
        </p:spPr>
        <p:txBody>
          <a:bodyPr>
            <a:normAutofit lnSpcReduction="10000"/>
          </a:bodyPr>
          <a:lstStyle/>
          <a:p>
            <a:pPr marL="609600" indent="-609600" algn="just" defTabSz="914400">
              <a:lnSpc>
                <a:spcPct val="80000"/>
              </a:lnSpc>
              <a:buFontTx/>
              <a:buAutoNum type="arabicPeriod"/>
            </a:pPr>
            <a:r>
              <a:rPr lang="es-CL" sz="2800" b="1" dirty="0" smtClean="0"/>
              <a:t>El mundo cambia pero los problemas permanecen. La historia no se repite pero los comportamientos se reproducen.</a:t>
            </a:r>
          </a:p>
          <a:p>
            <a:pPr marL="609600" indent="-609600" algn="just" defTabSz="914400">
              <a:lnSpc>
                <a:spcPct val="80000"/>
              </a:lnSpc>
              <a:buFontTx/>
              <a:buAutoNum type="arabicPeriod"/>
            </a:pPr>
            <a:r>
              <a:rPr lang="es-CL" sz="2800" b="1" dirty="0" smtClean="0"/>
              <a:t>Los actores clave en el punto de bifurcación. </a:t>
            </a:r>
            <a:r>
              <a:rPr lang="pt-BR" sz="2800" b="1" dirty="0" smtClean="0"/>
              <a:t>“</a:t>
            </a:r>
            <a:r>
              <a:rPr lang="pt-BR" sz="2800" b="1" dirty="0" err="1" smtClean="0"/>
              <a:t>la</a:t>
            </a:r>
            <a:r>
              <a:rPr lang="pt-BR" sz="2800" b="1" dirty="0" smtClean="0"/>
              <a:t> </a:t>
            </a:r>
            <a:r>
              <a:rPr lang="pt-BR" sz="2800" b="1" dirty="0" err="1" smtClean="0"/>
              <a:t>solución</a:t>
            </a:r>
            <a:r>
              <a:rPr lang="pt-BR" sz="2800" b="1" dirty="0" smtClean="0"/>
              <a:t> raramente estará dada por una sola persona”.</a:t>
            </a:r>
          </a:p>
          <a:p>
            <a:pPr marL="609600" indent="-609600" algn="just" defTabSz="914400">
              <a:lnSpc>
                <a:spcPct val="80000"/>
              </a:lnSpc>
              <a:buFontTx/>
              <a:buAutoNum type="arabicPeriod"/>
            </a:pPr>
            <a:r>
              <a:rPr lang="es-CL" sz="2800" b="1" dirty="0" smtClean="0"/>
              <a:t>Un alto a la complicación de lo complejo. No requerimos de herramientas tan complejas.</a:t>
            </a:r>
          </a:p>
          <a:p>
            <a:pPr marL="609600" indent="-609600" algn="just" defTabSz="914400">
              <a:lnSpc>
                <a:spcPct val="80000"/>
              </a:lnSpc>
              <a:buFontTx/>
              <a:buAutoNum type="arabicPeriod"/>
            </a:pPr>
            <a:r>
              <a:rPr lang="es-CL" sz="2800" b="1" dirty="0" smtClean="0"/>
              <a:t>Propóngase buenas preguntas y desconfíe de las ideas heredadas.</a:t>
            </a:r>
          </a:p>
          <a:p>
            <a:pPr marL="609600" indent="-609600" algn="just" defTabSz="914400">
              <a:lnSpc>
                <a:spcPct val="80000"/>
              </a:lnSpc>
              <a:buFontTx/>
              <a:buAutoNum type="arabicPeriod"/>
            </a:pPr>
            <a:r>
              <a:rPr lang="es-CL" sz="2800" b="1" dirty="0" smtClean="0"/>
              <a:t>De la anticipación a la acción; a través de la apropiación.</a:t>
            </a:r>
          </a:p>
        </p:txBody>
      </p:sp>
      <p:sp>
        <p:nvSpPr>
          <p:cNvPr id="24580" name="Rectangle 4"/>
          <p:cNvSpPr>
            <a:spLocks noChangeArrowheads="1"/>
          </p:cNvSpPr>
          <p:nvPr/>
        </p:nvSpPr>
        <p:spPr bwMode="auto">
          <a:xfrm>
            <a:off x="381000" y="6491288"/>
            <a:ext cx="739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L" sz="1800">
                <a:latin typeface="Arial" panose="020B0604020202020204" pitchFamily="34" charset="0"/>
                <a:hlinkClick r:id="rId3" action="ppaction://hlinkfile"/>
              </a:rPr>
              <a:t>Fuente: Michel Godet. Prospectiva Estratégica : problemas y métodos.</a:t>
            </a:r>
            <a:endParaRPr lang="es-CL" sz="1800">
              <a:latin typeface="Arial" panose="020B0604020202020204" pitchFamily="34" charset="0"/>
            </a:endParaRPr>
          </a:p>
        </p:txBody>
      </p:sp>
      <p:pic>
        <p:nvPicPr>
          <p:cNvPr id="5" name="7 Imagen" descr="Educa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125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28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28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28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2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p:nvPr/>
        </p:nvPicPr>
        <p:blipFill rotWithShape="1">
          <a:blip r:embed="rId4"/>
          <a:srcRect l="18626" t="14046" r="18580" b="7442"/>
          <a:stretch/>
        </p:blipFill>
        <p:spPr bwMode="auto">
          <a:xfrm>
            <a:off x="611559" y="922338"/>
            <a:ext cx="8321303" cy="53869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8591018"/>
      </p:ext>
    </p:extLst>
  </p:cSld>
  <p:clrMapOvr>
    <a:masterClrMapping/>
  </p:clrMapOvr>
  <p:transition spd="slow">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7" descr="guias de aprendizaje"/>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251520" y="1340768"/>
            <a:ext cx="8424863"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856936" y="838329"/>
            <a:ext cx="8064500" cy="431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hangingPunct="1">
              <a:spcBef>
                <a:spcPct val="0"/>
              </a:spcBef>
              <a:buFontTx/>
              <a:buNone/>
            </a:pPr>
            <a:r>
              <a:rPr lang="es-ES" sz="1800" b="1" dirty="0">
                <a:solidFill>
                  <a:srgbClr val="006600"/>
                </a:solidFill>
                <a:latin typeface="Arial" panose="020B0604020202020204" pitchFamily="34" charset="0"/>
              </a:rPr>
              <a:t>ARTICULAR MODELOS EDUCATIVOS….MOMENTOS PEDAGOGICOS</a:t>
            </a:r>
          </a:p>
        </p:txBody>
      </p:sp>
    </p:spTree>
    <p:extLst>
      <p:ext uri="{BB962C8B-B14F-4D97-AF65-F5344CB8AC3E}">
        <p14:creationId xmlns:p14="http://schemas.microsoft.com/office/powerpoint/2010/main" val="1170376417"/>
      </p:ext>
    </p:extLst>
  </p:cSld>
  <p:clrMapOvr>
    <a:masterClrMapping/>
  </p:clrMapOvr>
  <p:transition spd="slow">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t="28775" r="22737" b="23710"/>
          <a:stretch/>
        </p:blipFill>
        <p:spPr bwMode="auto">
          <a:xfrm>
            <a:off x="827584" y="1412776"/>
            <a:ext cx="7488832" cy="3600400"/>
          </a:xfrm>
          <a:prstGeom prst="rect">
            <a:avLst/>
          </a:prstGeom>
          <a:ln>
            <a:noFill/>
          </a:ln>
          <a:extLst>
            <a:ext uri="{53640926-AAD7-44D8-BBD7-CCE9431645EC}">
              <a14:shadowObscured xmlns:a14="http://schemas.microsoft.com/office/drawing/2010/main"/>
            </a:ext>
          </a:extLst>
        </p:spPr>
      </p:pic>
      <p:cxnSp>
        <p:nvCxnSpPr>
          <p:cNvPr id="3" name="Conector recto de flecha 2"/>
          <p:cNvCxnSpPr/>
          <p:nvPr/>
        </p:nvCxnSpPr>
        <p:spPr>
          <a:xfrm flipH="1">
            <a:off x="7812360" y="2924944"/>
            <a:ext cx="936104" cy="57606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610013"/>
      </p:ext>
    </p:extLst>
  </p:cSld>
  <p:clrMapOvr>
    <a:masterClrMapping/>
  </p:clrMapOvr>
  <p:transition spd="slow">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l="26388" t="8779" r="27611" b="41806"/>
          <a:stretch/>
        </p:blipFill>
        <p:spPr bwMode="auto">
          <a:xfrm>
            <a:off x="179512" y="1196752"/>
            <a:ext cx="8568952" cy="5400600"/>
          </a:xfrm>
          <a:prstGeom prst="rect">
            <a:avLst/>
          </a:prstGeom>
          <a:ln>
            <a:noFill/>
          </a:ln>
          <a:extLst>
            <a:ext uri="{53640926-AAD7-44D8-BBD7-CCE9431645EC}">
              <a14:shadowObscured xmlns:a14="http://schemas.microsoft.com/office/drawing/2010/main"/>
            </a:ext>
          </a:extLst>
        </p:spPr>
      </p:pic>
      <p:sp>
        <p:nvSpPr>
          <p:cNvPr id="2" name="CuadroTexto 1"/>
          <p:cNvSpPr txBox="1"/>
          <p:nvPr/>
        </p:nvSpPr>
        <p:spPr>
          <a:xfrm>
            <a:off x="1835696" y="332656"/>
            <a:ext cx="5112568" cy="400110"/>
          </a:xfrm>
          <a:prstGeom prst="rect">
            <a:avLst/>
          </a:prstGeom>
          <a:noFill/>
        </p:spPr>
        <p:txBody>
          <a:bodyPr wrap="square" rtlCol="0">
            <a:spAutoFit/>
          </a:bodyPr>
          <a:lstStyle/>
          <a:p>
            <a:r>
              <a:rPr lang="es-CO" sz="2000" b="1" dirty="0" smtClean="0"/>
              <a:t>PROYECTOS PEDAGÓGICOS TRANSVERSALES</a:t>
            </a:r>
            <a:endParaRPr lang="es-ES" sz="2000" b="1" dirty="0"/>
          </a:p>
        </p:txBody>
      </p:sp>
    </p:spTree>
    <p:extLst>
      <p:ext uri="{BB962C8B-B14F-4D97-AF65-F5344CB8AC3E}">
        <p14:creationId xmlns:p14="http://schemas.microsoft.com/office/powerpoint/2010/main" val="2768160340"/>
      </p:ext>
    </p:extLst>
  </p:cSld>
  <p:clrMapOvr>
    <a:masterClrMapping/>
  </p:clrMapOvr>
  <p:transition spd="slow">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p:nvPr/>
        </p:nvPicPr>
        <p:blipFill rotWithShape="1">
          <a:blip r:embed="rId4"/>
          <a:srcRect l="39228" t="5769" r="39887" b="45318"/>
          <a:stretch/>
        </p:blipFill>
        <p:spPr bwMode="auto">
          <a:xfrm>
            <a:off x="395536" y="1340768"/>
            <a:ext cx="1785987" cy="2504163"/>
          </a:xfrm>
          <a:prstGeom prst="rect">
            <a:avLst/>
          </a:prstGeom>
          <a:ln w="28575">
            <a:solidFill>
              <a:schemeClr val="tx1"/>
            </a:solidFill>
          </a:ln>
          <a:extLst>
            <a:ext uri="{53640926-AAD7-44D8-BBD7-CCE9431645EC}">
              <a14:shadowObscured xmlns:a14="http://schemas.microsoft.com/office/drawing/2010/main"/>
            </a:ext>
          </a:extLst>
        </p:spPr>
      </p:pic>
      <p:pic>
        <p:nvPicPr>
          <p:cNvPr id="6" name="Imagen 5"/>
          <p:cNvPicPr/>
          <p:nvPr/>
        </p:nvPicPr>
        <p:blipFill rotWithShape="1">
          <a:blip r:embed="rId5"/>
          <a:srcRect l="24271" t="13545" r="25635" b="6689"/>
          <a:stretch/>
        </p:blipFill>
        <p:spPr bwMode="auto">
          <a:xfrm>
            <a:off x="2699792" y="1196752"/>
            <a:ext cx="6161063" cy="4464496"/>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251520" y="6210665"/>
            <a:ext cx="8784976" cy="369332"/>
          </a:xfrm>
          <a:prstGeom prst="rect">
            <a:avLst/>
          </a:prstGeom>
        </p:spPr>
        <p:txBody>
          <a:bodyPr wrap="square">
            <a:spAutoFit/>
          </a:bodyPr>
          <a:lstStyle/>
          <a:p>
            <a:r>
              <a:rPr lang="es-ES" u="sng" dirty="0"/>
              <a:t>http://www.colombiaaprende.edu.co/html/micrositios/1752/w3-propertyvalue-49221.html</a:t>
            </a:r>
          </a:p>
        </p:txBody>
      </p:sp>
    </p:spTree>
    <p:extLst>
      <p:ext uri="{BB962C8B-B14F-4D97-AF65-F5344CB8AC3E}">
        <p14:creationId xmlns:p14="http://schemas.microsoft.com/office/powerpoint/2010/main" val="2033413290"/>
      </p:ext>
    </p:extLst>
  </p:cSld>
  <p:clrMapOvr>
    <a:masterClrMapping/>
  </p:clrMapOvr>
  <p:transition spd="slow">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p:nvPr/>
        </p:nvPicPr>
        <p:blipFill rotWithShape="1">
          <a:blip r:embed="rId4"/>
          <a:srcRect l="20038" t="9531" r="21543" b="31522"/>
          <a:stretch/>
        </p:blipFill>
        <p:spPr bwMode="auto">
          <a:xfrm>
            <a:off x="656109" y="900289"/>
            <a:ext cx="8496944" cy="5267656"/>
          </a:xfrm>
          <a:prstGeom prst="rect">
            <a:avLst/>
          </a:prstGeom>
          <a:ln>
            <a:noFill/>
          </a:ln>
          <a:extLst>
            <a:ext uri="{53640926-AAD7-44D8-BBD7-CCE9431645EC}">
              <a14:shadowObscured xmlns:a14="http://schemas.microsoft.com/office/drawing/2010/main"/>
            </a:ext>
          </a:extLst>
        </p:spPr>
      </p:pic>
      <p:cxnSp>
        <p:nvCxnSpPr>
          <p:cNvPr id="4" name="Conector recto de flecha 3"/>
          <p:cNvCxnSpPr/>
          <p:nvPr/>
        </p:nvCxnSpPr>
        <p:spPr>
          <a:xfrm flipV="1">
            <a:off x="179512" y="3717032"/>
            <a:ext cx="1944216" cy="7200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flipV="1">
            <a:off x="3275856" y="5517232"/>
            <a:ext cx="720080" cy="115212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V="1">
            <a:off x="3131840" y="3429000"/>
            <a:ext cx="864096" cy="2880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ector angular 12"/>
          <p:cNvCxnSpPr/>
          <p:nvPr/>
        </p:nvCxnSpPr>
        <p:spPr>
          <a:xfrm rot="10800000">
            <a:off x="6084168" y="3212976"/>
            <a:ext cx="2664296" cy="504056"/>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615707"/>
      </p:ext>
    </p:extLst>
  </p:cSld>
  <p:clrMapOvr>
    <a:masterClrMapping/>
  </p:clrMapOvr>
  <p:transition spd="slow">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p:nvPr/>
        </p:nvPicPr>
        <p:blipFill rotWithShape="1">
          <a:blip r:embed="rId4"/>
          <a:srcRect l="26388" t="9030" r="26482" b="29766"/>
          <a:stretch/>
        </p:blipFill>
        <p:spPr bwMode="auto">
          <a:xfrm>
            <a:off x="611560" y="922338"/>
            <a:ext cx="8352928" cy="56030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9018521"/>
      </p:ext>
    </p:extLst>
  </p:cSld>
  <p:clrMapOvr>
    <a:masterClrMapping/>
  </p:clrMapOvr>
  <p:transition spd="slow">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26388" t="26186" r="49641" b="44711"/>
          <a:stretch/>
        </p:blipFill>
        <p:spPr bwMode="auto">
          <a:xfrm>
            <a:off x="395536" y="188640"/>
            <a:ext cx="8424936" cy="65527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3097601"/>
      </p:ext>
    </p:extLst>
  </p:cSld>
  <p:clrMapOvr>
    <a:masterClrMapping/>
  </p:clrMapOvr>
  <p:transition spd="slow">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49140" t="23040" r="28107" b="43923"/>
          <a:stretch/>
        </p:blipFill>
        <p:spPr bwMode="auto">
          <a:xfrm>
            <a:off x="539552" y="332656"/>
            <a:ext cx="8136904" cy="6264696"/>
          </a:xfrm>
          <a:prstGeom prst="rect">
            <a:avLst/>
          </a:prstGeom>
          <a:ln>
            <a:noFill/>
          </a:ln>
          <a:extLst>
            <a:ext uri="{53640926-AAD7-44D8-BBD7-CCE9431645EC}">
              <a14:shadowObscured xmlns:a14="http://schemas.microsoft.com/office/drawing/2010/main"/>
            </a:ext>
          </a:extLst>
        </p:spPr>
      </p:pic>
      <p:sp>
        <p:nvSpPr>
          <p:cNvPr id="3" name="CuadroTexto 2"/>
          <p:cNvSpPr txBox="1"/>
          <p:nvPr/>
        </p:nvSpPr>
        <p:spPr>
          <a:xfrm>
            <a:off x="1979712" y="6011996"/>
            <a:ext cx="1424172" cy="369332"/>
          </a:xfrm>
          <a:prstGeom prst="rect">
            <a:avLst/>
          </a:prstGeom>
          <a:noFill/>
        </p:spPr>
        <p:txBody>
          <a:bodyPr wrap="none" rtlCol="0">
            <a:spAutoFit/>
          </a:bodyPr>
          <a:lstStyle/>
          <a:p>
            <a:r>
              <a:rPr lang="es-ES" b="1" dirty="0" smtClean="0">
                <a:solidFill>
                  <a:schemeClr val="bg1"/>
                </a:solidFill>
              </a:rPr>
              <a:t>EVALUACIÓN</a:t>
            </a:r>
            <a:endParaRPr lang="es-ES" b="1" dirty="0">
              <a:solidFill>
                <a:schemeClr val="bg1"/>
              </a:solidFill>
            </a:endParaRPr>
          </a:p>
        </p:txBody>
      </p:sp>
      <p:sp>
        <p:nvSpPr>
          <p:cNvPr id="4" name="CuadroTexto 3"/>
          <p:cNvSpPr txBox="1"/>
          <p:nvPr/>
        </p:nvSpPr>
        <p:spPr>
          <a:xfrm>
            <a:off x="4515980" y="5219908"/>
            <a:ext cx="1424172" cy="369332"/>
          </a:xfrm>
          <a:prstGeom prst="rect">
            <a:avLst/>
          </a:prstGeom>
          <a:noFill/>
        </p:spPr>
        <p:txBody>
          <a:bodyPr wrap="none" rtlCol="0">
            <a:spAutoFit/>
          </a:bodyPr>
          <a:lstStyle/>
          <a:p>
            <a:r>
              <a:rPr lang="es-ES" b="1" dirty="0" smtClean="0">
                <a:solidFill>
                  <a:schemeClr val="bg1"/>
                </a:solidFill>
              </a:rPr>
              <a:t>EVALUACIÓN</a:t>
            </a:r>
            <a:endParaRPr lang="es-ES" b="1" dirty="0">
              <a:solidFill>
                <a:schemeClr val="bg1"/>
              </a:solidFill>
            </a:endParaRPr>
          </a:p>
        </p:txBody>
      </p:sp>
      <p:sp>
        <p:nvSpPr>
          <p:cNvPr id="5" name="CuadroTexto 4"/>
          <p:cNvSpPr txBox="1"/>
          <p:nvPr/>
        </p:nvSpPr>
        <p:spPr>
          <a:xfrm>
            <a:off x="6964252" y="4571836"/>
            <a:ext cx="1424172" cy="369332"/>
          </a:xfrm>
          <a:prstGeom prst="rect">
            <a:avLst/>
          </a:prstGeom>
          <a:noFill/>
        </p:spPr>
        <p:txBody>
          <a:bodyPr wrap="none" rtlCol="0">
            <a:spAutoFit/>
          </a:bodyPr>
          <a:lstStyle/>
          <a:p>
            <a:r>
              <a:rPr lang="es-ES" b="1" dirty="0" smtClean="0">
                <a:solidFill>
                  <a:schemeClr val="bg1"/>
                </a:solidFill>
              </a:rPr>
              <a:t>EVALUACIÓN</a:t>
            </a:r>
            <a:endParaRPr lang="es-ES" b="1" dirty="0">
              <a:solidFill>
                <a:schemeClr val="bg1"/>
              </a:solidFill>
            </a:endParaRPr>
          </a:p>
        </p:txBody>
      </p:sp>
    </p:spTree>
    <p:extLst>
      <p:ext uri="{BB962C8B-B14F-4D97-AF65-F5344CB8AC3E}">
        <p14:creationId xmlns:p14="http://schemas.microsoft.com/office/powerpoint/2010/main" val="1507614635"/>
      </p:ext>
    </p:extLst>
  </p:cSld>
  <p:clrMapOvr>
    <a:masterClrMapping/>
  </p:clrMapOvr>
  <p:transition spd="slow">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p:nvPr/>
        </p:nvPicPr>
        <p:blipFill rotWithShape="1">
          <a:blip r:embed="rId4"/>
          <a:srcRect l="25682" t="10033" r="26764" b="26254"/>
          <a:stretch/>
        </p:blipFill>
        <p:spPr bwMode="auto">
          <a:xfrm>
            <a:off x="539552" y="1052736"/>
            <a:ext cx="8280920" cy="540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222793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t="40390"/>
          <a:stretch>
            <a:fillRect/>
          </a:stretch>
        </p:blipFill>
        <p:spPr bwMode="auto">
          <a:xfrm>
            <a:off x="0" y="5805488"/>
            <a:ext cx="1042988"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b="14442"/>
          <a:stretch>
            <a:fillRect/>
          </a:stretch>
        </p:blipFill>
        <p:spPr bwMode="auto">
          <a:xfrm>
            <a:off x="8027988" y="0"/>
            <a:ext cx="11160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7 Imagen" descr="Educa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0 Imagen"/>
          <p:cNvPicPr>
            <a:picLocks noChangeAspect="1" noChangeArrowheads="1"/>
          </p:cNvPicPr>
          <p:nvPr/>
        </p:nvPicPr>
        <p:blipFill>
          <a:blip r:embed="rId5">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259632" y="2708920"/>
            <a:ext cx="6480720" cy="584775"/>
          </a:xfrm>
          <a:prstGeom prst="rect">
            <a:avLst/>
          </a:prstGeom>
          <a:noFill/>
        </p:spPr>
        <p:txBody>
          <a:bodyPr wrap="square" rtlCol="0">
            <a:spAutoFit/>
          </a:bodyPr>
          <a:lstStyle/>
          <a:p>
            <a:pPr algn="ctr"/>
            <a:r>
              <a:rPr lang="es-CO" sz="3200" b="1" dirty="0" smtClean="0">
                <a:latin typeface="Arial" panose="020B0604020202020204" pitchFamily="34" charset="0"/>
                <a:cs typeface="Arial" panose="020B0604020202020204" pitchFamily="34" charset="0"/>
              </a:rPr>
              <a:t>Contexto Situacional</a:t>
            </a:r>
            <a:endParaRPr lang="es-CO"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5305795"/>
      </p:ext>
    </p:extLst>
  </p:cSld>
  <p:clrMapOvr>
    <a:masterClrMapping/>
  </p:clrMapOvr>
  <p:transition spd="slow">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l="25964" t="12040" r="25917" b="24749"/>
          <a:stretch/>
        </p:blipFill>
        <p:spPr bwMode="auto">
          <a:xfrm>
            <a:off x="611560" y="1052736"/>
            <a:ext cx="7920880" cy="52565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8798025"/>
      </p:ext>
    </p:extLst>
  </p:cSld>
  <p:clrMapOvr>
    <a:masterClrMapping/>
  </p:clrMapOvr>
  <p:transition spd="slow">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p:nvPr/>
        </p:nvPicPr>
        <p:blipFill rotWithShape="1">
          <a:blip r:embed="rId4"/>
          <a:srcRect l="26529" t="13043" r="26200" b="23244"/>
          <a:stretch/>
        </p:blipFill>
        <p:spPr bwMode="auto">
          <a:xfrm>
            <a:off x="251520" y="1052736"/>
            <a:ext cx="8568951" cy="53285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0357138"/>
      </p:ext>
    </p:extLst>
  </p:cSld>
  <p:clrMapOvr>
    <a:masterClrMapping/>
  </p:clrMapOvr>
  <p:transition spd="slow">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l="25541" t="11539" r="26623" b="25251"/>
          <a:stretch/>
        </p:blipFill>
        <p:spPr bwMode="auto">
          <a:xfrm>
            <a:off x="395536" y="1052736"/>
            <a:ext cx="8352928" cy="52565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9631458"/>
      </p:ext>
    </p:extLst>
  </p:cSld>
  <p:clrMapOvr>
    <a:masterClrMapping/>
  </p:clrMapOvr>
  <p:transition spd="slow">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t="28775" r="22737" b="23710"/>
          <a:stretch/>
        </p:blipFill>
        <p:spPr bwMode="auto">
          <a:xfrm>
            <a:off x="749938" y="1772816"/>
            <a:ext cx="7488832" cy="3600400"/>
          </a:xfrm>
          <a:prstGeom prst="rect">
            <a:avLst/>
          </a:prstGeom>
          <a:ln>
            <a:noFill/>
          </a:ln>
          <a:extLst>
            <a:ext uri="{53640926-AAD7-44D8-BBD7-CCE9431645EC}">
              <a14:shadowObscured xmlns:a14="http://schemas.microsoft.com/office/drawing/2010/main"/>
            </a:ext>
          </a:extLst>
        </p:spPr>
      </p:pic>
      <p:cxnSp>
        <p:nvCxnSpPr>
          <p:cNvPr id="3" name="Conector recto de flecha 2"/>
          <p:cNvCxnSpPr/>
          <p:nvPr/>
        </p:nvCxnSpPr>
        <p:spPr>
          <a:xfrm flipH="1">
            <a:off x="7740352" y="3861048"/>
            <a:ext cx="1192511" cy="50405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230753"/>
      </p:ext>
    </p:extLst>
  </p:cSld>
  <p:clrMapOvr>
    <a:masterClrMapping/>
  </p:clrMapOvr>
  <p:transition spd="slow">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MT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06" y="2492896"/>
            <a:ext cx="5190183" cy="266429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259632" y="495544"/>
            <a:ext cx="4437719" cy="707886"/>
          </a:xfrm>
          <a:prstGeom prst="rect">
            <a:avLst/>
          </a:prstGeom>
          <a:noFill/>
        </p:spPr>
        <p:txBody>
          <a:bodyPr wrap="square" rtlCol="0">
            <a:spAutoFit/>
          </a:bodyPr>
          <a:lstStyle/>
          <a:p>
            <a:pPr algn="ctr"/>
            <a:r>
              <a:rPr lang="es-CO" sz="2000" b="1" dirty="0" smtClean="0"/>
              <a:t>MEDIOS Y NUEVAS TECNOLOGIAS DE INFORMACIÓN Y COMUNICACIÓN  -TIC-</a:t>
            </a:r>
            <a:endParaRPr lang="es-ES" sz="2000" b="1" dirty="0"/>
          </a:p>
        </p:txBody>
      </p:sp>
      <p:sp>
        <p:nvSpPr>
          <p:cNvPr id="4" name="CuadroTexto 3"/>
          <p:cNvSpPr txBox="1"/>
          <p:nvPr/>
        </p:nvSpPr>
        <p:spPr>
          <a:xfrm>
            <a:off x="5606889" y="2204864"/>
            <a:ext cx="2853543" cy="2308324"/>
          </a:xfrm>
          <a:prstGeom prst="rect">
            <a:avLst/>
          </a:prstGeom>
          <a:noFill/>
          <a:ln w="28575">
            <a:solidFill>
              <a:schemeClr val="tx1"/>
            </a:solidFill>
          </a:ln>
        </p:spPr>
        <p:txBody>
          <a:bodyPr wrap="square" rtlCol="0">
            <a:spAutoFit/>
          </a:bodyPr>
          <a:lstStyle/>
          <a:p>
            <a:pPr marL="285750" indent="-285750">
              <a:buFont typeface="Arial" panose="020B0604020202020204" pitchFamily="34" charset="0"/>
              <a:buChar char="•"/>
            </a:pPr>
            <a:r>
              <a:rPr lang="es-CO" sz="2400" dirty="0" smtClean="0"/>
              <a:t>Infraestructura Tecnológica.</a:t>
            </a:r>
          </a:p>
          <a:p>
            <a:pPr marL="285750" indent="-285750">
              <a:buFont typeface="Arial" panose="020B0604020202020204" pitchFamily="34" charset="0"/>
              <a:buChar char="•"/>
            </a:pPr>
            <a:r>
              <a:rPr lang="es-CO" sz="2400" dirty="0" smtClean="0"/>
              <a:t>Uso y apropiación.</a:t>
            </a:r>
          </a:p>
          <a:p>
            <a:pPr marL="285750" indent="-285750">
              <a:buFont typeface="Arial" panose="020B0604020202020204" pitchFamily="34" charset="0"/>
              <a:buChar char="•"/>
            </a:pPr>
            <a:r>
              <a:rPr lang="es-CO" sz="2400" dirty="0" smtClean="0"/>
              <a:t>Redes de conocimiento.</a:t>
            </a:r>
          </a:p>
          <a:p>
            <a:pPr marL="285750" indent="-285750">
              <a:buFont typeface="Arial" panose="020B0604020202020204" pitchFamily="34" charset="0"/>
              <a:buChar char="•"/>
            </a:pPr>
            <a:r>
              <a:rPr lang="es-CO" sz="2400" dirty="0" smtClean="0"/>
              <a:t>Proyectos de Aula</a:t>
            </a:r>
            <a:endParaRPr lang="es-ES" sz="2400" dirty="0"/>
          </a:p>
        </p:txBody>
      </p:sp>
    </p:spTree>
    <p:extLst>
      <p:ext uri="{BB962C8B-B14F-4D97-AF65-F5344CB8AC3E}">
        <p14:creationId xmlns:p14="http://schemas.microsoft.com/office/powerpoint/2010/main" val="3911194886"/>
      </p:ext>
    </p:extLst>
  </p:cSld>
  <p:clrMapOvr>
    <a:masterClrMapping/>
  </p:clrMapOvr>
  <p:transition spd="slow">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259632" y="183710"/>
            <a:ext cx="4437719" cy="707886"/>
          </a:xfrm>
          <a:prstGeom prst="rect">
            <a:avLst/>
          </a:prstGeom>
          <a:noFill/>
        </p:spPr>
        <p:txBody>
          <a:bodyPr wrap="square" rtlCol="0">
            <a:spAutoFit/>
          </a:bodyPr>
          <a:lstStyle/>
          <a:p>
            <a:pPr algn="ctr"/>
            <a:r>
              <a:rPr lang="es-CO" sz="2000" b="1" dirty="0" smtClean="0"/>
              <a:t>MEDIOS Y NUEVAS TECNOLOGIAS DE INFORMACIÓN Y COMUNICACIÓN  -TIC-</a:t>
            </a:r>
            <a:endParaRPr lang="es-ES" sz="2000" b="1" dirty="0"/>
          </a:p>
        </p:txBody>
      </p:sp>
      <p:pic>
        <p:nvPicPr>
          <p:cNvPr id="7" name="Imagen 6"/>
          <p:cNvPicPr/>
          <p:nvPr/>
        </p:nvPicPr>
        <p:blipFill rotWithShape="1">
          <a:blip r:embed="rId4"/>
          <a:srcRect l="18062" t="4766" r="18156" b="6689"/>
          <a:stretch/>
        </p:blipFill>
        <p:spPr bwMode="auto">
          <a:xfrm>
            <a:off x="467544" y="1052736"/>
            <a:ext cx="8064896" cy="5328592"/>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1043608" y="6325085"/>
            <a:ext cx="7560840" cy="369332"/>
          </a:xfrm>
          <a:prstGeom prst="rect">
            <a:avLst/>
          </a:prstGeom>
        </p:spPr>
        <p:txBody>
          <a:bodyPr wrap="square">
            <a:spAutoFit/>
          </a:bodyPr>
          <a:lstStyle/>
          <a:p>
            <a:r>
              <a:rPr lang="es-ES" u="sng" dirty="0"/>
              <a:t>http://www.colombiaaprende.edu.co/html/home/1592/article-81640.html</a:t>
            </a:r>
          </a:p>
        </p:txBody>
      </p:sp>
    </p:spTree>
    <p:extLst>
      <p:ext uri="{BB962C8B-B14F-4D97-AF65-F5344CB8AC3E}">
        <p14:creationId xmlns:p14="http://schemas.microsoft.com/office/powerpoint/2010/main" val="3658948111"/>
      </p:ext>
    </p:extLst>
  </p:cSld>
  <p:clrMapOvr>
    <a:masterClrMapping/>
  </p:clrMapOvr>
  <p:transition spd="slow">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259632" y="183710"/>
            <a:ext cx="5256584" cy="707886"/>
          </a:xfrm>
          <a:prstGeom prst="rect">
            <a:avLst/>
          </a:prstGeom>
          <a:noFill/>
        </p:spPr>
        <p:txBody>
          <a:bodyPr wrap="square" rtlCol="0">
            <a:spAutoFit/>
          </a:bodyPr>
          <a:lstStyle/>
          <a:p>
            <a:pPr algn="ctr"/>
            <a:r>
              <a:rPr lang="es-CO" sz="2000" b="1" dirty="0" smtClean="0"/>
              <a:t>INVESTIGACION COMO ESTRATEGIA PEDAGÓGICA </a:t>
            </a:r>
            <a:endParaRPr lang="es-ES" sz="2000" b="1" dirty="0"/>
          </a:p>
        </p:txBody>
      </p:sp>
      <p:pic>
        <p:nvPicPr>
          <p:cNvPr id="9" name="3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9710" y="5844272"/>
            <a:ext cx="1296144" cy="97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p:nvPr/>
        </p:nvPicPr>
        <p:blipFill rotWithShape="1">
          <a:blip r:embed="rId5"/>
          <a:srcRect l="10442" t="13797" r="11383" b="10451"/>
          <a:stretch/>
        </p:blipFill>
        <p:spPr bwMode="auto">
          <a:xfrm>
            <a:off x="611560" y="922337"/>
            <a:ext cx="7992888" cy="47854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2099151"/>
      </p:ext>
    </p:extLst>
  </p:cSld>
  <p:clrMapOvr>
    <a:masterClrMapping/>
  </p:clrMapOvr>
  <p:transition spd="slow">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6" name="Rectangle 20"/>
          <p:cNvSpPr>
            <a:spLocks noChangeArrowheads="1"/>
          </p:cNvSpPr>
          <p:nvPr/>
        </p:nvSpPr>
        <p:spPr bwMode="auto">
          <a:xfrm>
            <a:off x="0" y="476250"/>
            <a:ext cx="9144000" cy="584200"/>
          </a:xfrm>
          <a:prstGeom prst="rect">
            <a:avLst/>
          </a:prstGeom>
          <a:noFill/>
          <a:ln w="9525">
            <a:noFill/>
            <a:miter lim="800000"/>
            <a:headEnd/>
            <a:tailEnd/>
          </a:ln>
          <a:effectLst/>
        </p:spPr>
        <p:txBody>
          <a:bodyPr>
            <a:spAutoFit/>
          </a:bodyPr>
          <a:lstStyle/>
          <a:p>
            <a:pPr algn="ctr">
              <a:defRPr/>
            </a:pPr>
            <a:r>
              <a:rPr lang="es-ES" sz="3200" b="1" dirty="0">
                <a:solidFill>
                  <a:srgbClr val="C00000"/>
                </a:solidFill>
                <a:effectLst>
                  <a:outerShdw blurRad="38100" dist="38100" dir="2700000" algn="tl">
                    <a:srgbClr val="000000"/>
                  </a:outerShdw>
                </a:effectLst>
                <a:latin typeface="Arial" charset="0"/>
              </a:rPr>
              <a:t>Investigación como Experiencia Pedagógica</a:t>
            </a:r>
          </a:p>
        </p:txBody>
      </p:sp>
      <p:grpSp>
        <p:nvGrpSpPr>
          <p:cNvPr id="2" name="Group 48"/>
          <p:cNvGrpSpPr>
            <a:grpSpLocks/>
          </p:cNvGrpSpPr>
          <p:nvPr/>
        </p:nvGrpSpPr>
        <p:grpSpPr bwMode="auto">
          <a:xfrm>
            <a:off x="395288" y="3213100"/>
            <a:ext cx="8497887" cy="1873250"/>
            <a:chOff x="249" y="2024"/>
            <a:chExt cx="5353" cy="1180"/>
          </a:xfrm>
        </p:grpSpPr>
        <p:sp>
          <p:nvSpPr>
            <p:cNvPr id="15395" name="Rectangle 9"/>
            <p:cNvSpPr>
              <a:spLocks noChangeArrowheads="1"/>
            </p:cNvSpPr>
            <p:nvPr/>
          </p:nvSpPr>
          <p:spPr bwMode="auto">
            <a:xfrm rot="-5400000">
              <a:off x="120" y="2387"/>
              <a:ext cx="4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altLang="es-CO" sz="1600" b="1">
                  <a:solidFill>
                    <a:srgbClr val="000000"/>
                  </a:solidFill>
                  <a:latin typeface="Arial" panose="020B0604020202020204" pitchFamily="34" charset="0"/>
                </a:rPr>
                <a:t>Tareas</a:t>
              </a:r>
              <a:endParaRPr lang="es-ES" altLang="es-CO" sz="1600" b="1"/>
            </a:p>
          </p:txBody>
        </p:sp>
        <p:sp>
          <p:nvSpPr>
            <p:cNvPr id="13346" name="AutoShape 10" descr="Pergamino"/>
            <p:cNvSpPr>
              <a:spLocks noChangeArrowheads="1"/>
            </p:cNvSpPr>
            <p:nvPr/>
          </p:nvSpPr>
          <p:spPr bwMode="auto">
            <a:xfrm>
              <a:off x="476" y="2024"/>
              <a:ext cx="918" cy="817"/>
            </a:xfrm>
            <a:prstGeom prst="roundRect">
              <a:avLst>
                <a:gd name="adj" fmla="val 20000"/>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ctr">
                <a:defRPr/>
              </a:pPr>
              <a:r>
                <a:rPr lang="es-ES" sz="1200" b="1">
                  <a:solidFill>
                    <a:srgbClr val="000000"/>
                  </a:solidFill>
                </a:rPr>
                <a:t>Antropológica</a:t>
              </a:r>
            </a:p>
            <a:p>
              <a:pPr algn="ctr">
                <a:defRPr/>
              </a:pPr>
              <a:r>
                <a:rPr lang="es-ES" sz="1200" b="1">
                  <a:solidFill>
                    <a:srgbClr val="000000"/>
                  </a:solidFill>
                </a:rPr>
                <a:t>Axiológica</a:t>
              </a:r>
            </a:p>
            <a:p>
              <a:pPr algn="ctr">
                <a:defRPr/>
              </a:pPr>
              <a:r>
                <a:rPr lang="es-ES" sz="1200" b="1">
                  <a:solidFill>
                    <a:srgbClr val="000000"/>
                  </a:solidFill>
                </a:rPr>
                <a:t>Ético - Moral</a:t>
              </a:r>
            </a:p>
            <a:p>
              <a:pPr algn="ctr">
                <a:defRPr/>
              </a:pPr>
              <a:r>
                <a:rPr lang="es-ES" sz="1200" b="1">
                  <a:solidFill>
                    <a:srgbClr val="000000"/>
                  </a:solidFill>
                </a:rPr>
                <a:t>Formativa</a:t>
              </a:r>
            </a:p>
          </p:txBody>
        </p:sp>
        <p:sp>
          <p:nvSpPr>
            <p:cNvPr id="5" name="AutoShape 11" descr="Pergamino"/>
            <p:cNvSpPr>
              <a:spLocks noChangeArrowheads="1"/>
            </p:cNvSpPr>
            <p:nvPr/>
          </p:nvSpPr>
          <p:spPr bwMode="auto">
            <a:xfrm>
              <a:off x="1485" y="2024"/>
              <a:ext cx="771" cy="817"/>
            </a:xfrm>
            <a:prstGeom prst="roundRect">
              <a:avLst>
                <a:gd name="adj" fmla="val 20000"/>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ctr">
                <a:defRPr/>
              </a:pPr>
              <a:r>
                <a:rPr lang="es-ES" sz="1000" b="1">
                  <a:solidFill>
                    <a:srgbClr val="000000"/>
                  </a:solidFill>
                </a:rPr>
                <a:t>Bio-psico- social</a:t>
              </a:r>
            </a:p>
            <a:p>
              <a:pPr algn="ctr">
                <a:defRPr/>
              </a:pPr>
              <a:r>
                <a:rPr lang="es-ES" sz="1000" b="1">
                  <a:solidFill>
                    <a:srgbClr val="000000"/>
                  </a:solidFill>
                </a:rPr>
                <a:t>Afectiva</a:t>
              </a:r>
            </a:p>
            <a:p>
              <a:pPr algn="ctr">
                <a:defRPr/>
              </a:pPr>
              <a:r>
                <a:rPr lang="es-ES" sz="1000" b="1">
                  <a:solidFill>
                    <a:srgbClr val="000000"/>
                  </a:solidFill>
                </a:rPr>
                <a:t>Política</a:t>
              </a:r>
            </a:p>
            <a:p>
              <a:pPr algn="ctr">
                <a:defRPr/>
              </a:pPr>
              <a:r>
                <a:rPr lang="es-ES" sz="1000" b="1">
                  <a:solidFill>
                    <a:srgbClr val="000000"/>
                  </a:solidFill>
                </a:rPr>
                <a:t>Espiritual</a:t>
              </a:r>
            </a:p>
            <a:p>
              <a:pPr algn="ctr">
                <a:defRPr/>
              </a:pPr>
              <a:r>
                <a:rPr lang="es-ES" sz="1000" b="1">
                  <a:solidFill>
                    <a:srgbClr val="000000"/>
                  </a:solidFill>
                </a:rPr>
                <a:t>Cognitiva</a:t>
              </a:r>
            </a:p>
            <a:p>
              <a:pPr algn="ctr">
                <a:defRPr/>
              </a:pPr>
              <a:r>
                <a:rPr lang="es-ES" sz="1000" b="1">
                  <a:solidFill>
                    <a:srgbClr val="000000"/>
                  </a:solidFill>
                </a:rPr>
                <a:t>Estética</a:t>
              </a:r>
            </a:p>
            <a:p>
              <a:pPr algn="ctr">
                <a:defRPr/>
              </a:pPr>
              <a:r>
                <a:rPr lang="es-ES" sz="1000" b="1">
                  <a:solidFill>
                    <a:srgbClr val="000000"/>
                  </a:solidFill>
                </a:rPr>
                <a:t>Artística</a:t>
              </a:r>
            </a:p>
          </p:txBody>
        </p:sp>
        <p:sp>
          <p:nvSpPr>
            <p:cNvPr id="13348" name="AutoShape 12" descr="Pergamino"/>
            <p:cNvSpPr>
              <a:spLocks noChangeArrowheads="1"/>
            </p:cNvSpPr>
            <p:nvPr/>
          </p:nvSpPr>
          <p:spPr bwMode="auto">
            <a:xfrm>
              <a:off x="2413" y="2024"/>
              <a:ext cx="955" cy="818"/>
            </a:xfrm>
            <a:prstGeom prst="roundRect">
              <a:avLst>
                <a:gd name="adj" fmla="val 20000"/>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ctr">
                <a:defRPr/>
              </a:pPr>
              <a:endParaRPr lang="es-ES" sz="1200" b="1" dirty="0">
                <a:solidFill>
                  <a:srgbClr val="000000"/>
                </a:solidFill>
              </a:endParaRPr>
            </a:p>
            <a:p>
              <a:pPr algn="ctr">
                <a:defRPr/>
              </a:pPr>
              <a:r>
                <a:rPr lang="es-ES" sz="1200" b="1" dirty="0">
                  <a:solidFill>
                    <a:srgbClr val="000000"/>
                  </a:solidFill>
                </a:rPr>
                <a:t>Científica</a:t>
              </a:r>
            </a:p>
            <a:p>
              <a:pPr algn="ctr">
                <a:defRPr/>
              </a:pPr>
              <a:r>
                <a:rPr lang="es-ES" sz="1200" b="1" dirty="0">
                  <a:solidFill>
                    <a:srgbClr val="000000"/>
                  </a:solidFill>
                </a:rPr>
                <a:t>Epistemológica</a:t>
              </a:r>
            </a:p>
            <a:p>
              <a:pPr algn="ctr">
                <a:defRPr/>
              </a:pPr>
              <a:r>
                <a:rPr lang="es-ES" sz="1200" b="1" dirty="0">
                  <a:solidFill>
                    <a:srgbClr val="000000"/>
                  </a:solidFill>
                </a:rPr>
                <a:t>Metodológica Tecnológica</a:t>
              </a:r>
            </a:p>
            <a:p>
              <a:pPr algn="ctr">
                <a:defRPr/>
              </a:pPr>
              <a:r>
                <a:rPr lang="es-ES" sz="1200" b="1" dirty="0">
                  <a:solidFill>
                    <a:srgbClr val="000000"/>
                  </a:solidFill>
                </a:rPr>
                <a:t>Comunicativa</a:t>
              </a:r>
            </a:p>
          </p:txBody>
        </p:sp>
        <p:sp>
          <p:nvSpPr>
            <p:cNvPr id="13349" name="AutoShape 13" descr="Pergamino"/>
            <p:cNvSpPr>
              <a:spLocks noChangeArrowheads="1"/>
            </p:cNvSpPr>
            <p:nvPr/>
          </p:nvSpPr>
          <p:spPr bwMode="auto">
            <a:xfrm>
              <a:off x="3616" y="2024"/>
              <a:ext cx="771" cy="817"/>
            </a:xfrm>
            <a:prstGeom prst="roundRect">
              <a:avLst>
                <a:gd name="adj" fmla="val 19977"/>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ctr">
                <a:defRPr/>
              </a:pPr>
              <a:r>
                <a:rPr lang="es-ES" sz="1200" b="1">
                  <a:solidFill>
                    <a:srgbClr val="000000"/>
                  </a:solidFill>
                </a:rPr>
                <a:t>Sociológica</a:t>
              </a:r>
            </a:p>
            <a:p>
              <a:pPr algn="ctr">
                <a:defRPr/>
              </a:pPr>
              <a:r>
                <a:rPr lang="es-ES" sz="1200" b="1">
                  <a:solidFill>
                    <a:srgbClr val="000000"/>
                  </a:solidFill>
                </a:rPr>
                <a:t>Familiar Ecológica</a:t>
              </a:r>
            </a:p>
            <a:p>
              <a:pPr algn="ctr">
                <a:defRPr/>
              </a:pPr>
              <a:r>
                <a:rPr lang="es-ES" sz="1200" b="1">
                  <a:solidFill>
                    <a:srgbClr val="000000"/>
                  </a:solidFill>
                </a:rPr>
                <a:t>Liderazgo</a:t>
              </a:r>
            </a:p>
            <a:p>
              <a:pPr algn="ctr">
                <a:defRPr/>
              </a:pPr>
              <a:r>
                <a:rPr lang="es-ES" sz="1200" b="1">
                  <a:solidFill>
                    <a:srgbClr val="000000"/>
                  </a:solidFill>
                </a:rPr>
                <a:t>Emprendi-</a:t>
              </a:r>
            </a:p>
            <a:p>
              <a:pPr algn="ctr">
                <a:defRPr/>
              </a:pPr>
              <a:r>
                <a:rPr lang="es-ES" sz="1200" b="1">
                  <a:solidFill>
                    <a:srgbClr val="000000"/>
                  </a:solidFill>
                </a:rPr>
                <a:t>miento</a:t>
              </a:r>
            </a:p>
          </p:txBody>
        </p:sp>
        <p:sp>
          <p:nvSpPr>
            <p:cNvPr id="13350" name="AutoShape 14" descr="Pergamino"/>
            <p:cNvSpPr>
              <a:spLocks noChangeArrowheads="1"/>
            </p:cNvSpPr>
            <p:nvPr/>
          </p:nvSpPr>
          <p:spPr bwMode="auto">
            <a:xfrm>
              <a:off x="4649" y="2024"/>
              <a:ext cx="953" cy="817"/>
            </a:xfrm>
            <a:prstGeom prst="roundRect">
              <a:avLst>
                <a:gd name="adj" fmla="val 19954"/>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ctr">
                <a:defRPr/>
              </a:pPr>
              <a:r>
                <a:rPr lang="es-ES" sz="1200" b="1" dirty="0">
                  <a:solidFill>
                    <a:srgbClr val="000000"/>
                  </a:solidFill>
                </a:rPr>
                <a:t>Investigativa</a:t>
              </a:r>
            </a:p>
            <a:p>
              <a:pPr algn="ctr">
                <a:defRPr/>
              </a:pPr>
              <a:r>
                <a:rPr lang="es-ES" sz="1200" b="1" dirty="0">
                  <a:solidFill>
                    <a:srgbClr val="000000"/>
                  </a:solidFill>
                </a:rPr>
                <a:t>Pedagógica</a:t>
              </a:r>
            </a:p>
            <a:p>
              <a:pPr algn="ctr">
                <a:defRPr/>
              </a:pPr>
              <a:r>
                <a:rPr lang="es-ES" sz="1200" b="1" dirty="0">
                  <a:solidFill>
                    <a:srgbClr val="000000"/>
                  </a:solidFill>
                </a:rPr>
                <a:t>Didáctica</a:t>
              </a:r>
            </a:p>
            <a:p>
              <a:pPr algn="ctr">
                <a:defRPr/>
              </a:pPr>
              <a:r>
                <a:rPr lang="es-ES" sz="1200" b="1" dirty="0">
                  <a:solidFill>
                    <a:srgbClr val="000000"/>
                  </a:solidFill>
                </a:rPr>
                <a:t>Curricular Administrativa</a:t>
              </a:r>
            </a:p>
            <a:p>
              <a:pPr algn="ctr">
                <a:defRPr/>
              </a:pPr>
              <a:r>
                <a:rPr lang="es-ES" sz="1200" b="1" dirty="0">
                  <a:solidFill>
                    <a:srgbClr val="000000"/>
                  </a:solidFill>
                </a:rPr>
                <a:t>Evaluativa</a:t>
              </a:r>
            </a:p>
          </p:txBody>
        </p:sp>
        <p:sp>
          <p:nvSpPr>
            <p:cNvPr id="15401" name="AutoShape 29"/>
            <p:cNvSpPr>
              <a:spLocks/>
            </p:cNvSpPr>
            <p:nvPr/>
          </p:nvSpPr>
          <p:spPr bwMode="auto">
            <a:xfrm rot="5400000">
              <a:off x="1372" y="2365"/>
              <a:ext cx="136" cy="1179"/>
            </a:xfrm>
            <a:prstGeom prst="rightBrace">
              <a:avLst>
                <a:gd name="adj1" fmla="val 72243"/>
                <a:gd name="adj2" fmla="val 50000"/>
              </a:avLst>
            </a:prstGeom>
            <a:noFill/>
            <a:ln w="28575">
              <a:solidFill>
                <a:srgbClr val="66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sp>
          <p:nvSpPr>
            <p:cNvPr id="15402" name="Line 30"/>
            <p:cNvSpPr>
              <a:spLocks noChangeShapeType="1"/>
            </p:cNvSpPr>
            <p:nvPr/>
          </p:nvSpPr>
          <p:spPr bwMode="auto">
            <a:xfrm>
              <a:off x="1440" y="3023"/>
              <a:ext cx="0" cy="181"/>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403" name="Line 31"/>
            <p:cNvSpPr>
              <a:spLocks noChangeShapeType="1"/>
            </p:cNvSpPr>
            <p:nvPr/>
          </p:nvSpPr>
          <p:spPr bwMode="auto">
            <a:xfrm>
              <a:off x="2891" y="2841"/>
              <a:ext cx="0" cy="363"/>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404" name="Line 32"/>
            <p:cNvSpPr>
              <a:spLocks noChangeShapeType="1"/>
            </p:cNvSpPr>
            <p:nvPr/>
          </p:nvSpPr>
          <p:spPr bwMode="auto">
            <a:xfrm>
              <a:off x="3980" y="2841"/>
              <a:ext cx="0" cy="363"/>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405" name="Line 33"/>
            <p:cNvSpPr>
              <a:spLocks noChangeShapeType="1"/>
            </p:cNvSpPr>
            <p:nvPr/>
          </p:nvSpPr>
          <p:spPr bwMode="auto">
            <a:xfrm>
              <a:off x="5114" y="2841"/>
              <a:ext cx="0" cy="363"/>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grpSp>
        <p:nvGrpSpPr>
          <p:cNvPr id="3" name="Group 49"/>
          <p:cNvGrpSpPr>
            <a:grpSpLocks/>
          </p:cNvGrpSpPr>
          <p:nvPr/>
        </p:nvGrpSpPr>
        <p:grpSpPr bwMode="auto">
          <a:xfrm>
            <a:off x="395288" y="5013325"/>
            <a:ext cx="8424862" cy="1152525"/>
            <a:chOff x="249" y="3158"/>
            <a:chExt cx="5307" cy="726"/>
          </a:xfrm>
        </p:grpSpPr>
        <p:sp>
          <p:nvSpPr>
            <p:cNvPr id="15385" name="Rectangle 15"/>
            <p:cNvSpPr>
              <a:spLocks noChangeArrowheads="1"/>
            </p:cNvSpPr>
            <p:nvPr/>
          </p:nvSpPr>
          <p:spPr bwMode="auto">
            <a:xfrm rot="-5400000">
              <a:off x="27" y="3380"/>
              <a:ext cx="59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altLang="es-CO" sz="1600" b="1">
                  <a:solidFill>
                    <a:srgbClr val="000000"/>
                  </a:solidFill>
                  <a:latin typeface="Arial" panose="020B0604020202020204" pitchFamily="34" charset="0"/>
                </a:rPr>
                <a:t>Propósito</a:t>
              </a:r>
              <a:endParaRPr lang="es-ES" altLang="es-CO" sz="1600" b="1"/>
            </a:p>
          </p:txBody>
        </p:sp>
        <p:sp>
          <p:nvSpPr>
            <p:cNvPr id="6" name="AutoShape 16" descr="Pergamino"/>
            <p:cNvSpPr>
              <a:spLocks noChangeArrowheads="1"/>
            </p:cNvSpPr>
            <p:nvPr/>
          </p:nvSpPr>
          <p:spPr bwMode="auto">
            <a:xfrm>
              <a:off x="1156" y="3203"/>
              <a:ext cx="571" cy="272"/>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2000" b="1" dirty="0">
                  <a:solidFill>
                    <a:srgbClr val="C00000"/>
                  </a:solidFill>
                </a:rPr>
                <a:t>Ser</a:t>
              </a:r>
            </a:p>
          </p:txBody>
        </p:sp>
        <p:sp>
          <p:nvSpPr>
            <p:cNvPr id="7" name="AutoShape 17" descr="Pergamino"/>
            <p:cNvSpPr>
              <a:spLocks noChangeArrowheads="1"/>
            </p:cNvSpPr>
            <p:nvPr/>
          </p:nvSpPr>
          <p:spPr bwMode="auto">
            <a:xfrm>
              <a:off x="2594" y="3203"/>
              <a:ext cx="571" cy="272"/>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800" b="1" dirty="0">
                  <a:solidFill>
                    <a:srgbClr val="C00000"/>
                  </a:solidFill>
                </a:rPr>
                <a:t>Saber</a:t>
              </a:r>
            </a:p>
          </p:txBody>
        </p:sp>
        <p:sp>
          <p:nvSpPr>
            <p:cNvPr id="13338" name="AutoShape 19" descr="Pergamino"/>
            <p:cNvSpPr>
              <a:spLocks noChangeArrowheads="1"/>
            </p:cNvSpPr>
            <p:nvPr/>
          </p:nvSpPr>
          <p:spPr bwMode="auto">
            <a:xfrm>
              <a:off x="4742" y="3204"/>
              <a:ext cx="814" cy="453"/>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400" b="1" dirty="0">
                  <a:solidFill>
                    <a:srgbClr val="C00000"/>
                  </a:solidFill>
                </a:rPr>
                <a:t>Formación</a:t>
              </a:r>
            </a:p>
            <a:p>
              <a:pPr algn="ctr">
                <a:defRPr/>
              </a:pPr>
              <a:r>
                <a:rPr lang="es-ES" sz="1600" b="1" dirty="0">
                  <a:solidFill>
                    <a:srgbClr val="C00000"/>
                  </a:solidFill>
                </a:rPr>
                <a:t>integral</a:t>
              </a:r>
            </a:p>
          </p:txBody>
        </p:sp>
        <p:sp>
          <p:nvSpPr>
            <p:cNvPr id="15389" name="Line 34"/>
            <p:cNvSpPr>
              <a:spLocks noChangeShapeType="1"/>
            </p:cNvSpPr>
            <p:nvPr/>
          </p:nvSpPr>
          <p:spPr bwMode="auto">
            <a:xfrm>
              <a:off x="1746" y="3339"/>
              <a:ext cx="771" cy="0"/>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390" name="Line 35"/>
            <p:cNvSpPr>
              <a:spLocks noChangeShapeType="1"/>
            </p:cNvSpPr>
            <p:nvPr/>
          </p:nvSpPr>
          <p:spPr bwMode="auto">
            <a:xfrm>
              <a:off x="3198" y="3339"/>
              <a:ext cx="453" cy="0"/>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391" name="Line 36"/>
            <p:cNvSpPr>
              <a:spLocks noChangeShapeType="1"/>
            </p:cNvSpPr>
            <p:nvPr/>
          </p:nvSpPr>
          <p:spPr bwMode="auto">
            <a:xfrm>
              <a:off x="4287" y="3339"/>
              <a:ext cx="453" cy="0"/>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392" name="Line 37"/>
            <p:cNvSpPr>
              <a:spLocks noChangeShapeType="1"/>
            </p:cNvSpPr>
            <p:nvPr/>
          </p:nvSpPr>
          <p:spPr bwMode="auto">
            <a:xfrm>
              <a:off x="2880" y="3475"/>
              <a:ext cx="0" cy="363"/>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393" name="Line 38"/>
            <p:cNvSpPr>
              <a:spLocks noChangeShapeType="1"/>
            </p:cNvSpPr>
            <p:nvPr/>
          </p:nvSpPr>
          <p:spPr bwMode="auto">
            <a:xfrm>
              <a:off x="3968" y="3612"/>
              <a:ext cx="0" cy="272"/>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8" name="AutoShape 18" descr="Pergamino"/>
            <p:cNvSpPr>
              <a:spLocks noChangeArrowheads="1"/>
            </p:cNvSpPr>
            <p:nvPr/>
          </p:nvSpPr>
          <p:spPr bwMode="auto">
            <a:xfrm>
              <a:off x="3669" y="3204"/>
              <a:ext cx="571" cy="408"/>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600" b="1" dirty="0">
                  <a:solidFill>
                    <a:srgbClr val="C00000"/>
                  </a:solidFill>
                </a:rPr>
                <a:t>Saber hacer</a:t>
              </a:r>
            </a:p>
          </p:txBody>
        </p:sp>
      </p:grpSp>
      <p:sp>
        <p:nvSpPr>
          <p:cNvPr id="15365" name="Rectangle 39"/>
          <p:cNvSpPr>
            <a:spLocks noChangeArrowheads="1"/>
          </p:cNvSpPr>
          <p:nvPr/>
        </p:nvSpPr>
        <p:spPr bwMode="auto">
          <a:xfrm>
            <a:off x="3708400" y="1628775"/>
            <a:ext cx="1727200" cy="4537075"/>
          </a:xfrm>
          <a:prstGeom prst="rect">
            <a:avLst/>
          </a:prstGeom>
          <a:noFill/>
          <a:ln w="9525">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sp>
        <p:nvSpPr>
          <p:cNvPr id="15366" name="Rectangle 40"/>
          <p:cNvSpPr>
            <a:spLocks noChangeArrowheads="1"/>
          </p:cNvSpPr>
          <p:nvPr/>
        </p:nvSpPr>
        <p:spPr bwMode="auto">
          <a:xfrm>
            <a:off x="5435600" y="1628775"/>
            <a:ext cx="1800225" cy="4537075"/>
          </a:xfrm>
          <a:prstGeom prst="rect">
            <a:avLst/>
          </a:prstGeom>
          <a:noFill/>
          <a:ln w="9525">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sp>
        <p:nvSpPr>
          <p:cNvPr id="15367" name="Rectangle 41"/>
          <p:cNvSpPr>
            <a:spLocks noChangeArrowheads="1"/>
          </p:cNvSpPr>
          <p:nvPr/>
        </p:nvSpPr>
        <p:spPr bwMode="auto">
          <a:xfrm>
            <a:off x="179388" y="2924175"/>
            <a:ext cx="8785225" cy="1944688"/>
          </a:xfrm>
          <a:prstGeom prst="rect">
            <a:avLst/>
          </a:prstGeom>
          <a:noFill/>
          <a:ln w="9525">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sp>
        <p:nvSpPr>
          <p:cNvPr id="15368" name="Rectangle 42"/>
          <p:cNvSpPr>
            <a:spLocks noChangeArrowheads="1"/>
          </p:cNvSpPr>
          <p:nvPr/>
        </p:nvSpPr>
        <p:spPr bwMode="auto">
          <a:xfrm>
            <a:off x="179388" y="4868863"/>
            <a:ext cx="8785225" cy="1296987"/>
          </a:xfrm>
          <a:prstGeom prst="rect">
            <a:avLst/>
          </a:prstGeom>
          <a:noFill/>
          <a:ln w="9525">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grpSp>
        <p:nvGrpSpPr>
          <p:cNvPr id="4" name="Group 44"/>
          <p:cNvGrpSpPr>
            <a:grpSpLocks/>
          </p:cNvGrpSpPr>
          <p:nvPr/>
        </p:nvGrpSpPr>
        <p:grpSpPr bwMode="auto">
          <a:xfrm>
            <a:off x="179388" y="1557338"/>
            <a:ext cx="8785225" cy="1584325"/>
            <a:chOff x="113" y="981"/>
            <a:chExt cx="5534" cy="998"/>
          </a:xfrm>
        </p:grpSpPr>
        <p:sp>
          <p:nvSpPr>
            <p:cNvPr id="15372" name="Rectangle 8"/>
            <p:cNvSpPr>
              <a:spLocks noChangeArrowheads="1"/>
            </p:cNvSpPr>
            <p:nvPr/>
          </p:nvSpPr>
          <p:spPr bwMode="auto">
            <a:xfrm rot="-5400000">
              <a:off x="161" y="1344"/>
              <a:ext cx="40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altLang="es-CO" sz="1600" b="1">
                  <a:solidFill>
                    <a:srgbClr val="000000"/>
                  </a:solidFill>
                  <a:latin typeface="Arial" panose="020B0604020202020204" pitchFamily="34" charset="0"/>
                </a:rPr>
                <a:t>Misión</a:t>
              </a:r>
              <a:endParaRPr lang="es-ES" altLang="es-CO" sz="1600" b="1"/>
            </a:p>
          </p:txBody>
        </p:sp>
        <p:sp>
          <p:nvSpPr>
            <p:cNvPr id="15373" name="Line 21"/>
            <p:cNvSpPr>
              <a:spLocks noChangeShapeType="1"/>
            </p:cNvSpPr>
            <p:nvPr/>
          </p:nvSpPr>
          <p:spPr bwMode="auto">
            <a:xfrm>
              <a:off x="930" y="1026"/>
              <a:ext cx="0" cy="953"/>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374" name="Line 22"/>
            <p:cNvSpPr>
              <a:spLocks noChangeShapeType="1"/>
            </p:cNvSpPr>
            <p:nvPr/>
          </p:nvSpPr>
          <p:spPr bwMode="auto">
            <a:xfrm>
              <a:off x="1837" y="1026"/>
              <a:ext cx="0" cy="953"/>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375" name="Line 23"/>
            <p:cNvSpPr>
              <a:spLocks noChangeShapeType="1"/>
            </p:cNvSpPr>
            <p:nvPr/>
          </p:nvSpPr>
          <p:spPr bwMode="auto">
            <a:xfrm>
              <a:off x="2880" y="1026"/>
              <a:ext cx="0" cy="953"/>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376" name="Line 24"/>
            <p:cNvSpPr>
              <a:spLocks noChangeShapeType="1"/>
            </p:cNvSpPr>
            <p:nvPr/>
          </p:nvSpPr>
          <p:spPr bwMode="auto">
            <a:xfrm>
              <a:off x="3969" y="1026"/>
              <a:ext cx="0" cy="953"/>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377" name="Line 25"/>
            <p:cNvSpPr>
              <a:spLocks noChangeShapeType="1"/>
            </p:cNvSpPr>
            <p:nvPr/>
          </p:nvSpPr>
          <p:spPr bwMode="auto">
            <a:xfrm>
              <a:off x="5103" y="1026"/>
              <a:ext cx="0" cy="953"/>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378" name="Line 26"/>
            <p:cNvSpPr>
              <a:spLocks noChangeShapeType="1"/>
            </p:cNvSpPr>
            <p:nvPr/>
          </p:nvSpPr>
          <p:spPr bwMode="auto">
            <a:xfrm>
              <a:off x="930" y="1026"/>
              <a:ext cx="4173" cy="0"/>
            </a:xfrm>
            <a:prstGeom prst="line">
              <a:avLst/>
            </a:prstGeom>
            <a:noFill/>
            <a:ln w="28575">
              <a:solidFill>
                <a:srgbClr val="660033"/>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9" name="AutoShape 3" descr="Pergamino"/>
            <p:cNvSpPr>
              <a:spLocks noChangeArrowheads="1"/>
            </p:cNvSpPr>
            <p:nvPr/>
          </p:nvSpPr>
          <p:spPr bwMode="auto">
            <a:xfrm>
              <a:off x="567" y="1162"/>
              <a:ext cx="771" cy="590"/>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400" b="1" dirty="0">
                  <a:solidFill>
                    <a:srgbClr val="C00000"/>
                  </a:solidFill>
                </a:rPr>
                <a:t>Desarrollo Humano</a:t>
              </a:r>
            </a:p>
          </p:txBody>
        </p:sp>
        <p:sp>
          <p:nvSpPr>
            <p:cNvPr id="10" name="AutoShape 4" descr="Pergamino"/>
            <p:cNvSpPr>
              <a:spLocks noChangeArrowheads="1"/>
            </p:cNvSpPr>
            <p:nvPr/>
          </p:nvSpPr>
          <p:spPr bwMode="auto">
            <a:xfrm>
              <a:off x="1383" y="1162"/>
              <a:ext cx="873" cy="590"/>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400" b="1" dirty="0">
                  <a:solidFill>
                    <a:srgbClr val="C00000"/>
                  </a:solidFill>
                </a:rPr>
                <a:t>Educación por procesos</a:t>
              </a:r>
            </a:p>
          </p:txBody>
        </p:sp>
        <p:sp>
          <p:nvSpPr>
            <p:cNvPr id="13331" name="AutoShape 5" descr="Pergamino"/>
            <p:cNvSpPr>
              <a:spLocks noChangeArrowheads="1"/>
            </p:cNvSpPr>
            <p:nvPr/>
          </p:nvSpPr>
          <p:spPr bwMode="auto">
            <a:xfrm>
              <a:off x="2381" y="1162"/>
              <a:ext cx="988" cy="590"/>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400" b="1" dirty="0">
                  <a:solidFill>
                    <a:srgbClr val="C00000"/>
                  </a:solidFill>
                </a:rPr>
                <a:t>Construcción de conocimiento</a:t>
              </a:r>
            </a:p>
          </p:txBody>
        </p:sp>
        <p:sp>
          <p:nvSpPr>
            <p:cNvPr id="13332" name="AutoShape 6" descr="Pergamino"/>
            <p:cNvSpPr>
              <a:spLocks noChangeArrowheads="1"/>
            </p:cNvSpPr>
            <p:nvPr/>
          </p:nvSpPr>
          <p:spPr bwMode="auto">
            <a:xfrm>
              <a:off x="3424" y="1162"/>
              <a:ext cx="1089" cy="595"/>
            </a:xfrm>
            <a:prstGeom prst="roundRect">
              <a:avLst>
                <a:gd name="adj" fmla="val 19977"/>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endParaRPr lang="es-ES" sz="1400" b="1" dirty="0">
                <a:solidFill>
                  <a:srgbClr val="000000"/>
                </a:solidFill>
              </a:endParaRPr>
            </a:p>
            <a:p>
              <a:pPr algn="ctr">
                <a:defRPr/>
              </a:pPr>
              <a:r>
                <a:rPr lang="es-ES" sz="1400" b="1" dirty="0">
                  <a:solidFill>
                    <a:srgbClr val="C00000"/>
                  </a:solidFill>
                </a:rPr>
                <a:t>Transformación socio - cultural</a:t>
              </a:r>
            </a:p>
          </p:txBody>
        </p:sp>
        <p:sp>
          <p:nvSpPr>
            <p:cNvPr id="13333" name="AutoShape 7" descr="Pergamino"/>
            <p:cNvSpPr>
              <a:spLocks noChangeArrowheads="1"/>
            </p:cNvSpPr>
            <p:nvPr/>
          </p:nvSpPr>
          <p:spPr bwMode="auto">
            <a:xfrm>
              <a:off x="4604" y="1162"/>
              <a:ext cx="981" cy="595"/>
            </a:xfrm>
            <a:prstGeom prst="roundRect">
              <a:avLst>
                <a:gd name="adj" fmla="val 19954"/>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400" b="1" dirty="0">
                  <a:solidFill>
                    <a:srgbClr val="C00000"/>
                  </a:solidFill>
                </a:rPr>
                <a:t>Innovación educativa y pedagógica</a:t>
              </a:r>
            </a:p>
          </p:txBody>
        </p:sp>
        <p:sp>
          <p:nvSpPr>
            <p:cNvPr id="15384" name="Rectangle 43"/>
            <p:cNvSpPr>
              <a:spLocks noChangeArrowheads="1"/>
            </p:cNvSpPr>
            <p:nvPr/>
          </p:nvSpPr>
          <p:spPr bwMode="auto">
            <a:xfrm>
              <a:off x="113" y="981"/>
              <a:ext cx="5534" cy="861"/>
            </a:xfrm>
            <a:prstGeom prst="rect">
              <a:avLst/>
            </a:prstGeom>
            <a:noFill/>
            <a:ln w="9525">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grpSp>
      <p:sp>
        <p:nvSpPr>
          <p:cNvPr id="15370" name="Line 37"/>
          <p:cNvSpPr>
            <a:spLocks noChangeShapeType="1"/>
          </p:cNvSpPr>
          <p:nvPr/>
        </p:nvSpPr>
        <p:spPr bwMode="auto">
          <a:xfrm>
            <a:off x="2268538" y="5589588"/>
            <a:ext cx="0" cy="576262"/>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371" name="Line 38"/>
          <p:cNvSpPr>
            <a:spLocks noChangeShapeType="1"/>
          </p:cNvSpPr>
          <p:nvPr/>
        </p:nvSpPr>
        <p:spPr bwMode="auto">
          <a:xfrm>
            <a:off x="8101013" y="5805488"/>
            <a:ext cx="0" cy="360362"/>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1382923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nodeType="afterGroup">
                            <p:stCondLst>
                              <p:cond delay="2000"/>
                            </p:stCondLst>
                            <p:childTnLst>
                              <p:par>
                                <p:cTn id="9" presetID="2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edge">
                                      <p:cBhvr>
                                        <p:cTn id="11" dur="2000"/>
                                        <p:tgtEl>
                                          <p:spTgt spid="2"/>
                                        </p:tgtEl>
                                      </p:cBhvr>
                                    </p:animEffect>
                                  </p:childTnLst>
                                </p:cTn>
                              </p:par>
                            </p:childTnLst>
                          </p:cTn>
                        </p:par>
                        <p:par>
                          <p:cTn id="12" fill="hold" nodeType="afterGroup">
                            <p:stCondLst>
                              <p:cond delay="4000"/>
                            </p:stCondLst>
                            <p:childTnLst>
                              <p:par>
                                <p:cTn id="13" presetID="2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edg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0"/>
          <p:cNvSpPr>
            <a:spLocks noChangeArrowheads="1"/>
          </p:cNvSpPr>
          <p:nvPr/>
        </p:nvSpPr>
        <p:spPr bwMode="auto">
          <a:xfrm>
            <a:off x="1692275" y="4868863"/>
            <a:ext cx="17272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 altLang="es-CO" sz="1600" b="1">
              <a:solidFill>
                <a:srgbClr val="0000FF"/>
              </a:solidFill>
              <a:latin typeface="Arial" panose="020B0604020202020204" pitchFamily="34" charset="0"/>
            </a:endParaRPr>
          </a:p>
          <a:p>
            <a:pPr eaLnBrk="1" hangingPunct="1">
              <a:spcBef>
                <a:spcPct val="0"/>
              </a:spcBef>
              <a:buClrTx/>
              <a:buSzTx/>
              <a:buFontTx/>
              <a:buNone/>
            </a:pPr>
            <a:r>
              <a:rPr lang="es-ES" altLang="es-CO" sz="1600" b="1">
                <a:solidFill>
                  <a:srgbClr val="0000FF"/>
                </a:solidFill>
                <a:latin typeface="Arial" panose="020B0604020202020204" pitchFamily="34" charset="0"/>
              </a:rPr>
              <a:t>Antropológicas</a:t>
            </a:r>
          </a:p>
          <a:p>
            <a:pPr eaLnBrk="1" hangingPunct="1">
              <a:spcBef>
                <a:spcPct val="0"/>
              </a:spcBef>
              <a:buClrTx/>
              <a:buSzTx/>
              <a:buFontTx/>
              <a:buNone/>
            </a:pPr>
            <a:r>
              <a:rPr lang="es-ES" altLang="es-CO" sz="1600" b="1">
                <a:solidFill>
                  <a:srgbClr val="0000FF"/>
                </a:solidFill>
                <a:latin typeface="Arial" panose="020B0604020202020204" pitchFamily="34" charset="0"/>
              </a:rPr>
              <a:t>     Afectivas</a:t>
            </a:r>
          </a:p>
          <a:p>
            <a:pPr eaLnBrk="1" hangingPunct="1">
              <a:spcBef>
                <a:spcPct val="0"/>
              </a:spcBef>
              <a:buClrTx/>
              <a:buSzTx/>
              <a:buFontTx/>
              <a:buNone/>
            </a:pPr>
            <a:r>
              <a:rPr lang="es-ES" altLang="es-CO" sz="1600" b="1">
                <a:solidFill>
                  <a:srgbClr val="0000FF"/>
                </a:solidFill>
                <a:latin typeface="Arial" panose="020B0604020202020204" pitchFamily="34" charset="0"/>
              </a:rPr>
              <a:t>   Axiológicas</a:t>
            </a:r>
          </a:p>
          <a:p>
            <a:pPr eaLnBrk="1" hangingPunct="1">
              <a:spcBef>
                <a:spcPct val="0"/>
              </a:spcBef>
              <a:buClrTx/>
              <a:buSzTx/>
              <a:buFontTx/>
              <a:buNone/>
            </a:pPr>
            <a:r>
              <a:rPr lang="es-ES" altLang="es-CO" sz="1600" b="1">
                <a:solidFill>
                  <a:srgbClr val="0000FF"/>
                </a:solidFill>
                <a:latin typeface="Arial" panose="020B0604020202020204" pitchFamily="34" charset="0"/>
              </a:rPr>
              <a:t>   Espirituales</a:t>
            </a:r>
            <a:endParaRPr lang="es-ES" altLang="es-CO" sz="1600" b="1">
              <a:solidFill>
                <a:srgbClr val="0000FF"/>
              </a:solidFill>
            </a:endParaRPr>
          </a:p>
        </p:txBody>
      </p:sp>
      <p:sp>
        <p:nvSpPr>
          <p:cNvPr id="16387" name="Rectangle 101"/>
          <p:cNvSpPr>
            <a:spLocks noChangeArrowheads="1"/>
          </p:cNvSpPr>
          <p:nvPr/>
        </p:nvSpPr>
        <p:spPr bwMode="auto">
          <a:xfrm>
            <a:off x="3779838" y="4868863"/>
            <a:ext cx="16557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altLang="es-CO" sz="1600" b="1">
                <a:solidFill>
                  <a:srgbClr val="FF0000"/>
                </a:solidFill>
                <a:latin typeface="Arial" panose="020B0604020202020204" pitchFamily="34" charset="0"/>
              </a:rPr>
              <a:t>   Académicas</a:t>
            </a:r>
          </a:p>
          <a:p>
            <a:pPr eaLnBrk="1" hangingPunct="1">
              <a:spcBef>
                <a:spcPct val="0"/>
              </a:spcBef>
              <a:buClrTx/>
              <a:buSzTx/>
              <a:buFontTx/>
              <a:buNone/>
            </a:pPr>
            <a:r>
              <a:rPr lang="es-ES" altLang="es-CO" sz="1600" b="1">
                <a:solidFill>
                  <a:srgbClr val="FF0000"/>
                </a:solidFill>
                <a:latin typeface="Arial" panose="020B0604020202020204" pitchFamily="34" charset="0"/>
              </a:rPr>
              <a:t>    Científicas</a:t>
            </a:r>
          </a:p>
          <a:p>
            <a:pPr eaLnBrk="1" hangingPunct="1">
              <a:spcBef>
                <a:spcPct val="0"/>
              </a:spcBef>
              <a:buClrTx/>
              <a:buSzTx/>
              <a:buFontTx/>
              <a:buNone/>
            </a:pPr>
            <a:r>
              <a:rPr lang="es-ES" altLang="es-CO" sz="1600" b="1">
                <a:solidFill>
                  <a:srgbClr val="FF0000"/>
                </a:solidFill>
                <a:latin typeface="Arial" panose="020B0604020202020204" pitchFamily="34" charset="0"/>
              </a:rPr>
              <a:t>    Cognitivas</a:t>
            </a:r>
          </a:p>
          <a:p>
            <a:pPr eaLnBrk="1" hangingPunct="1">
              <a:spcBef>
                <a:spcPct val="0"/>
              </a:spcBef>
              <a:buClrTx/>
              <a:buSzTx/>
              <a:buFontTx/>
              <a:buNone/>
            </a:pPr>
            <a:r>
              <a:rPr lang="es-ES" altLang="es-CO" sz="1600" b="1">
                <a:solidFill>
                  <a:srgbClr val="FF0000"/>
                </a:solidFill>
                <a:latin typeface="Arial" panose="020B0604020202020204" pitchFamily="34" charset="0"/>
              </a:rPr>
              <a:t>  Investigativas</a:t>
            </a:r>
          </a:p>
          <a:p>
            <a:pPr eaLnBrk="1" hangingPunct="1">
              <a:spcBef>
                <a:spcPct val="0"/>
              </a:spcBef>
              <a:buClrTx/>
              <a:buSzTx/>
              <a:buFontTx/>
              <a:buNone/>
            </a:pPr>
            <a:r>
              <a:rPr lang="es-ES" altLang="es-CO" sz="1600" b="1">
                <a:solidFill>
                  <a:srgbClr val="FF0000"/>
                </a:solidFill>
                <a:latin typeface="Arial" panose="020B0604020202020204" pitchFamily="34" charset="0"/>
              </a:rPr>
              <a:t>Emprendimiento</a:t>
            </a:r>
            <a:endParaRPr lang="es-ES" altLang="es-CO" sz="1600" b="1">
              <a:solidFill>
                <a:srgbClr val="FF0000"/>
              </a:solidFill>
            </a:endParaRPr>
          </a:p>
        </p:txBody>
      </p:sp>
      <p:sp>
        <p:nvSpPr>
          <p:cNvPr id="16388" name="Rectangle 102"/>
          <p:cNvSpPr>
            <a:spLocks noChangeArrowheads="1"/>
          </p:cNvSpPr>
          <p:nvPr/>
        </p:nvSpPr>
        <p:spPr bwMode="auto">
          <a:xfrm>
            <a:off x="5508625" y="4941888"/>
            <a:ext cx="15113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altLang="es-CO" sz="1600" b="1">
                <a:solidFill>
                  <a:srgbClr val="FF0000"/>
                </a:solidFill>
                <a:latin typeface="Arial" panose="020B0604020202020204" pitchFamily="34" charset="0"/>
              </a:rPr>
              <a:t>     Laborales</a:t>
            </a:r>
          </a:p>
          <a:p>
            <a:pPr eaLnBrk="1" hangingPunct="1">
              <a:spcBef>
                <a:spcPct val="0"/>
              </a:spcBef>
              <a:buClrTx/>
              <a:buSzTx/>
              <a:buFontTx/>
              <a:buNone/>
            </a:pPr>
            <a:r>
              <a:rPr lang="es-ES" altLang="es-CO" sz="1600" b="1">
                <a:solidFill>
                  <a:srgbClr val="FF0000"/>
                </a:solidFill>
                <a:latin typeface="Arial" panose="020B0604020202020204" pitchFamily="34" charset="0"/>
              </a:rPr>
              <a:t>Ocupacionales</a:t>
            </a:r>
          </a:p>
          <a:p>
            <a:pPr eaLnBrk="1" hangingPunct="1">
              <a:spcBef>
                <a:spcPct val="0"/>
              </a:spcBef>
              <a:buClrTx/>
              <a:buSzTx/>
              <a:buFontTx/>
              <a:buNone/>
            </a:pPr>
            <a:r>
              <a:rPr lang="es-ES" altLang="es-CO" sz="1600" b="1">
                <a:solidFill>
                  <a:srgbClr val="0000FF"/>
                </a:solidFill>
                <a:latin typeface="Arial" panose="020B0604020202020204" pitchFamily="34" charset="0"/>
              </a:rPr>
              <a:t> Éticas-Morales</a:t>
            </a:r>
          </a:p>
          <a:p>
            <a:pPr eaLnBrk="1" hangingPunct="1">
              <a:spcBef>
                <a:spcPct val="0"/>
              </a:spcBef>
              <a:buClrTx/>
              <a:buSzTx/>
              <a:buFontTx/>
              <a:buNone/>
            </a:pPr>
            <a:r>
              <a:rPr lang="es-ES" altLang="es-CO" sz="1600" b="1">
                <a:solidFill>
                  <a:srgbClr val="0000FF"/>
                </a:solidFill>
                <a:latin typeface="Arial" panose="020B0604020202020204" pitchFamily="34" charset="0"/>
              </a:rPr>
              <a:t>    Ciudadanas</a:t>
            </a:r>
          </a:p>
          <a:p>
            <a:pPr eaLnBrk="1" hangingPunct="1">
              <a:spcBef>
                <a:spcPct val="0"/>
              </a:spcBef>
              <a:buClrTx/>
              <a:buSzTx/>
              <a:buFontTx/>
              <a:buNone/>
            </a:pPr>
            <a:r>
              <a:rPr lang="es-ES" altLang="es-CO" sz="1600" b="1">
                <a:solidFill>
                  <a:srgbClr val="0000FF"/>
                </a:solidFill>
                <a:latin typeface="Arial" panose="020B0604020202020204" pitchFamily="34" charset="0"/>
              </a:rPr>
              <a:t>   De liderazgo</a:t>
            </a:r>
            <a:endParaRPr lang="es-ES" altLang="es-CO" sz="1600" b="1">
              <a:solidFill>
                <a:srgbClr val="0000FF"/>
              </a:solidFill>
            </a:endParaRPr>
          </a:p>
        </p:txBody>
      </p:sp>
      <p:sp>
        <p:nvSpPr>
          <p:cNvPr id="16389" name="Rectangle 103"/>
          <p:cNvSpPr>
            <a:spLocks noChangeArrowheads="1"/>
          </p:cNvSpPr>
          <p:nvPr/>
        </p:nvSpPr>
        <p:spPr bwMode="auto">
          <a:xfrm>
            <a:off x="7164388" y="4941888"/>
            <a:ext cx="15113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altLang="es-CO" sz="1600" b="1">
                <a:solidFill>
                  <a:srgbClr val="C00000"/>
                </a:solidFill>
                <a:latin typeface="Arial" panose="020B0604020202020204" pitchFamily="34" charset="0"/>
              </a:rPr>
              <a:t>  </a:t>
            </a:r>
            <a:r>
              <a:rPr lang="es-ES" altLang="es-CO" sz="1600" b="1">
                <a:solidFill>
                  <a:srgbClr val="7030A0"/>
                </a:solidFill>
                <a:latin typeface="Arial" panose="020B0604020202020204" pitchFamily="34" charset="0"/>
              </a:rPr>
              <a:t>MEDIACIÓN:</a:t>
            </a:r>
          </a:p>
          <a:p>
            <a:pPr eaLnBrk="1" hangingPunct="1">
              <a:spcBef>
                <a:spcPct val="0"/>
              </a:spcBef>
              <a:buClrTx/>
              <a:buSzTx/>
              <a:buFontTx/>
              <a:buNone/>
            </a:pPr>
            <a:r>
              <a:rPr lang="es-ES" altLang="es-CO" sz="1600" b="1">
                <a:solidFill>
                  <a:srgbClr val="7030A0"/>
                </a:solidFill>
                <a:latin typeface="Arial" panose="020B0604020202020204" pitchFamily="34" charset="0"/>
              </a:rPr>
              <a:t>   Pedagógica</a:t>
            </a:r>
          </a:p>
          <a:p>
            <a:pPr eaLnBrk="1" hangingPunct="1">
              <a:spcBef>
                <a:spcPct val="0"/>
              </a:spcBef>
              <a:buClrTx/>
              <a:buSzTx/>
              <a:buFontTx/>
              <a:buNone/>
            </a:pPr>
            <a:r>
              <a:rPr lang="es-ES" altLang="es-CO" sz="1600" b="1">
                <a:solidFill>
                  <a:srgbClr val="7030A0"/>
                </a:solidFill>
                <a:latin typeface="Arial" panose="020B0604020202020204" pitchFamily="34" charset="0"/>
              </a:rPr>
              <a:t>     Didáctica</a:t>
            </a:r>
          </a:p>
          <a:p>
            <a:pPr eaLnBrk="1" hangingPunct="1">
              <a:spcBef>
                <a:spcPct val="0"/>
              </a:spcBef>
              <a:buClrTx/>
              <a:buSzTx/>
              <a:buFontTx/>
              <a:buNone/>
            </a:pPr>
            <a:r>
              <a:rPr lang="es-ES" altLang="es-CO" sz="1600" b="1">
                <a:solidFill>
                  <a:srgbClr val="7030A0"/>
                </a:solidFill>
                <a:latin typeface="Arial" panose="020B0604020202020204" pitchFamily="34" charset="0"/>
              </a:rPr>
              <a:t>    Curricular</a:t>
            </a:r>
          </a:p>
          <a:p>
            <a:pPr eaLnBrk="1" hangingPunct="1">
              <a:spcBef>
                <a:spcPct val="0"/>
              </a:spcBef>
              <a:buClrTx/>
              <a:buSzTx/>
              <a:buFontTx/>
              <a:buNone/>
            </a:pPr>
            <a:r>
              <a:rPr lang="es-ES" altLang="es-CO" sz="1600" b="1">
                <a:solidFill>
                  <a:srgbClr val="7030A0"/>
                </a:solidFill>
                <a:latin typeface="Arial" panose="020B0604020202020204" pitchFamily="34" charset="0"/>
              </a:rPr>
              <a:t>   Investigativa</a:t>
            </a:r>
            <a:endParaRPr lang="es-ES" altLang="es-CO" sz="1600" b="1">
              <a:solidFill>
                <a:srgbClr val="7030A0"/>
              </a:solidFill>
            </a:endParaRPr>
          </a:p>
        </p:txBody>
      </p:sp>
      <p:sp>
        <p:nvSpPr>
          <p:cNvPr id="16390" name="Rectangle 106"/>
          <p:cNvSpPr>
            <a:spLocks noChangeArrowheads="1"/>
          </p:cNvSpPr>
          <p:nvPr/>
        </p:nvSpPr>
        <p:spPr bwMode="auto">
          <a:xfrm rot="-2407813">
            <a:off x="-93663" y="5227638"/>
            <a:ext cx="16144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s-ES" altLang="es-CO" sz="1600" b="1">
                <a:solidFill>
                  <a:srgbClr val="800000"/>
                </a:solidFill>
                <a:latin typeface="Arial" panose="020B0604020202020204" pitchFamily="34" charset="0"/>
              </a:rPr>
              <a:t>Competencias</a:t>
            </a:r>
          </a:p>
          <a:p>
            <a:pPr algn="ctr" eaLnBrk="1" hangingPunct="1">
              <a:spcBef>
                <a:spcPct val="0"/>
              </a:spcBef>
              <a:buClrTx/>
              <a:buSzTx/>
              <a:buFontTx/>
              <a:buNone/>
            </a:pPr>
            <a:r>
              <a:rPr lang="es-ES" altLang="es-CO" sz="1600" b="1">
                <a:solidFill>
                  <a:srgbClr val="800000"/>
                </a:solidFill>
                <a:latin typeface="Arial" panose="020B0604020202020204" pitchFamily="34" charset="0"/>
              </a:rPr>
              <a:t>Polivalentes</a:t>
            </a:r>
            <a:endParaRPr lang="es-ES" altLang="es-CO" sz="1600" b="1">
              <a:solidFill>
                <a:srgbClr val="800000"/>
              </a:solidFill>
            </a:endParaRPr>
          </a:p>
        </p:txBody>
      </p:sp>
      <p:grpSp>
        <p:nvGrpSpPr>
          <p:cNvPr id="2" name="Group 133"/>
          <p:cNvGrpSpPr>
            <a:grpSpLocks/>
          </p:cNvGrpSpPr>
          <p:nvPr/>
        </p:nvGrpSpPr>
        <p:grpSpPr bwMode="auto">
          <a:xfrm>
            <a:off x="539750" y="2492375"/>
            <a:ext cx="8213725" cy="1368425"/>
            <a:chOff x="427" y="1585"/>
            <a:chExt cx="5174" cy="862"/>
          </a:xfrm>
        </p:grpSpPr>
        <p:sp>
          <p:nvSpPr>
            <p:cNvPr id="5" name="AutoShape 92" descr="Pergamino"/>
            <p:cNvSpPr>
              <a:spLocks noChangeArrowheads="1"/>
            </p:cNvSpPr>
            <p:nvPr/>
          </p:nvSpPr>
          <p:spPr bwMode="auto">
            <a:xfrm>
              <a:off x="1111" y="1616"/>
              <a:ext cx="680" cy="272"/>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2000" b="1" dirty="0">
                  <a:solidFill>
                    <a:srgbClr val="C00000"/>
                  </a:solidFill>
                </a:rPr>
                <a:t>Vivir</a:t>
              </a:r>
            </a:p>
          </p:txBody>
        </p:sp>
        <p:sp>
          <p:nvSpPr>
            <p:cNvPr id="6" name="AutoShape 93" descr="Pergamino"/>
            <p:cNvSpPr>
              <a:spLocks noChangeArrowheads="1"/>
            </p:cNvSpPr>
            <p:nvPr/>
          </p:nvSpPr>
          <p:spPr bwMode="auto">
            <a:xfrm>
              <a:off x="2562" y="1631"/>
              <a:ext cx="830" cy="227"/>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800" b="1" dirty="0">
                  <a:solidFill>
                    <a:srgbClr val="C00000"/>
                  </a:solidFill>
                </a:rPr>
                <a:t>Aprender</a:t>
              </a:r>
            </a:p>
          </p:txBody>
        </p:sp>
        <p:sp>
          <p:nvSpPr>
            <p:cNvPr id="14378" name="AutoShape 94" descr="Pergamino"/>
            <p:cNvSpPr>
              <a:spLocks noChangeArrowheads="1"/>
            </p:cNvSpPr>
            <p:nvPr/>
          </p:nvSpPr>
          <p:spPr bwMode="auto">
            <a:xfrm>
              <a:off x="3650" y="1631"/>
              <a:ext cx="907" cy="408"/>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600" b="1" dirty="0">
                  <a:solidFill>
                    <a:srgbClr val="C00000"/>
                  </a:solidFill>
                </a:rPr>
                <a:t>Convivir</a:t>
              </a:r>
            </a:p>
            <a:p>
              <a:pPr algn="ctr">
                <a:defRPr/>
              </a:pPr>
              <a:r>
                <a:rPr lang="es-ES" sz="1600" b="1" dirty="0">
                  <a:solidFill>
                    <a:srgbClr val="C00000"/>
                  </a:solidFill>
                </a:rPr>
                <a:t>Emprender</a:t>
              </a:r>
            </a:p>
          </p:txBody>
        </p:sp>
        <p:sp>
          <p:nvSpPr>
            <p:cNvPr id="14379" name="AutoShape 95" descr="Pergamino"/>
            <p:cNvSpPr>
              <a:spLocks noChangeArrowheads="1"/>
            </p:cNvSpPr>
            <p:nvPr/>
          </p:nvSpPr>
          <p:spPr bwMode="auto">
            <a:xfrm>
              <a:off x="4648" y="1616"/>
              <a:ext cx="953" cy="362"/>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600" b="1" dirty="0">
                  <a:solidFill>
                    <a:srgbClr val="C00000"/>
                  </a:solidFill>
                </a:rPr>
                <a:t>Coherencia Pertinencia</a:t>
              </a:r>
            </a:p>
          </p:txBody>
        </p:sp>
        <p:sp>
          <p:nvSpPr>
            <p:cNvPr id="16430" name="Rectangle 104"/>
            <p:cNvSpPr>
              <a:spLocks noChangeArrowheads="1"/>
            </p:cNvSpPr>
            <p:nvPr/>
          </p:nvSpPr>
          <p:spPr bwMode="auto">
            <a:xfrm rot="-5400000">
              <a:off x="194" y="1818"/>
              <a:ext cx="62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altLang="es-CO" sz="1600" b="1">
                  <a:solidFill>
                    <a:srgbClr val="000000"/>
                  </a:solidFill>
                  <a:latin typeface="Arial" panose="020B0604020202020204" pitchFamily="34" charset="0"/>
                </a:rPr>
                <a:t>Procesos</a:t>
              </a:r>
              <a:endParaRPr lang="es-ES" altLang="es-CO" sz="1600" b="1"/>
            </a:p>
          </p:txBody>
        </p:sp>
        <p:sp>
          <p:nvSpPr>
            <p:cNvPr id="16431" name="Line 112"/>
            <p:cNvSpPr>
              <a:spLocks noChangeShapeType="1"/>
            </p:cNvSpPr>
            <p:nvPr/>
          </p:nvSpPr>
          <p:spPr bwMode="auto">
            <a:xfrm>
              <a:off x="1791" y="1752"/>
              <a:ext cx="771" cy="0"/>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32" name="Line 113"/>
            <p:cNvSpPr>
              <a:spLocks noChangeShapeType="1"/>
            </p:cNvSpPr>
            <p:nvPr/>
          </p:nvSpPr>
          <p:spPr bwMode="auto">
            <a:xfrm flipV="1">
              <a:off x="3378" y="1752"/>
              <a:ext cx="273" cy="15"/>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33" name="Line 115"/>
            <p:cNvSpPr>
              <a:spLocks noChangeShapeType="1"/>
            </p:cNvSpPr>
            <p:nvPr/>
          </p:nvSpPr>
          <p:spPr bwMode="auto">
            <a:xfrm>
              <a:off x="5012" y="1979"/>
              <a:ext cx="0" cy="453"/>
            </a:xfrm>
            <a:prstGeom prst="line">
              <a:avLst/>
            </a:prstGeom>
            <a:noFill/>
            <a:ln w="28575">
              <a:solidFill>
                <a:srgbClr val="660033"/>
              </a:solidFill>
              <a:prstDash val="sys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34" name="Line 116"/>
            <p:cNvSpPr>
              <a:spLocks noChangeShapeType="1"/>
            </p:cNvSpPr>
            <p:nvPr/>
          </p:nvSpPr>
          <p:spPr bwMode="auto">
            <a:xfrm>
              <a:off x="1519" y="1903"/>
              <a:ext cx="0" cy="544"/>
            </a:xfrm>
            <a:prstGeom prst="line">
              <a:avLst/>
            </a:prstGeom>
            <a:noFill/>
            <a:ln w="28575">
              <a:solidFill>
                <a:srgbClr val="660033"/>
              </a:solidFill>
              <a:prstDash val="sys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35" name="Line 117"/>
            <p:cNvSpPr>
              <a:spLocks noChangeShapeType="1"/>
            </p:cNvSpPr>
            <p:nvPr/>
          </p:nvSpPr>
          <p:spPr bwMode="auto">
            <a:xfrm>
              <a:off x="3969" y="2024"/>
              <a:ext cx="0" cy="408"/>
            </a:xfrm>
            <a:prstGeom prst="line">
              <a:avLst/>
            </a:prstGeom>
            <a:noFill/>
            <a:ln w="28575">
              <a:solidFill>
                <a:srgbClr val="660033"/>
              </a:solidFill>
              <a:prstDash val="sys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grpSp>
        <p:nvGrpSpPr>
          <p:cNvPr id="3" name="Group 134"/>
          <p:cNvGrpSpPr>
            <a:grpSpLocks/>
          </p:cNvGrpSpPr>
          <p:nvPr/>
        </p:nvGrpSpPr>
        <p:grpSpPr bwMode="auto">
          <a:xfrm>
            <a:off x="539750" y="3644900"/>
            <a:ext cx="8201025" cy="1152525"/>
            <a:chOff x="299" y="2313"/>
            <a:chExt cx="5166" cy="726"/>
          </a:xfrm>
        </p:grpSpPr>
        <p:sp>
          <p:nvSpPr>
            <p:cNvPr id="7" name="AutoShape 96" descr="Pergamino"/>
            <p:cNvSpPr>
              <a:spLocks noChangeArrowheads="1"/>
            </p:cNvSpPr>
            <p:nvPr/>
          </p:nvSpPr>
          <p:spPr bwMode="auto">
            <a:xfrm>
              <a:off x="934" y="2432"/>
              <a:ext cx="903" cy="289"/>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2000" b="1" dirty="0">
                  <a:solidFill>
                    <a:srgbClr val="C00000"/>
                  </a:solidFill>
                </a:rPr>
                <a:t>Vocación</a:t>
              </a:r>
            </a:p>
          </p:txBody>
        </p:sp>
        <p:sp>
          <p:nvSpPr>
            <p:cNvPr id="14370" name="AutoShape 97" descr="Pergamino"/>
            <p:cNvSpPr>
              <a:spLocks noChangeArrowheads="1"/>
            </p:cNvSpPr>
            <p:nvPr/>
          </p:nvSpPr>
          <p:spPr bwMode="auto">
            <a:xfrm>
              <a:off x="2476" y="2432"/>
              <a:ext cx="862" cy="244"/>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800" b="1" dirty="0">
                  <a:solidFill>
                    <a:srgbClr val="C00000"/>
                  </a:solidFill>
                </a:rPr>
                <a:t>Profesión</a:t>
              </a:r>
            </a:p>
          </p:txBody>
        </p:sp>
        <p:sp>
          <p:nvSpPr>
            <p:cNvPr id="14371" name="AutoShape 98" descr="Pergamino"/>
            <p:cNvSpPr>
              <a:spLocks noChangeArrowheads="1"/>
            </p:cNvSpPr>
            <p:nvPr/>
          </p:nvSpPr>
          <p:spPr bwMode="auto">
            <a:xfrm>
              <a:off x="3519" y="2404"/>
              <a:ext cx="907" cy="272"/>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800" b="1" dirty="0">
                  <a:solidFill>
                    <a:srgbClr val="C00000"/>
                  </a:solidFill>
                </a:rPr>
                <a:t>Ocupación</a:t>
              </a:r>
            </a:p>
          </p:txBody>
        </p:sp>
        <p:sp>
          <p:nvSpPr>
            <p:cNvPr id="14372" name="AutoShape 99" descr="Pergamino"/>
            <p:cNvSpPr>
              <a:spLocks noChangeArrowheads="1"/>
            </p:cNvSpPr>
            <p:nvPr/>
          </p:nvSpPr>
          <p:spPr bwMode="auto">
            <a:xfrm>
              <a:off x="4427" y="2432"/>
              <a:ext cx="1038" cy="499"/>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600" b="1" dirty="0">
                  <a:solidFill>
                    <a:srgbClr val="C00000"/>
                  </a:solidFill>
                </a:rPr>
                <a:t>Realización personal e Institucional</a:t>
              </a:r>
            </a:p>
          </p:txBody>
        </p:sp>
        <p:sp>
          <p:nvSpPr>
            <p:cNvPr id="13351" name="Rectangle 105"/>
            <p:cNvSpPr>
              <a:spLocks noChangeArrowheads="1"/>
            </p:cNvSpPr>
            <p:nvPr/>
          </p:nvSpPr>
          <p:spPr bwMode="auto">
            <a:xfrm rot="16200000">
              <a:off x="14" y="2598"/>
              <a:ext cx="726" cy="155"/>
            </a:xfrm>
            <a:prstGeom prst="rect">
              <a:avLst/>
            </a:prstGeom>
            <a:noFill/>
            <a:ln w="9525">
              <a:noFill/>
              <a:miter lim="800000"/>
              <a:headEnd/>
              <a:tailEnd/>
            </a:ln>
          </p:spPr>
          <p:txBody>
            <a:bodyPr lIns="0" tIns="0" rIns="0" bIns="0">
              <a:spAutoFit/>
            </a:bodyPr>
            <a:lstStyle/>
            <a:p>
              <a:pPr>
                <a:defRPr/>
              </a:pPr>
              <a:r>
                <a:rPr lang="es-ES" sz="1600" b="1" dirty="0">
                  <a:solidFill>
                    <a:schemeClr val="bg1">
                      <a:lumMod val="50000"/>
                    </a:schemeClr>
                  </a:solidFill>
                  <a:latin typeface="Arial" charset="0"/>
                </a:rPr>
                <a:t>Resultado</a:t>
              </a:r>
              <a:endParaRPr lang="es-ES" sz="1600" b="1" dirty="0">
                <a:solidFill>
                  <a:schemeClr val="bg1">
                    <a:lumMod val="50000"/>
                  </a:schemeClr>
                </a:solidFill>
                <a:latin typeface="Tahoma" charset="0"/>
              </a:endParaRPr>
            </a:p>
          </p:txBody>
        </p:sp>
        <p:sp>
          <p:nvSpPr>
            <p:cNvPr id="16424" name="Line 118"/>
            <p:cNvSpPr>
              <a:spLocks noChangeShapeType="1"/>
            </p:cNvSpPr>
            <p:nvPr/>
          </p:nvSpPr>
          <p:spPr bwMode="auto">
            <a:xfrm>
              <a:off x="1837" y="2568"/>
              <a:ext cx="639" cy="17"/>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25" name="Line 119"/>
            <p:cNvSpPr>
              <a:spLocks noChangeShapeType="1"/>
            </p:cNvSpPr>
            <p:nvPr/>
          </p:nvSpPr>
          <p:spPr bwMode="auto">
            <a:xfrm>
              <a:off x="3338" y="2585"/>
              <a:ext cx="181" cy="0"/>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sp>
        <p:nvSpPr>
          <p:cNvPr id="16393" name="Rectangle 125"/>
          <p:cNvSpPr>
            <a:spLocks noChangeArrowheads="1"/>
          </p:cNvSpPr>
          <p:nvPr/>
        </p:nvSpPr>
        <p:spPr bwMode="auto">
          <a:xfrm>
            <a:off x="3708400" y="981075"/>
            <a:ext cx="1727200" cy="5184775"/>
          </a:xfrm>
          <a:prstGeom prst="rect">
            <a:avLst/>
          </a:prstGeom>
          <a:noFill/>
          <a:ln w="9525">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sp>
        <p:nvSpPr>
          <p:cNvPr id="16394" name="Rectangle 126"/>
          <p:cNvSpPr>
            <a:spLocks noChangeArrowheads="1"/>
          </p:cNvSpPr>
          <p:nvPr/>
        </p:nvSpPr>
        <p:spPr bwMode="auto">
          <a:xfrm>
            <a:off x="5435600" y="981075"/>
            <a:ext cx="1657350" cy="5184775"/>
          </a:xfrm>
          <a:prstGeom prst="rect">
            <a:avLst/>
          </a:prstGeom>
          <a:noFill/>
          <a:ln w="9525">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sp>
        <p:nvSpPr>
          <p:cNvPr id="16395" name="Rectangle 127"/>
          <p:cNvSpPr>
            <a:spLocks noChangeArrowheads="1"/>
          </p:cNvSpPr>
          <p:nvPr/>
        </p:nvSpPr>
        <p:spPr bwMode="auto">
          <a:xfrm>
            <a:off x="0" y="2276475"/>
            <a:ext cx="8785225" cy="1295400"/>
          </a:xfrm>
          <a:prstGeom prst="rect">
            <a:avLst/>
          </a:prstGeom>
          <a:noFill/>
          <a:ln w="9525">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sp>
        <p:nvSpPr>
          <p:cNvPr id="16396" name="Rectangle 128"/>
          <p:cNvSpPr>
            <a:spLocks noChangeArrowheads="1"/>
          </p:cNvSpPr>
          <p:nvPr/>
        </p:nvSpPr>
        <p:spPr bwMode="auto">
          <a:xfrm>
            <a:off x="0" y="3573463"/>
            <a:ext cx="8785225" cy="1296987"/>
          </a:xfrm>
          <a:prstGeom prst="rect">
            <a:avLst/>
          </a:prstGeom>
          <a:noFill/>
          <a:ln w="9525">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sp>
        <p:nvSpPr>
          <p:cNvPr id="16397" name="Rectangle 130"/>
          <p:cNvSpPr>
            <a:spLocks noChangeArrowheads="1"/>
          </p:cNvSpPr>
          <p:nvPr/>
        </p:nvSpPr>
        <p:spPr bwMode="auto">
          <a:xfrm>
            <a:off x="0" y="4868863"/>
            <a:ext cx="8785225" cy="1295400"/>
          </a:xfrm>
          <a:prstGeom prst="rect">
            <a:avLst/>
          </a:prstGeom>
          <a:noFill/>
          <a:ln w="9525">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sp>
        <p:nvSpPr>
          <p:cNvPr id="16398" name="Rectangle 131"/>
          <p:cNvSpPr>
            <a:spLocks noChangeArrowheads="1"/>
          </p:cNvSpPr>
          <p:nvPr/>
        </p:nvSpPr>
        <p:spPr bwMode="auto">
          <a:xfrm>
            <a:off x="1476375" y="981075"/>
            <a:ext cx="2232025" cy="5184775"/>
          </a:xfrm>
          <a:prstGeom prst="rect">
            <a:avLst/>
          </a:prstGeom>
          <a:noFill/>
          <a:ln w="9525">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grpSp>
        <p:nvGrpSpPr>
          <p:cNvPr id="4" name="Group 135"/>
          <p:cNvGrpSpPr>
            <a:grpSpLocks/>
          </p:cNvGrpSpPr>
          <p:nvPr/>
        </p:nvGrpSpPr>
        <p:grpSpPr bwMode="auto">
          <a:xfrm>
            <a:off x="0" y="692150"/>
            <a:ext cx="8785225" cy="1873250"/>
            <a:chOff x="113" y="390"/>
            <a:chExt cx="5534" cy="1180"/>
          </a:xfrm>
        </p:grpSpPr>
        <p:sp>
          <p:nvSpPr>
            <p:cNvPr id="16402" name="Rectangle 79"/>
            <p:cNvSpPr>
              <a:spLocks noChangeArrowheads="1"/>
            </p:cNvSpPr>
            <p:nvPr/>
          </p:nvSpPr>
          <p:spPr bwMode="auto">
            <a:xfrm rot="-5400000">
              <a:off x="232" y="883"/>
              <a:ext cx="59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s-ES" altLang="es-CO" sz="1600" b="1">
                  <a:solidFill>
                    <a:srgbClr val="000000"/>
                  </a:solidFill>
                  <a:latin typeface="Arial" panose="020B0604020202020204" pitchFamily="34" charset="0"/>
                </a:rPr>
                <a:t>Propósito</a:t>
              </a:r>
              <a:endParaRPr lang="es-ES" altLang="es-CO" sz="1600" b="1"/>
            </a:p>
          </p:txBody>
        </p:sp>
        <p:sp>
          <p:nvSpPr>
            <p:cNvPr id="8" name="AutoShape 89" descr="Pergamino"/>
            <p:cNvSpPr>
              <a:spLocks noChangeArrowheads="1"/>
            </p:cNvSpPr>
            <p:nvPr/>
          </p:nvSpPr>
          <p:spPr bwMode="auto">
            <a:xfrm>
              <a:off x="2494" y="799"/>
              <a:ext cx="680" cy="227"/>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800" b="1" dirty="0">
                  <a:solidFill>
                    <a:srgbClr val="C00000"/>
                  </a:solidFill>
                </a:rPr>
                <a:t>Pensar</a:t>
              </a:r>
            </a:p>
          </p:txBody>
        </p:sp>
        <p:sp>
          <p:nvSpPr>
            <p:cNvPr id="16404" name="Line 107"/>
            <p:cNvSpPr>
              <a:spLocks noChangeShapeType="1"/>
            </p:cNvSpPr>
            <p:nvPr/>
          </p:nvSpPr>
          <p:spPr bwMode="auto">
            <a:xfrm>
              <a:off x="2993" y="1025"/>
              <a:ext cx="0" cy="544"/>
            </a:xfrm>
            <a:prstGeom prst="line">
              <a:avLst/>
            </a:prstGeom>
            <a:noFill/>
            <a:ln w="28575">
              <a:solidFill>
                <a:srgbClr val="660033"/>
              </a:solidFill>
              <a:prstDash val="sys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05" name="Line 108"/>
            <p:cNvSpPr>
              <a:spLocks noChangeShapeType="1"/>
            </p:cNvSpPr>
            <p:nvPr/>
          </p:nvSpPr>
          <p:spPr bwMode="auto">
            <a:xfrm>
              <a:off x="3969" y="1026"/>
              <a:ext cx="0" cy="544"/>
            </a:xfrm>
            <a:prstGeom prst="line">
              <a:avLst/>
            </a:prstGeom>
            <a:noFill/>
            <a:ln w="28575">
              <a:solidFill>
                <a:srgbClr val="660033"/>
              </a:solidFill>
              <a:prstDash val="sys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9" name="AutoShape 90" descr="Pergamino"/>
            <p:cNvSpPr>
              <a:spLocks noChangeArrowheads="1"/>
            </p:cNvSpPr>
            <p:nvPr/>
          </p:nvSpPr>
          <p:spPr bwMode="auto">
            <a:xfrm>
              <a:off x="3673" y="753"/>
              <a:ext cx="707" cy="272"/>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800" b="1" dirty="0">
                  <a:solidFill>
                    <a:srgbClr val="C00000"/>
                  </a:solidFill>
                </a:rPr>
                <a:t>Actuar</a:t>
              </a:r>
            </a:p>
          </p:txBody>
        </p:sp>
        <p:sp>
          <p:nvSpPr>
            <p:cNvPr id="16407" name="Line 109"/>
            <p:cNvSpPr>
              <a:spLocks noChangeShapeType="1"/>
            </p:cNvSpPr>
            <p:nvPr/>
          </p:nvSpPr>
          <p:spPr bwMode="auto">
            <a:xfrm>
              <a:off x="1746" y="890"/>
              <a:ext cx="771" cy="0"/>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08" name="Line 110"/>
            <p:cNvSpPr>
              <a:spLocks noChangeShapeType="1"/>
            </p:cNvSpPr>
            <p:nvPr/>
          </p:nvSpPr>
          <p:spPr bwMode="auto">
            <a:xfrm>
              <a:off x="3198" y="890"/>
              <a:ext cx="453" cy="0"/>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09" name="Line 111"/>
            <p:cNvSpPr>
              <a:spLocks noChangeShapeType="1"/>
            </p:cNvSpPr>
            <p:nvPr/>
          </p:nvSpPr>
          <p:spPr bwMode="auto">
            <a:xfrm>
              <a:off x="4444" y="889"/>
              <a:ext cx="296" cy="1"/>
            </a:xfrm>
            <a:prstGeom prst="line">
              <a:avLst/>
            </a:prstGeom>
            <a:noFill/>
            <a:ln w="28575">
              <a:solidFill>
                <a:srgbClr val="660033"/>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0" name="AutoShape 80" descr="Pergamino"/>
            <p:cNvSpPr>
              <a:spLocks noChangeArrowheads="1"/>
            </p:cNvSpPr>
            <p:nvPr/>
          </p:nvSpPr>
          <p:spPr bwMode="auto">
            <a:xfrm>
              <a:off x="1111" y="754"/>
              <a:ext cx="680" cy="272"/>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800" b="1" dirty="0">
                  <a:solidFill>
                    <a:srgbClr val="C00000"/>
                  </a:solidFill>
                </a:rPr>
                <a:t>Sentir</a:t>
              </a:r>
            </a:p>
          </p:txBody>
        </p:sp>
        <p:sp>
          <p:nvSpPr>
            <p:cNvPr id="16411" name="Line 114"/>
            <p:cNvSpPr>
              <a:spLocks noChangeShapeType="1"/>
            </p:cNvSpPr>
            <p:nvPr/>
          </p:nvSpPr>
          <p:spPr bwMode="auto">
            <a:xfrm>
              <a:off x="5012" y="1026"/>
              <a:ext cx="0" cy="544"/>
            </a:xfrm>
            <a:prstGeom prst="line">
              <a:avLst/>
            </a:prstGeom>
            <a:noFill/>
            <a:ln w="28575">
              <a:solidFill>
                <a:srgbClr val="660033"/>
              </a:solidFill>
              <a:prstDash val="sys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12" name="AutoShape 120"/>
            <p:cNvSpPr>
              <a:spLocks/>
            </p:cNvSpPr>
            <p:nvPr/>
          </p:nvSpPr>
          <p:spPr bwMode="auto">
            <a:xfrm rot="5400000">
              <a:off x="1361" y="-86"/>
              <a:ext cx="136" cy="1179"/>
            </a:xfrm>
            <a:prstGeom prst="rightBrace">
              <a:avLst>
                <a:gd name="adj1" fmla="val 72243"/>
                <a:gd name="adj2" fmla="val 50000"/>
              </a:avLst>
            </a:prstGeom>
            <a:noFill/>
            <a:ln w="38100">
              <a:solidFill>
                <a:srgbClr val="660033"/>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sp>
          <p:nvSpPr>
            <p:cNvPr id="16413" name="Line 121"/>
            <p:cNvSpPr>
              <a:spLocks noChangeShapeType="1"/>
            </p:cNvSpPr>
            <p:nvPr/>
          </p:nvSpPr>
          <p:spPr bwMode="auto">
            <a:xfrm>
              <a:off x="1542" y="571"/>
              <a:ext cx="0" cy="181"/>
            </a:xfrm>
            <a:prstGeom prst="line">
              <a:avLst/>
            </a:prstGeom>
            <a:noFill/>
            <a:ln w="38100">
              <a:solidFill>
                <a:srgbClr val="660033"/>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14" name="Line 122"/>
            <p:cNvSpPr>
              <a:spLocks noChangeShapeType="1"/>
            </p:cNvSpPr>
            <p:nvPr/>
          </p:nvSpPr>
          <p:spPr bwMode="auto">
            <a:xfrm>
              <a:off x="2948" y="435"/>
              <a:ext cx="0" cy="272"/>
            </a:xfrm>
            <a:prstGeom prst="line">
              <a:avLst/>
            </a:prstGeom>
            <a:noFill/>
            <a:ln w="38100">
              <a:solidFill>
                <a:srgbClr val="660033"/>
              </a:solidFill>
              <a:prstDash val="sys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15" name="Line 123"/>
            <p:cNvSpPr>
              <a:spLocks noChangeShapeType="1"/>
            </p:cNvSpPr>
            <p:nvPr/>
          </p:nvSpPr>
          <p:spPr bwMode="auto">
            <a:xfrm>
              <a:off x="3969" y="390"/>
              <a:ext cx="0" cy="363"/>
            </a:xfrm>
            <a:prstGeom prst="line">
              <a:avLst/>
            </a:prstGeom>
            <a:noFill/>
            <a:ln w="38100">
              <a:solidFill>
                <a:srgbClr val="660033"/>
              </a:solidFill>
              <a:prstDash val="sys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16" name="Line 124"/>
            <p:cNvSpPr>
              <a:spLocks noChangeShapeType="1"/>
            </p:cNvSpPr>
            <p:nvPr/>
          </p:nvSpPr>
          <p:spPr bwMode="auto">
            <a:xfrm>
              <a:off x="5012" y="391"/>
              <a:ext cx="0" cy="363"/>
            </a:xfrm>
            <a:prstGeom prst="line">
              <a:avLst/>
            </a:prstGeom>
            <a:noFill/>
            <a:ln w="38100">
              <a:solidFill>
                <a:srgbClr val="660033"/>
              </a:solidFill>
              <a:prstDash val="sys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17" name="Rectangle 129"/>
            <p:cNvSpPr>
              <a:spLocks noChangeArrowheads="1"/>
            </p:cNvSpPr>
            <p:nvPr/>
          </p:nvSpPr>
          <p:spPr bwMode="auto">
            <a:xfrm>
              <a:off x="113" y="572"/>
              <a:ext cx="5534" cy="817"/>
            </a:xfrm>
            <a:prstGeom prst="rect">
              <a:avLst/>
            </a:prstGeom>
            <a:noFill/>
            <a:ln w="9525">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s-ES_tradnl" altLang="es-CO" sz="600">
                <a:latin typeface="Arial" panose="020B0604020202020204" pitchFamily="34" charset="0"/>
              </a:endParaRPr>
            </a:p>
          </p:txBody>
        </p:sp>
        <p:sp>
          <p:nvSpPr>
            <p:cNvPr id="11" name="AutoShape 91" descr="Pergamino"/>
            <p:cNvSpPr>
              <a:spLocks noChangeArrowheads="1"/>
            </p:cNvSpPr>
            <p:nvPr/>
          </p:nvSpPr>
          <p:spPr bwMode="auto">
            <a:xfrm>
              <a:off x="4740" y="754"/>
              <a:ext cx="884" cy="453"/>
            </a:xfrm>
            <a:prstGeom prst="roundRect">
              <a:avLst>
                <a:gd name="adj" fmla="val 20000"/>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defRPr/>
              </a:pPr>
              <a:r>
                <a:rPr lang="es-ES" sz="1600" b="1" dirty="0">
                  <a:solidFill>
                    <a:srgbClr val="C00000"/>
                  </a:solidFill>
                </a:rPr>
                <a:t>Formación</a:t>
              </a:r>
            </a:p>
            <a:p>
              <a:pPr algn="ctr">
                <a:defRPr/>
              </a:pPr>
              <a:r>
                <a:rPr lang="es-ES" sz="1600" b="1" dirty="0">
                  <a:solidFill>
                    <a:srgbClr val="C00000"/>
                  </a:solidFill>
                </a:rPr>
                <a:t>integral</a:t>
              </a:r>
            </a:p>
          </p:txBody>
        </p:sp>
      </p:grpSp>
      <p:sp>
        <p:nvSpPr>
          <p:cNvPr id="16400" name="Line 107"/>
          <p:cNvSpPr>
            <a:spLocks noChangeShapeType="1"/>
          </p:cNvSpPr>
          <p:nvPr/>
        </p:nvSpPr>
        <p:spPr bwMode="auto">
          <a:xfrm>
            <a:off x="2268538" y="1700213"/>
            <a:ext cx="0" cy="863600"/>
          </a:xfrm>
          <a:prstGeom prst="line">
            <a:avLst/>
          </a:prstGeom>
          <a:noFill/>
          <a:ln w="28575">
            <a:solidFill>
              <a:srgbClr val="660033"/>
            </a:solidFill>
            <a:prstDash val="sys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6401" name="Line 116"/>
          <p:cNvSpPr>
            <a:spLocks noChangeShapeType="1"/>
          </p:cNvSpPr>
          <p:nvPr/>
        </p:nvSpPr>
        <p:spPr bwMode="auto">
          <a:xfrm>
            <a:off x="4572000" y="2997200"/>
            <a:ext cx="0" cy="863600"/>
          </a:xfrm>
          <a:prstGeom prst="line">
            <a:avLst/>
          </a:prstGeom>
          <a:noFill/>
          <a:ln w="28575">
            <a:solidFill>
              <a:srgbClr val="660033"/>
            </a:solidFill>
            <a:prstDash val="sys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10515488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nodeType="afterGroup">
                            <p:stCondLst>
                              <p:cond delay="2000"/>
                            </p:stCondLst>
                            <p:childTnLst>
                              <p:par>
                                <p:cTn id="9" presetID="2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edge">
                                      <p:cBhvr>
                                        <p:cTn id="11" dur="2000"/>
                                        <p:tgtEl>
                                          <p:spTgt spid="2"/>
                                        </p:tgtEl>
                                      </p:cBhvr>
                                    </p:animEffect>
                                  </p:childTnLst>
                                </p:cTn>
                              </p:par>
                            </p:childTnLst>
                          </p:cTn>
                        </p:par>
                        <p:par>
                          <p:cTn id="12" fill="hold" nodeType="afterGroup">
                            <p:stCondLst>
                              <p:cond delay="4000"/>
                            </p:stCondLst>
                            <p:childTnLst>
                              <p:par>
                                <p:cTn id="13" presetID="2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edg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p:nvPr/>
        </p:nvPicPr>
        <p:blipFill rotWithShape="1">
          <a:blip r:embed="rId4"/>
          <a:srcRect l="24130" t="10033" r="25070" b="39799"/>
          <a:stretch/>
        </p:blipFill>
        <p:spPr bwMode="auto">
          <a:xfrm>
            <a:off x="332822" y="1196700"/>
            <a:ext cx="8609334" cy="4608512"/>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683568" y="5965045"/>
            <a:ext cx="8064896" cy="369332"/>
          </a:xfrm>
          <a:prstGeom prst="rect">
            <a:avLst/>
          </a:prstGeom>
        </p:spPr>
        <p:txBody>
          <a:bodyPr wrap="square">
            <a:spAutoFit/>
          </a:bodyPr>
          <a:lstStyle/>
          <a:p>
            <a:r>
              <a:rPr lang="es-ES" dirty="0"/>
              <a:t>http://</a:t>
            </a:r>
            <a:r>
              <a:rPr lang="es-ES" u="sng" dirty="0"/>
              <a:t>www.colombiaaprende.edu.co/html/productos/1685/w3-article-265760.html</a:t>
            </a:r>
          </a:p>
        </p:txBody>
      </p:sp>
      <p:sp>
        <p:nvSpPr>
          <p:cNvPr id="3" name="CuadroTexto 2"/>
          <p:cNvSpPr txBox="1"/>
          <p:nvPr/>
        </p:nvSpPr>
        <p:spPr>
          <a:xfrm>
            <a:off x="1691680" y="260648"/>
            <a:ext cx="4608512" cy="830997"/>
          </a:xfrm>
          <a:prstGeom prst="rect">
            <a:avLst/>
          </a:prstGeom>
          <a:noFill/>
        </p:spPr>
        <p:txBody>
          <a:bodyPr wrap="square" rtlCol="0">
            <a:spAutoFit/>
          </a:bodyPr>
          <a:lstStyle/>
          <a:p>
            <a:pPr algn="ctr"/>
            <a:r>
              <a:rPr lang="es-CO" sz="2400" b="1" dirty="0" smtClean="0"/>
              <a:t>EXPERIENCIAS SIGNIFICATIVAS</a:t>
            </a:r>
          </a:p>
          <a:p>
            <a:pPr algn="ctr"/>
            <a:r>
              <a:rPr lang="es-CO" sz="2400" b="1" dirty="0" smtClean="0"/>
              <a:t>RUTAS DEL SABER HACER</a:t>
            </a:r>
            <a:endParaRPr lang="es-ES" sz="2400" b="1" dirty="0"/>
          </a:p>
        </p:txBody>
      </p:sp>
    </p:spTree>
    <p:extLst>
      <p:ext uri="{BB962C8B-B14F-4D97-AF65-F5344CB8AC3E}">
        <p14:creationId xmlns:p14="http://schemas.microsoft.com/office/powerpoint/2010/main" val="1641481788"/>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274638"/>
            <a:ext cx="9144000" cy="978728"/>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s-CO" sz="2700" b="1" dirty="0">
                <a:latin typeface="Verdana" pitchFamily="34" charset="0"/>
                <a:ea typeface="Verdana" pitchFamily="34" charset="0"/>
                <a:cs typeface="Verdana" pitchFamily="34" charset="0"/>
              </a:rPr>
              <a:t>Contexto</a:t>
            </a:r>
            <a:r>
              <a:rPr lang="es-CO" sz="3600" dirty="0">
                <a:latin typeface="Verdana" pitchFamily="34" charset="0"/>
                <a:ea typeface="Verdana" pitchFamily="34" charset="0"/>
                <a:cs typeface="Verdana" pitchFamily="34" charset="0"/>
              </a:rPr>
              <a:t/>
            </a:r>
            <a:br>
              <a:rPr lang="es-CO" sz="3600" dirty="0">
                <a:latin typeface="Verdana" pitchFamily="34" charset="0"/>
                <a:ea typeface="Verdana" pitchFamily="34" charset="0"/>
                <a:cs typeface="Verdana" pitchFamily="34" charset="0"/>
              </a:rPr>
            </a:br>
            <a:r>
              <a:rPr lang="es-CO" sz="1300" i="1" dirty="0">
                <a:latin typeface="Verdana" pitchFamily="34" charset="0"/>
                <a:ea typeface="Verdana" pitchFamily="34" charset="0"/>
                <a:cs typeface="Verdana" pitchFamily="34" charset="0"/>
              </a:rPr>
              <a:t>(Fuentes: Bases del Plan Nacional de Desarrollo, Misión para la Trasformación del campo, Censo Nacional Agropecuario)</a:t>
            </a:r>
            <a:endParaRPr lang="es-ES" sz="1300" dirty="0"/>
          </a:p>
        </p:txBody>
      </p:sp>
      <p:sp>
        <p:nvSpPr>
          <p:cNvPr id="2" name="1 Marcador de contenido"/>
          <p:cNvSpPr>
            <a:spLocks noGrp="1"/>
          </p:cNvSpPr>
          <p:nvPr>
            <p:ph idx="1"/>
          </p:nvPr>
        </p:nvSpPr>
        <p:spPr/>
        <p:txBody>
          <a:bodyPr>
            <a:normAutofit fontScale="70000" lnSpcReduction="20000"/>
          </a:bodyPr>
          <a:lstStyle/>
          <a:p>
            <a:pPr marL="0" indent="0">
              <a:buNone/>
            </a:pPr>
            <a:r>
              <a:rPr lang="es-CO" b="1" dirty="0">
                <a:latin typeface="Verdana" pitchFamily="34" charset="0"/>
                <a:ea typeface="Verdana" pitchFamily="34" charset="0"/>
                <a:cs typeface="Verdana" pitchFamily="34" charset="0"/>
              </a:rPr>
              <a:t>Algunos datos nacionales sobre brecha educativa</a:t>
            </a:r>
          </a:p>
          <a:p>
            <a:pPr lvl="0"/>
            <a:r>
              <a:rPr lang="es-CO" b="1" dirty="0">
                <a:latin typeface="Verdana" pitchFamily="34" charset="0"/>
                <a:ea typeface="Verdana" pitchFamily="34" charset="0"/>
                <a:cs typeface="Verdana" pitchFamily="34" charset="0"/>
              </a:rPr>
              <a:t>Cobertura neta secundaria: R= 55% - U= 79%</a:t>
            </a:r>
          </a:p>
          <a:p>
            <a:pPr lvl="0"/>
            <a:r>
              <a:rPr lang="es-CO" b="1" dirty="0">
                <a:latin typeface="Verdana" pitchFamily="34" charset="0"/>
                <a:ea typeface="Verdana" pitchFamily="34" charset="0"/>
                <a:cs typeface="Verdana" pitchFamily="34" charset="0"/>
              </a:rPr>
              <a:t>Cobertura neta media: R= 25%  - U= 48%</a:t>
            </a:r>
          </a:p>
          <a:p>
            <a:pPr marL="0" lvl="0" indent="0">
              <a:buNone/>
            </a:pPr>
            <a:endParaRPr lang="es-CO" b="1" dirty="0">
              <a:latin typeface="Verdana" pitchFamily="34" charset="0"/>
              <a:ea typeface="Verdana" pitchFamily="34" charset="0"/>
              <a:cs typeface="Verdana" pitchFamily="34" charset="0"/>
            </a:endParaRPr>
          </a:p>
          <a:p>
            <a:pPr>
              <a:buFont typeface="Wingdings" pitchFamily="2" charset="2"/>
              <a:buChar char="Ø"/>
            </a:pPr>
            <a:r>
              <a:rPr lang="es-CO" b="1" dirty="0">
                <a:latin typeface="Verdana" pitchFamily="34" charset="0"/>
                <a:ea typeface="Verdana" pitchFamily="34" charset="0"/>
                <a:cs typeface="Verdana" pitchFamily="34" charset="0"/>
              </a:rPr>
              <a:t>Asistencia (2014): </a:t>
            </a:r>
          </a:p>
          <a:p>
            <a:r>
              <a:rPr lang="es-CO" b="1" dirty="0">
                <a:latin typeface="Verdana" pitchFamily="34" charset="0"/>
                <a:ea typeface="Verdana" pitchFamily="34" charset="0"/>
                <a:cs typeface="Verdana" pitchFamily="34" charset="0"/>
              </a:rPr>
              <a:t>&lt; 5 años: 73% permanecen en casa. </a:t>
            </a:r>
          </a:p>
          <a:p>
            <a:r>
              <a:rPr lang="es-CO" b="1" dirty="0">
                <a:latin typeface="Verdana" pitchFamily="34" charset="0"/>
                <a:ea typeface="Verdana" pitchFamily="34" charset="0"/>
                <a:cs typeface="Verdana" pitchFamily="34" charset="0"/>
              </a:rPr>
              <a:t>&lt; 5 años: 16% tienen atención institucional. </a:t>
            </a:r>
          </a:p>
          <a:p>
            <a:r>
              <a:rPr lang="es-CO" b="1" dirty="0">
                <a:latin typeface="Verdana" pitchFamily="34" charset="0"/>
                <a:ea typeface="Verdana" pitchFamily="34" charset="0"/>
                <a:cs typeface="Verdana" pitchFamily="34" charset="0"/>
              </a:rPr>
              <a:t>Entre 5 y 16 años: 20% no estudian.</a:t>
            </a:r>
          </a:p>
          <a:p>
            <a:r>
              <a:rPr lang="es-CO" b="1" dirty="0">
                <a:latin typeface="Verdana" pitchFamily="34" charset="0"/>
                <a:ea typeface="Verdana" pitchFamily="34" charset="0"/>
                <a:cs typeface="Verdana" pitchFamily="34" charset="0"/>
              </a:rPr>
              <a:t>Entre 17 y 24: 76% no estudian.</a:t>
            </a:r>
          </a:p>
          <a:p>
            <a:pPr marL="0" indent="0">
              <a:buNone/>
            </a:pPr>
            <a:endParaRPr lang="es-CO" b="1" dirty="0">
              <a:latin typeface="Verdana" pitchFamily="34" charset="0"/>
              <a:ea typeface="Verdana" pitchFamily="34" charset="0"/>
              <a:cs typeface="Verdana" pitchFamily="34" charset="0"/>
            </a:endParaRPr>
          </a:p>
          <a:p>
            <a:r>
              <a:rPr lang="es-CO" b="1" dirty="0">
                <a:latin typeface="Verdana" pitchFamily="34" charset="0"/>
                <a:ea typeface="Verdana" pitchFamily="34" charset="0"/>
                <a:cs typeface="Verdana" pitchFamily="34" charset="0"/>
              </a:rPr>
              <a:t>Educación superior (2013): 29,7% de los mayores de 17 años de la Z. urbana alcanza título de superior; en la Z. rural, el 5,1%.</a:t>
            </a:r>
          </a:p>
          <a:p>
            <a:endParaRPr lang="es-CO" dirty="0"/>
          </a:p>
        </p:txBody>
      </p:sp>
    </p:spTree>
    <p:extLst>
      <p:ext uri="{BB962C8B-B14F-4D97-AF65-F5344CB8AC3E}">
        <p14:creationId xmlns:p14="http://schemas.microsoft.com/office/powerpoint/2010/main" val="2596705490"/>
      </p:ext>
    </p:extLst>
  </p:cSld>
  <p:clrMapOvr>
    <a:masterClrMapping/>
  </p:clrMapOvr>
  <p:transition spd="slow">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descr="Ministerio de Educación Nacional&#10;                                                                             República de..."/>
          <p:cNvPicPr/>
          <p:nvPr/>
        </p:nvPicPr>
        <p:blipFill>
          <a:blip r:embed="rId4">
            <a:extLst>
              <a:ext uri="{28A0092B-C50C-407E-A947-70E740481C1C}">
                <a14:useLocalDpi xmlns:a14="http://schemas.microsoft.com/office/drawing/2010/main" val="0"/>
              </a:ext>
            </a:extLst>
          </a:blip>
          <a:srcRect/>
          <a:stretch>
            <a:fillRect/>
          </a:stretch>
        </p:blipFill>
        <p:spPr bwMode="auto">
          <a:xfrm>
            <a:off x="4475273" y="778752"/>
            <a:ext cx="4457590" cy="5976664"/>
          </a:xfrm>
          <a:prstGeom prst="rect">
            <a:avLst/>
          </a:prstGeom>
          <a:noFill/>
          <a:ln>
            <a:noFill/>
          </a:ln>
        </p:spPr>
      </p:pic>
      <p:pic>
        <p:nvPicPr>
          <p:cNvPr id="5" name="Imagen 4"/>
          <p:cNvPicPr/>
          <p:nvPr/>
        </p:nvPicPr>
        <p:blipFill rotWithShape="1">
          <a:blip r:embed="rId5"/>
          <a:srcRect l="30198" t="5017" r="31279" b="6689"/>
          <a:stretch/>
        </p:blipFill>
        <p:spPr bwMode="auto">
          <a:xfrm>
            <a:off x="741363" y="1556792"/>
            <a:ext cx="3470597" cy="4824536"/>
          </a:xfrm>
          <a:prstGeom prst="rect">
            <a:avLst/>
          </a:prstGeom>
          <a:ln>
            <a:noFill/>
          </a:ln>
          <a:extLst>
            <a:ext uri="{53640926-AAD7-44D8-BBD7-CCE9431645EC}">
              <a14:shadowObscured xmlns:a14="http://schemas.microsoft.com/office/drawing/2010/main"/>
            </a:ext>
          </a:extLst>
        </p:spPr>
      </p:pic>
      <p:sp>
        <p:nvSpPr>
          <p:cNvPr id="7" name="CuadroTexto 6"/>
          <p:cNvSpPr txBox="1"/>
          <p:nvPr/>
        </p:nvSpPr>
        <p:spPr>
          <a:xfrm>
            <a:off x="1691680" y="260648"/>
            <a:ext cx="4608512" cy="830997"/>
          </a:xfrm>
          <a:prstGeom prst="rect">
            <a:avLst/>
          </a:prstGeom>
          <a:noFill/>
        </p:spPr>
        <p:txBody>
          <a:bodyPr wrap="square" rtlCol="0">
            <a:spAutoFit/>
          </a:bodyPr>
          <a:lstStyle/>
          <a:p>
            <a:pPr algn="ctr"/>
            <a:r>
              <a:rPr lang="es-CO" sz="2400" b="1" dirty="0" smtClean="0"/>
              <a:t>EXPERIENCIAS SIGNIFICATIVAS</a:t>
            </a:r>
          </a:p>
          <a:p>
            <a:pPr algn="ctr"/>
            <a:r>
              <a:rPr lang="es-CO" sz="2400" b="1" dirty="0" smtClean="0"/>
              <a:t>RUTAS DEL SABER HACER</a:t>
            </a:r>
            <a:endParaRPr lang="es-ES" sz="2400" b="1" dirty="0"/>
          </a:p>
        </p:txBody>
      </p:sp>
    </p:spTree>
    <p:extLst>
      <p:ext uri="{BB962C8B-B14F-4D97-AF65-F5344CB8AC3E}">
        <p14:creationId xmlns:p14="http://schemas.microsoft.com/office/powerpoint/2010/main" val="3721492886"/>
      </p:ext>
    </p:extLst>
  </p:cSld>
  <p:clrMapOvr>
    <a:masterClrMapping/>
  </p:clrMapOvr>
  <p:transition spd="slow">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t="28775" r="22737" b="23710"/>
          <a:stretch/>
        </p:blipFill>
        <p:spPr bwMode="auto">
          <a:xfrm>
            <a:off x="749938" y="1772816"/>
            <a:ext cx="7488832" cy="3600400"/>
          </a:xfrm>
          <a:prstGeom prst="rect">
            <a:avLst/>
          </a:prstGeom>
          <a:ln>
            <a:noFill/>
          </a:ln>
          <a:extLst>
            <a:ext uri="{53640926-AAD7-44D8-BBD7-CCE9431645EC}">
              <a14:shadowObscured xmlns:a14="http://schemas.microsoft.com/office/drawing/2010/main"/>
            </a:ext>
          </a:extLst>
        </p:spPr>
      </p:pic>
      <p:cxnSp>
        <p:nvCxnSpPr>
          <p:cNvPr id="3" name="Conector recto de flecha 2"/>
          <p:cNvCxnSpPr/>
          <p:nvPr/>
        </p:nvCxnSpPr>
        <p:spPr>
          <a:xfrm flipH="1">
            <a:off x="7812360" y="3717032"/>
            <a:ext cx="1120503" cy="108012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518542"/>
      </p:ext>
    </p:extLst>
  </p:cSld>
  <p:clrMapOvr>
    <a:masterClrMapping/>
  </p:clrMapOvr>
  <p:transition spd="slow">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l="29774" t="9030" r="30009" b="15970"/>
          <a:stretch/>
        </p:blipFill>
        <p:spPr bwMode="auto">
          <a:xfrm>
            <a:off x="396081" y="1484784"/>
            <a:ext cx="2303711" cy="3096344"/>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5"/>
          <a:srcRect l="23567" t="9531" r="24222" b="3763"/>
          <a:stretch/>
        </p:blipFill>
        <p:spPr bwMode="auto">
          <a:xfrm>
            <a:off x="3347864" y="1446854"/>
            <a:ext cx="2387947" cy="3172204"/>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6"/>
          <a:srcRect l="30903" t="9783" r="31279" b="4682"/>
          <a:stretch/>
        </p:blipFill>
        <p:spPr bwMode="auto">
          <a:xfrm>
            <a:off x="6228184" y="1340768"/>
            <a:ext cx="2520280" cy="32782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1504212"/>
      </p:ext>
    </p:extLst>
  </p:cSld>
  <p:clrMapOvr>
    <a:masterClrMapping/>
  </p:clrMapOvr>
  <p:transition spd="slow">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662862" y="-54428"/>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p:nvPr/>
        </p:nvPicPr>
        <p:blipFill rotWithShape="1">
          <a:blip r:embed="rId4"/>
          <a:srcRect l="29123" t="9850" r="23717" b="38389"/>
          <a:stretch/>
        </p:blipFill>
        <p:spPr bwMode="auto">
          <a:xfrm>
            <a:off x="251520" y="1001837"/>
            <a:ext cx="4032448" cy="2427163"/>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29437" t="10622" r="25051" b="38202"/>
          <a:stretch/>
        </p:blipFill>
        <p:spPr bwMode="auto">
          <a:xfrm>
            <a:off x="4572000" y="1001837"/>
            <a:ext cx="4104456" cy="2427163"/>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6"/>
          <a:srcRect l="29560" t="8110" r="24584" b="26603"/>
          <a:stretch/>
        </p:blipFill>
        <p:spPr bwMode="auto">
          <a:xfrm>
            <a:off x="2051720" y="3645024"/>
            <a:ext cx="4752528" cy="2880320"/>
          </a:xfrm>
          <a:prstGeom prst="rect">
            <a:avLst/>
          </a:prstGeom>
          <a:ln>
            <a:noFill/>
          </a:ln>
          <a:extLst>
            <a:ext uri="{53640926-AAD7-44D8-BBD7-CCE9431645EC}">
              <a14:shadowObscured xmlns:a14="http://schemas.microsoft.com/office/drawing/2010/main"/>
            </a:ext>
          </a:extLst>
        </p:spPr>
      </p:pic>
      <p:sp>
        <p:nvSpPr>
          <p:cNvPr id="2" name="CuadroTexto 1"/>
          <p:cNvSpPr txBox="1"/>
          <p:nvPr/>
        </p:nvSpPr>
        <p:spPr>
          <a:xfrm>
            <a:off x="712465" y="140126"/>
            <a:ext cx="7143005" cy="830997"/>
          </a:xfrm>
          <a:prstGeom prst="rect">
            <a:avLst/>
          </a:prstGeom>
          <a:noFill/>
        </p:spPr>
        <p:txBody>
          <a:bodyPr wrap="square" rtlCol="0">
            <a:spAutoFit/>
          </a:bodyPr>
          <a:lstStyle/>
          <a:p>
            <a:pPr algn="ctr"/>
            <a:r>
              <a:rPr lang="es-CO" sz="2400" b="1" dirty="0" smtClean="0"/>
              <a:t>ESTRATEGIAS DE ARTICULACION EDUCACION MEDIA-EDUCAION TERCIARIA</a:t>
            </a:r>
            <a:endParaRPr lang="es-CO" sz="2400" b="1" dirty="0"/>
          </a:p>
        </p:txBody>
      </p:sp>
    </p:spTree>
    <p:extLst>
      <p:ext uri="{BB962C8B-B14F-4D97-AF65-F5344CB8AC3E}">
        <p14:creationId xmlns:p14="http://schemas.microsoft.com/office/powerpoint/2010/main" val="612480424"/>
      </p:ext>
    </p:extLst>
  </p:cSld>
  <p:clrMapOvr>
    <a:masterClrMapping/>
  </p:clrMapOvr>
  <p:transition spd="slow">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p:nvPr/>
        </p:nvPicPr>
        <p:blipFill rotWithShape="1">
          <a:blip r:embed="rId4"/>
          <a:srcRect l="30966" t="8497" r="29159" b="4394"/>
          <a:stretch/>
        </p:blipFill>
        <p:spPr bwMode="auto">
          <a:xfrm>
            <a:off x="1331640" y="332656"/>
            <a:ext cx="5904656" cy="62646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7568700"/>
      </p:ext>
    </p:extLst>
  </p:cSld>
  <p:clrMapOvr>
    <a:masterClrMapping/>
  </p:clrMapOvr>
  <p:transition spd="slow">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725144" y="44129"/>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l="18203" t="6521" r="18861" b="6188"/>
          <a:stretch/>
        </p:blipFill>
        <p:spPr bwMode="auto">
          <a:xfrm>
            <a:off x="719122" y="777416"/>
            <a:ext cx="7776864" cy="5328592"/>
          </a:xfrm>
          <a:prstGeom prst="rect">
            <a:avLst/>
          </a:prstGeom>
          <a:ln>
            <a:noFill/>
          </a:ln>
          <a:extLst>
            <a:ext uri="{53640926-AAD7-44D8-BBD7-CCE9431645EC}">
              <a14:shadowObscured xmlns:a14="http://schemas.microsoft.com/office/drawing/2010/main"/>
            </a:ext>
          </a:extLst>
        </p:spPr>
      </p:pic>
      <p:sp>
        <p:nvSpPr>
          <p:cNvPr id="2" name="CuadroTexto 1"/>
          <p:cNvSpPr txBox="1"/>
          <p:nvPr/>
        </p:nvSpPr>
        <p:spPr>
          <a:xfrm>
            <a:off x="738127" y="272912"/>
            <a:ext cx="6833356" cy="400110"/>
          </a:xfrm>
          <a:prstGeom prst="rect">
            <a:avLst/>
          </a:prstGeom>
          <a:noFill/>
        </p:spPr>
        <p:txBody>
          <a:bodyPr wrap="square" rtlCol="0">
            <a:spAutoFit/>
          </a:bodyPr>
          <a:lstStyle/>
          <a:p>
            <a:pPr algn="ctr"/>
            <a:r>
              <a:rPr lang="es-CO" sz="2000" b="1" dirty="0" smtClean="0"/>
              <a:t>ARTICULACION DE LA EDUCACION CON LA PRIMERA INFANCIA </a:t>
            </a:r>
            <a:endParaRPr lang="es-ES" sz="2000" b="1" dirty="0"/>
          </a:p>
        </p:txBody>
      </p:sp>
      <p:sp>
        <p:nvSpPr>
          <p:cNvPr id="3" name="Rectángulo 2"/>
          <p:cNvSpPr/>
          <p:nvPr/>
        </p:nvSpPr>
        <p:spPr>
          <a:xfrm>
            <a:off x="1187624" y="6315600"/>
            <a:ext cx="7560840" cy="369332"/>
          </a:xfrm>
          <a:prstGeom prst="rect">
            <a:avLst/>
          </a:prstGeom>
        </p:spPr>
        <p:txBody>
          <a:bodyPr wrap="square">
            <a:spAutoFit/>
          </a:bodyPr>
          <a:lstStyle/>
          <a:p>
            <a:r>
              <a:rPr lang="es-ES" u="sng" dirty="0"/>
              <a:t>http://www.mineducacion.gov.co/primerainfancia/1739/w3-channel.html</a:t>
            </a:r>
          </a:p>
        </p:txBody>
      </p:sp>
    </p:spTree>
    <p:extLst>
      <p:ext uri="{BB962C8B-B14F-4D97-AF65-F5344CB8AC3E}">
        <p14:creationId xmlns:p14="http://schemas.microsoft.com/office/powerpoint/2010/main" val="2551101313"/>
      </p:ext>
    </p:extLst>
  </p:cSld>
  <p:clrMapOvr>
    <a:masterClrMapping/>
  </p:clrMapOvr>
  <p:transition spd="slow">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t="28775" r="22737" b="23710"/>
          <a:stretch/>
        </p:blipFill>
        <p:spPr bwMode="auto">
          <a:xfrm>
            <a:off x="749938" y="1772816"/>
            <a:ext cx="7488832" cy="3600400"/>
          </a:xfrm>
          <a:prstGeom prst="rect">
            <a:avLst/>
          </a:prstGeom>
          <a:ln>
            <a:noFill/>
          </a:ln>
          <a:extLst>
            <a:ext uri="{53640926-AAD7-44D8-BBD7-CCE9431645EC}">
              <a14:shadowObscured xmlns:a14="http://schemas.microsoft.com/office/drawing/2010/main"/>
            </a:ext>
          </a:extLst>
        </p:spPr>
      </p:pic>
      <p:cxnSp>
        <p:nvCxnSpPr>
          <p:cNvPr id="3" name="Conector recto de flecha 2"/>
          <p:cNvCxnSpPr/>
          <p:nvPr/>
        </p:nvCxnSpPr>
        <p:spPr>
          <a:xfrm flipH="1">
            <a:off x="7884368" y="4797152"/>
            <a:ext cx="576064" cy="3600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538526"/>
      </p:ext>
    </p:extLst>
  </p:cSld>
  <p:clrMapOvr>
    <a:masterClrMapping/>
  </p:clrMapOvr>
  <p:transition spd="slow">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l="25682" t="13043" r="26623" b="26505"/>
          <a:stretch/>
        </p:blipFill>
        <p:spPr bwMode="auto">
          <a:xfrm>
            <a:off x="827584" y="1052736"/>
            <a:ext cx="7848872" cy="52565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7525523"/>
      </p:ext>
    </p:extLst>
  </p:cSld>
  <p:clrMapOvr>
    <a:masterClrMapping/>
  </p:clrMapOvr>
  <p:transition spd="slow">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p:nvPr/>
        </p:nvPicPr>
        <p:blipFill rotWithShape="1">
          <a:blip r:embed="rId4"/>
          <a:srcRect l="32596" t="5518" r="33820" b="51087"/>
          <a:stretch/>
        </p:blipFill>
        <p:spPr bwMode="auto">
          <a:xfrm>
            <a:off x="380673" y="2276872"/>
            <a:ext cx="4248472" cy="3024336"/>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5"/>
          <a:srcRect l="33866" t="6521" r="33678" b="38796"/>
          <a:stretch/>
        </p:blipFill>
        <p:spPr bwMode="auto">
          <a:xfrm>
            <a:off x="4427984" y="785813"/>
            <a:ext cx="4608512" cy="58115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4421386"/>
      </p:ext>
    </p:extLst>
  </p:cSld>
  <p:clrMapOvr>
    <a:masterClrMapping/>
  </p:clrMapOvr>
  <p:transition spd="slow">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l="24976" t="14297" r="26481" b="21740"/>
          <a:stretch/>
        </p:blipFill>
        <p:spPr bwMode="auto">
          <a:xfrm>
            <a:off x="179512" y="1196752"/>
            <a:ext cx="8568952" cy="53285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7582"/>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9512" y="1412776"/>
            <a:ext cx="8784976" cy="5717232"/>
          </a:xfrm>
        </p:spPr>
        <p:txBody>
          <a:bodyPr>
            <a:noAutofit/>
          </a:bodyPr>
          <a:lstStyle/>
          <a:p>
            <a:r>
              <a:rPr lang="es-CO" sz="1800" b="1" dirty="0">
                <a:solidFill>
                  <a:srgbClr val="FF0000"/>
                </a:solidFill>
                <a:latin typeface="Verdana" pitchFamily="34" charset="0"/>
                <a:ea typeface="Verdana" pitchFamily="34" charset="0"/>
                <a:cs typeface="Verdana" pitchFamily="34" charset="0"/>
              </a:rPr>
              <a:t>Ruralidad hoy</a:t>
            </a:r>
          </a:p>
          <a:p>
            <a:r>
              <a:rPr lang="es-CO" sz="1800" b="1" dirty="0">
                <a:solidFill>
                  <a:srgbClr val="FF0000"/>
                </a:solidFill>
                <a:latin typeface="Verdana" pitchFamily="34" charset="0"/>
                <a:ea typeface="Verdana" pitchFamily="34" charset="0"/>
                <a:cs typeface="Verdana" pitchFamily="34" charset="0"/>
              </a:rPr>
              <a:t>Población:</a:t>
            </a:r>
            <a:r>
              <a:rPr lang="es-CO" sz="1800" b="1" dirty="0">
                <a:latin typeface="Verdana" pitchFamily="34" charset="0"/>
                <a:ea typeface="Verdana" pitchFamily="34" charset="0"/>
                <a:cs typeface="Verdana" pitchFamily="34" charset="0"/>
              </a:rPr>
              <a:t>  quienes viven por fuera de las cabeceras municipales en las ciudades, aglomeraciones y municipios intermedios, más toda la población de los municipios considerados rurales y rurales dispersos.</a:t>
            </a:r>
          </a:p>
          <a:p>
            <a:r>
              <a:rPr lang="es-CO" sz="1800" b="1" dirty="0">
                <a:solidFill>
                  <a:srgbClr val="FF0000"/>
                </a:solidFill>
                <a:latin typeface="Verdana" pitchFamily="34" charset="0"/>
                <a:ea typeface="Verdana" pitchFamily="34" charset="0"/>
                <a:cs typeface="Verdana" pitchFamily="34" charset="0"/>
              </a:rPr>
              <a:t>696 municipios = rurales (60%). De ellos, 318 rurales dispersos. </a:t>
            </a:r>
          </a:p>
          <a:p>
            <a:r>
              <a:rPr lang="es-CO" sz="1800" b="1" dirty="0">
                <a:solidFill>
                  <a:srgbClr val="C00000"/>
                </a:solidFill>
                <a:latin typeface="Verdana" pitchFamily="34" charset="0"/>
                <a:ea typeface="Verdana" pitchFamily="34" charset="0"/>
                <a:cs typeface="Verdana" pitchFamily="34" charset="0"/>
              </a:rPr>
              <a:t>30,3% de la población y 81.3% del territorio son rurales, con diversidad de condiciones (DNP-MTC, 2014).</a:t>
            </a:r>
          </a:p>
          <a:p>
            <a:r>
              <a:rPr lang="es-CO" sz="1800" b="1" dirty="0">
                <a:latin typeface="Verdana" pitchFamily="34" charset="0"/>
                <a:ea typeface="Verdana" pitchFamily="34" charset="0"/>
                <a:cs typeface="Verdana" pitchFamily="34" charset="0"/>
              </a:rPr>
              <a:t>Actividad económica y fuentes de ingresos se han transformado: </a:t>
            </a:r>
          </a:p>
          <a:p>
            <a:pPr lvl="1"/>
            <a:r>
              <a:rPr lang="es-CO" sz="1800" b="1" dirty="0">
                <a:latin typeface="Verdana" pitchFamily="34" charset="0"/>
                <a:ea typeface="Verdana" pitchFamily="34" charset="0"/>
                <a:cs typeface="Verdana" pitchFamily="34" charset="0"/>
              </a:rPr>
              <a:t>actividad no exclusivamente agropecuaria y extractiva. </a:t>
            </a:r>
          </a:p>
          <a:p>
            <a:pPr lvl="1"/>
            <a:r>
              <a:rPr lang="es-CO" sz="1800" b="1" dirty="0">
                <a:latin typeface="Verdana" pitchFamily="34" charset="0"/>
                <a:ea typeface="Verdana" pitchFamily="34" charset="0"/>
                <a:cs typeface="Verdana" pitchFamily="34" charset="0"/>
              </a:rPr>
              <a:t>Alta presencia de renglones como servicios. </a:t>
            </a:r>
          </a:p>
          <a:p>
            <a:r>
              <a:rPr lang="es-CO" sz="1800" b="1" dirty="0">
                <a:latin typeface="Verdana" pitchFamily="34" charset="0"/>
                <a:ea typeface="Verdana" pitchFamily="34" charset="0"/>
                <a:cs typeface="Verdana" pitchFamily="34" charset="0"/>
              </a:rPr>
              <a:t>Por lo tanto, gran parte de los ingresos proviene de fuentes no tradicionales. </a:t>
            </a:r>
          </a:p>
          <a:p>
            <a:r>
              <a:rPr lang="es-CO" sz="1800" b="1" dirty="0">
                <a:latin typeface="Verdana" pitchFamily="34" charset="0"/>
                <a:ea typeface="Verdana" pitchFamily="34" charset="0"/>
                <a:cs typeface="Verdana" pitchFamily="34" charset="0"/>
              </a:rPr>
              <a:t>A la globalización de la sociedades corresponde la globalización de las relaciones sociales, con gradación correspondiente a las diversas condiciones de ruralidad: TIC nuevas y antiguas, vías, influencias.</a:t>
            </a:r>
          </a:p>
          <a:p>
            <a:endParaRPr lang="es-ES" sz="1800" dirty="0"/>
          </a:p>
        </p:txBody>
      </p:sp>
      <p:sp>
        <p:nvSpPr>
          <p:cNvPr id="4" name="Título 3"/>
          <p:cNvSpPr>
            <a:spLocks noGrp="1"/>
          </p:cNvSpPr>
          <p:nvPr>
            <p:ph type="title"/>
          </p:nvPr>
        </p:nvSpPr>
        <p:spPr>
          <a:xfrm>
            <a:off x="0" y="274638"/>
            <a:ext cx="9144000" cy="978728"/>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s-CO" sz="2400" b="1" dirty="0">
                <a:latin typeface="Verdana" pitchFamily="34" charset="0"/>
                <a:ea typeface="Verdana" pitchFamily="34" charset="0"/>
                <a:cs typeface="Verdana" pitchFamily="34" charset="0"/>
              </a:rPr>
              <a:t>Contexto</a:t>
            </a:r>
            <a:endParaRPr lang="es-ES" sz="2400" dirty="0"/>
          </a:p>
        </p:txBody>
      </p:sp>
    </p:spTree>
    <p:extLst>
      <p:ext uri="{BB962C8B-B14F-4D97-AF65-F5344CB8AC3E}">
        <p14:creationId xmlns:p14="http://schemas.microsoft.com/office/powerpoint/2010/main" val="3817539433"/>
      </p:ext>
    </p:extLst>
  </p:cSld>
  <p:clrMapOvr>
    <a:masterClrMapping/>
  </p:clrMapOvr>
  <p:transition spd="slow">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t="23578" r="24083" b="34532"/>
          <a:stretch/>
        </p:blipFill>
        <p:spPr bwMode="auto">
          <a:xfrm>
            <a:off x="251520" y="1196752"/>
            <a:ext cx="8280920" cy="4464496"/>
          </a:xfrm>
          <a:prstGeom prst="rect">
            <a:avLst/>
          </a:prstGeom>
          <a:ln>
            <a:noFill/>
          </a:ln>
          <a:extLst>
            <a:ext uri="{53640926-AAD7-44D8-BBD7-CCE9431645EC}">
              <a14:shadowObscured xmlns:a14="http://schemas.microsoft.com/office/drawing/2010/main"/>
            </a:ext>
          </a:extLst>
        </p:spPr>
      </p:pic>
      <p:cxnSp>
        <p:nvCxnSpPr>
          <p:cNvPr id="3" name="Conector recto de flecha 2"/>
          <p:cNvCxnSpPr/>
          <p:nvPr/>
        </p:nvCxnSpPr>
        <p:spPr>
          <a:xfrm flipH="1">
            <a:off x="8100392" y="1700808"/>
            <a:ext cx="936104" cy="43204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63934"/>
      </p:ext>
    </p:extLst>
  </p:cSld>
  <p:clrMapOvr>
    <a:masterClrMapping/>
  </p:clrMapOvr>
  <p:transition spd="slow">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4">
            <a:extLst>
              <a:ext uri="{28A0092B-C50C-407E-A947-70E740481C1C}">
                <a14:useLocalDpi xmlns:a14="http://schemas.microsoft.com/office/drawing/2010/main" val="0"/>
              </a:ext>
            </a:extLst>
          </a:blip>
          <a:srcRect r="76968"/>
          <a:stretch>
            <a:fillRect/>
          </a:stretch>
        </p:blipFill>
        <p:spPr bwMode="auto">
          <a:xfrm>
            <a:off x="7662862" y="12445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043608" y="173579"/>
            <a:ext cx="6480720" cy="1200329"/>
          </a:xfrm>
          <a:prstGeom prst="rect">
            <a:avLst/>
          </a:prstGeom>
        </p:spPr>
        <p:txBody>
          <a:bodyPr wrap="square">
            <a:spAutoFit/>
          </a:bodyPr>
          <a:lstStyle/>
          <a:p>
            <a:pPr algn="just"/>
            <a:r>
              <a:rPr lang="es-CO" b="1" dirty="0" smtClean="0">
                <a:solidFill>
                  <a:srgbClr val="FF0000"/>
                </a:solidFill>
              </a:rPr>
              <a:t>LOS PROCEDIMIENTOS PARA RELACIONARSE CON OTRAS ORGANIZACIONES SOCIALES, TALES COMO LOS MEDIOS DE COMUNICACIÓN MASIVA, LAS AGREMIACIONES, LOS SINDICATOS Y LAS INSTITUCIONES COMUNITARIOS. ART. 14. DCTO 1860/94. </a:t>
            </a:r>
            <a:endParaRPr lang="es-ES" b="1" dirty="0">
              <a:solidFill>
                <a:srgbClr val="FF0000"/>
              </a:solidFill>
            </a:endParaRPr>
          </a:p>
        </p:txBody>
      </p:sp>
      <p:sp>
        <p:nvSpPr>
          <p:cNvPr id="3" name="Rectángulo 2"/>
          <p:cNvSpPr/>
          <p:nvPr/>
        </p:nvSpPr>
        <p:spPr>
          <a:xfrm>
            <a:off x="2045134" y="1543130"/>
            <a:ext cx="4572000" cy="646331"/>
          </a:xfrm>
          <a:prstGeom prst="rect">
            <a:avLst/>
          </a:prstGeom>
        </p:spPr>
        <p:txBody>
          <a:bodyPr>
            <a:spAutoFit/>
          </a:bodyPr>
          <a:lstStyle/>
          <a:p>
            <a:pPr algn="ctr" defTabSz="762000">
              <a:defRPr/>
            </a:pPr>
            <a:r>
              <a:rPr lang="es-ES_tradnl" b="1" dirty="0">
                <a:solidFill>
                  <a:srgbClr val="000066"/>
                </a:solidFill>
                <a:effectLst>
                  <a:outerShdw blurRad="38100" dist="38100" dir="2700000" algn="tl">
                    <a:srgbClr val="C0C0C0"/>
                  </a:outerShdw>
                </a:effectLst>
                <a:latin typeface="Graphite Light" pitchFamily="66" charset="0"/>
              </a:rPr>
              <a:t>Quiénes están Interesados en nuestra institución?</a:t>
            </a:r>
            <a:endParaRPr lang="es-ES_tradnl" b="1" dirty="0">
              <a:solidFill>
                <a:srgbClr val="000066"/>
              </a:solidFill>
              <a:effectLst>
                <a:outerShdw blurRad="38100" dist="38100" dir="2700000" algn="tl">
                  <a:srgbClr val="C0C0C0"/>
                </a:outerShdw>
              </a:effectLst>
              <a:latin typeface="Britannic Bold" pitchFamily="34" charset="0"/>
            </a:endParaRPr>
          </a:p>
        </p:txBody>
      </p:sp>
      <p:graphicFrame>
        <p:nvGraphicFramePr>
          <p:cNvPr id="7" name="Object 3">
            <a:hlinkClick r:id="" action="ppaction://ole?verb=0"/>
          </p:cNvPr>
          <p:cNvGraphicFramePr>
            <a:graphicFrameLocks/>
          </p:cNvGraphicFramePr>
          <p:nvPr>
            <p:extLst>
              <p:ext uri="{D42A27DB-BD31-4B8C-83A1-F6EECF244321}">
                <p14:modId xmlns:p14="http://schemas.microsoft.com/office/powerpoint/2010/main" val="3261565336"/>
              </p:ext>
            </p:extLst>
          </p:nvPr>
        </p:nvGraphicFramePr>
        <p:xfrm>
          <a:off x="932060" y="2007640"/>
          <a:ext cx="1057275" cy="1166813"/>
        </p:xfrm>
        <a:graphic>
          <a:graphicData uri="http://schemas.openxmlformats.org/presentationml/2006/ole">
            <mc:AlternateContent xmlns:mc="http://schemas.openxmlformats.org/markup-compatibility/2006">
              <mc:Choice xmlns:v="urn:schemas-microsoft-com:vml" Requires="v">
                <p:oleObj spid="_x0000_s5170" name="Clip" r:id="rId5" imgW="4716463" imgH="4808538" progId="MS_ClipArt_Gallery.5">
                  <p:embed/>
                </p:oleObj>
              </mc:Choice>
              <mc:Fallback>
                <p:oleObj name="Clip" r:id="rId5" imgW="4716463" imgH="4808538" progId="MS_ClipArt_Gallery.5">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060" y="2007640"/>
                        <a:ext cx="1057275" cy="116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4">
            <a:hlinkClick r:id="" action="ppaction://ole?verb=0"/>
          </p:cNvPr>
          <p:cNvGraphicFramePr>
            <a:graphicFrameLocks/>
          </p:cNvGraphicFramePr>
          <p:nvPr>
            <p:extLst>
              <p:ext uri="{D42A27DB-BD31-4B8C-83A1-F6EECF244321}">
                <p14:modId xmlns:p14="http://schemas.microsoft.com/office/powerpoint/2010/main" val="1307276988"/>
              </p:ext>
            </p:extLst>
          </p:nvPr>
        </p:nvGraphicFramePr>
        <p:xfrm>
          <a:off x="582810" y="4141240"/>
          <a:ext cx="2066925" cy="1401763"/>
        </p:xfrm>
        <a:graphic>
          <a:graphicData uri="http://schemas.openxmlformats.org/presentationml/2006/ole">
            <mc:AlternateContent xmlns:mc="http://schemas.openxmlformats.org/markup-compatibility/2006">
              <mc:Choice xmlns:v="urn:schemas-microsoft-com:vml" Requires="v">
                <p:oleObj spid="_x0000_s5171" name="Imagen" r:id="rId7" imgW="4054475" imgH="2538413" progId="MS_ClipArt_Gallery.2">
                  <p:embed/>
                </p:oleObj>
              </mc:Choice>
              <mc:Fallback>
                <p:oleObj name="Imagen" r:id="rId7" imgW="4054475" imgH="2538413" progId="MS_ClipArt_Gallery.2">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810" y="4141240"/>
                        <a:ext cx="2066925"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5">
            <a:hlinkClick r:id="" action="ppaction://ole?verb=0"/>
          </p:cNvPr>
          <p:cNvGraphicFramePr>
            <a:graphicFrameLocks/>
          </p:cNvGraphicFramePr>
          <p:nvPr>
            <p:extLst>
              <p:ext uri="{D42A27DB-BD31-4B8C-83A1-F6EECF244321}">
                <p14:modId xmlns:p14="http://schemas.microsoft.com/office/powerpoint/2010/main" val="23437068"/>
              </p:ext>
            </p:extLst>
          </p:nvPr>
        </p:nvGraphicFramePr>
        <p:xfrm>
          <a:off x="7496372" y="4141240"/>
          <a:ext cx="822325" cy="1066800"/>
        </p:xfrm>
        <a:graphic>
          <a:graphicData uri="http://schemas.openxmlformats.org/presentationml/2006/ole">
            <mc:AlternateContent xmlns:mc="http://schemas.openxmlformats.org/markup-compatibility/2006">
              <mc:Choice xmlns:v="urn:schemas-microsoft-com:vml" Requires="v">
                <p:oleObj spid="_x0000_s5172" name="Imagen" r:id="rId9" imgW="2911475" imgH="4022725" progId="MS_ClipArt_Gallery.2">
                  <p:embed/>
                </p:oleObj>
              </mc:Choice>
              <mc:Fallback>
                <p:oleObj name="Imagen" r:id="rId9" imgW="2911475" imgH="4022725" progId="MS_ClipArt_Gallery.2">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6372" y="4141240"/>
                        <a:ext cx="822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6">
            <a:hlinkClick r:id="" action="ppaction://ole?verb=0"/>
          </p:cNvPr>
          <p:cNvGraphicFramePr>
            <a:graphicFrameLocks/>
          </p:cNvGraphicFramePr>
          <p:nvPr>
            <p:extLst>
              <p:ext uri="{D42A27DB-BD31-4B8C-83A1-F6EECF244321}">
                <p14:modId xmlns:p14="http://schemas.microsoft.com/office/powerpoint/2010/main" val="367407590"/>
              </p:ext>
            </p:extLst>
          </p:nvPr>
        </p:nvGraphicFramePr>
        <p:xfrm>
          <a:off x="6718497" y="1713953"/>
          <a:ext cx="1968500" cy="1069975"/>
        </p:xfrm>
        <a:graphic>
          <a:graphicData uri="http://schemas.openxmlformats.org/presentationml/2006/ole">
            <mc:AlternateContent xmlns:mc="http://schemas.openxmlformats.org/markup-compatibility/2006">
              <mc:Choice xmlns:v="urn:schemas-microsoft-com:vml" Requires="v">
                <p:oleObj spid="_x0000_s5173" name="Imagen" r:id="rId11" imgW="5738813" imgH="4030663" progId="MS_ClipArt_Gallery.2">
                  <p:embed/>
                </p:oleObj>
              </mc:Choice>
              <mc:Fallback>
                <p:oleObj name="Imagen" r:id="rId11" imgW="5738813" imgH="4030663" progId="MS_ClipArt_Gallery.2">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18497" y="1713953"/>
                        <a:ext cx="19685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AutoShape 7"/>
          <p:cNvSpPr>
            <a:spLocks noChangeArrowheads="1"/>
          </p:cNvSpPr>
          <p:nvPr/>
        </p:nvSpPr>
        <p:spPr bwMode="auto">
          <a:xfrm>
            <a:off x="3183135" y="3226840"/>
            <a:ext cx="3113087" cy="1816100"/>
          </a:xfrm>
          <a:prstGeom prst="star16">
            <a:avLst>
              <a:gd name="adj" fmla="val 37500"/>
            </a:avLst>
          </a:prstGeom>
          <a:solidFill>
            <a:schemeClr val="accent1">
              <a:alpha val="50195"/>
            </a:schemeClr>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12" name="AutoShape 8"/>
          <p:cNvSpPr>
            <a:spLocks noChangeArrowheads="1"/>
          </p:cNvSpPr>
          <p:nvPr/>
        </p:nvSpPr>
        <p:spPr bwMode="auto">
          <a:xfrm>
            <a:off x="3605410" y="2845840"/>
            <a:ext cx="2655887" cy="1511300"/>
          </a:xfrm>
          <a:prstGeom prst="star16">
            <a:avLst>
              <a:gd name="adj" fmla="val 37500"/>
            </a:avLst>
          </a:prstGeom>
          <a:gradFill rotWithShape="0">
            <a:gsLst>
              <a:gs pos="0">
                <a:srgbClr val="F4F4F4"/>
              </a:gs>
              <a:gs pos="100000">
                <a:srgbClr val="DADADA"/>
              </a:gs>
            </a:gsLst>
            <a:path path="shape">
              <a:fillToRect l="50000" t="50000" r="50000" b="50000"/>
            </a:path>
          </a:gra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13" name="Rectangle 9"/>
          <p:cNvSpPr>
            <a:spLocks noChangeArrowheads="1"/>
          </p:cNvSpPr>
          <p:nvPr/>
        </p:nvSpPr>
        <p:spPr bwMode="auto">
          <a:xfrm>
            <a:off x="3108522" y="3303040"/>
            <a:ext cx="3695700" cy="942975"/>
          </a:xfrm>
          <a:prstGeom prst="rect">
            <a:avLst/>
          </a:prstGeom>
          <a:noFill/>
          <a:ln w="12700">
            <a:noFill/>
            <a:miter lim="800000"/>
            <a:headEnd/>
            <a:tailEnd/>
          </a:ln>
          <a:effectLst/>
        </p:spPr>
        <p:txBody>
          <a:bodyPr wrap="none" lIns="90488" tIns="44450" rIns="90488" bIns="44450">
            <a:spAutoFit/>
          </a:bodyPr>
          <a:lstStyle/>
          <a:p>
            <a:pPr algn="ctr" defTabSz="762000">
              <a:defRPr/>
            </a:pPr>
            <a:r>
              <a:rPr lang="es-ES_tradnl" sz="2800" b="1">
                <a:solidFill>
                  <a:srgbClr val="FF5050"/>
                </a:solidFill>
                <a:effectLst>
                  <a:outerShdw blurRad="38100" dist="38100" dir="2700000" algn="tl">
                    <a:srgbClr val="C0C0C0"/>
                  </a:outerShdw>
                </a:effectLst>
                <a:latin typeface="Graphite Light" pitchFamily="66" charset="0"/>
              </a:rPr>
              <a:t>ESTUDIANTES Y </a:t>
            </a:r>
          </a:p>
          <a:p>
            <a:pPr algn="ctr" defTabSz="762000">
              <a:defRPr/>
            </a:pPr>
            <a:r>
              <a:rPr lang="es-ES_tradnl" sz="2800" b="1">
                <a:solidFill>
                  <a:srgbClr val="FF5050"/>
                </a:solidFill>
                <a:effectLst>
                  <a:outerShdw blurRad="38100" dist="38100" dir="2700000" algn="tl">
                    <a:srgbClr val="C0C0C0"/>
                  </a:outerShdw>
                </a:effectLst>
                <a:latin typeface="Graphite Light" pitchFamily="66" charset="0"/>
              </a:rPr>
              <a:t>PADRES DE FAMILIA</a:t>
            </a:r>
          </a:p>
        </p:txBody>
      </p:sp>
      <p:sp>
        <p:nvSpPr>
          <p:cNvPr id="14" name="Rectangle 10"/>
          <p:cNvSpPr>
            <a:spLocks noChangeArrowheads="1"/>
          </p:cNvSpPr>
          <p:nvPr/>
        </p:nvSpPr>
        <p:spPr bwMode="auto">
          <a:xfrm>
            <a:off x="7001072" y="2915690"/>
            <a:ext cx="1879600" cy="515938"/>
          </a:xfrm>
          <a:prstGeom prst="rect">
            <a:avLst/>
          </a:prstGeom>
          <a:noFill/>
          <a:ln w="12700">
            <a:noFill/>
            <a:miter lim="800000"/>
            <a:headEnd/>
            <a:tailEnd/>
          </a:ln>
          <a:effectLst/>
        </p:spPr>
        <p:txBody>
          <a:bodyPr lIns="90488" tIns="44450" rIns="90488" bIns="44450">
            <a:spAutoFit/>
          </a:bodyPr>
          <a:lstStyle/>
          <a:p>
            <a:pPr algn="ctr" defTabSz="762000">
              <a:defRPr/>
            </a:pPr>
            <a:r>
              <a:rPr lang="es-ES_tradnl" sz="2800">
                <a:effectLst>
                  <a:outerShdw blurRad="38100" dist="38100" dir="2700000" algn="tl">
                    <a:srgbClr val="C0C0C0"/>
                  </a:outerShdw>
                </a:effectLst>
                <a:latin typeface="Graphite Light" pitchFamily="66" charset="0"/>
              </a:rPr>
              <a:t>Gobierno </a:t>
            </a:r>
          </a:p>
        </p:txBody>
      </p:sp>
      <p:sp>
        <p:nvSpPr>
          <p:cNvPr id="15" name="Rectangle 11"/>
          <p:cNvSpPr>
            <a:spLocks noChangeArrowheads="1"/>
          </p:cNvSpPr>
          <p:nvPr/>
        </p:nvSpPr>
        <p:spPr bwMode="auto">
          <a:xfrm>
            <a:off x="6348610" y="5284240"/>
            <a:ext cx="2532062" cy="1370013"/>
          </a:xfrm>
          <a:prstGeom prst="rect">
            <a:avLst/>
          </a:prstGeom>
          <a:noFill/>
          <a:ln w="12700">
            <a:noFill/>
            <a:miter lim="800000"/>
            <a:headEnd/>
            <a:tailEnd/>
          </a:ln>
          <a:effectLst/>
        </p:spPr>
        <p:txBody>
          <a:bodyPr lIns="90488" tIns="44450" rIns="90488" bIns="44450">
            <a:spAutoFit/>
          </a:bodyPr>
          <a:lstStyle/>
          <a:p>
            <a:pPr defTabSz="762000">
              <a:defRPr/>
            </a:pPr>
            <a:r>
              <a:rPr lang="es-ES_tradnl" sz="2800">
                <a:effectLst>
                  <a:outerShdw blurRad="38100" dist="38100" dir="2700000" algn="tl">
                    <a:srgbClr val="C0C0C0"/>
                  </a:outerShdw>
                </a:effectLst>
                <a:latin typeface="Graphite Light" pitchFamily="66" charset="0"/>
              </a:rPr>
              <a:t>Proveedores </a:t>
            </a:r>
          </a:p>
          <a:p>
            <a:pPr defTabSz="762000">
              <a:defRPr/>
            </a:pPr>
            <a:r>
              <a:rPr lang="es-ES_tradnl" sz="2800">
                <a:effectLst>
                  <a:outerShdw blurRad="38100" dist="38100" dir="2700000" algn="tl">
                    <a:srgbClr val="C0C0C0"/>
                  </a:outerShdw>
                </a:effectLst>
                <a:latin typeface="Graphite Light" pitchFamily="66" charset="0"/>
              </a:rPr>
              <a:t>(transporte, cafetería)</a:t>
            </a:r>
          </a:p>
        </p:txBody>
      </p:sp>
      <p:sp>
        <p:nvSpPr>
          <p:cNvPr id="16" name="Rectangle 12"/>
          <p:cNvSpPr>
            <a:spLocks noChangeArrowheads="1"/>
          </p:cNvSpPr>
          <p:nvPr/>
        </p:nvSpPr>
        <p:spPr bwMode="auto">
          <a:xfrm>
            <a:off x="511372" y="3226840"/>
            <a:ext cx="2038350" cy="515938"/>
          </a:xfrm>
          <a:prstGeom prst="rect">
            <a:avLst/>
          </a:prstGeom>
          <a:noFill/>
          <a:ln w="12700">
            <a:noFill/>
            <a:miter lim="800000"/>
            <a:headEnd/>
            <a:tailEnd/>
          </a:ln>
          <a:effectLst/>
        </p:spPr>
        <p:txBody>
          <a:bodyPr lIns="90488" tIns="44450" rIns="90488" bIns="44450">
            <a:spAutoFit/>
          </a:bodyPr>
          <a:lstStyle/>
          <a:p>
            <a:pPr algn="ctr" defTabSz="762000">
              <a:defRPr/>
            </a:pPr>
            <a:r>
              <a:rPr lang="es-ES_tradnl" sz="2800">
                <a:effectLst>
                  <a:outerShdw blurRad="38100" dist="38100" dir="2700000" algn="tl">
                    <a:srgbClr val="C0C0C0"/>
                  </a:outerShdw>
                </a:effectLst>
                <a:latin typeface="Graphite Light" pitchFamily="66" charset="0"/>
              </a:rPr>
              <a:t>Empleados</a:t>
            </a:r>
          </a:p>
        </p:txBody>
      </p:sp>
      <p:sp>
        <p:nvSpPr>
          <p:cNvPr id="17" name="Rectangle 13"/>
          <p:cNvSpPr>
            <a:spLocks noChangeArrowheads="1"/>
          </p:cNvSpPr>
          <p:nvPr/>
        </p:nvSpPr>
        <p:spPr bwMode="auto">
          <a:xfrm>
            <a:off x="511372" y="5817640"/>
            <a:ext cx="2038350" cy="942975"/>
          </a:xfrm>
          <a:prstGeom prst="rect">
            <a:avLst/>
          </a:prstGeom>
          <a:noFill/>
          <a:ln w="12700">
            <a:noFill/>
            <a:miter lim="800000"/>
            <a:headEnd/>
            <a:tailEnd/>
          </a:ln>
          <a:effectLst/>
        </p:spPr>
        <p:txBody>
          <a:bodyPr lIns="90488" tIns="44450" rIns="90488" bIns="44450">
            <a:spAutoFit/>
          </a:bodyPr>
          <a:lstStyle/>
          <a:p>
            <a:pPr algn="ctr" defTabSz="762000">
              <a:defRPr/>
            </a:pPr>
            <a:r>
              <a:rPr lang="es-ES_tradnl" sz="2800">
                <a:effectLst>
                  <a:outerShdw blurRad="38100" dist="38100" dir="2700000" algn="tl">
                    <a:srgbClr val="C0C0C0"/>
                  </a:outerShdw>
                </a:effectLst>
                <a:latin typeface="Graphite Light" pitchFamily="66" charset="0"/>
              </a:rPr>
              <a:t>Comunidad educativa</a:t>
            </a:r>
          </a:p>
        </p:txBody>
      </p:sp>
    </p:spTree>
    <p:extLst>
      <p:ext uri="{BB962C8B-B14F-4D97-AF65-F5344CB8AC3E}">
        <p14:creationId xmlns:p14="http://schemas.microsoft.com/office/powerpoint/2010/main" val="1846876630"/>
      </p:ext>
    </p:extLst>
  </p:cSld>
  <p:clrMapOvr>
    <a:masterClrMapping/>
  </p:clrMapOvr>
  <p:transition spd="slow">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662862" y="12445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l="19191" t="7274" r="17874" b="27508"/>
          <a:stretch/>
        </p:blipFill>
        <p:spPr bwMode="auto">
          <a:xfrm>
            <a:off x="426121" y="1556792"/>
            <a:ext cx="8321302" cy="5019451"/>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1043608" y="173579"/>
            <a:ext cx="6480720" cy="1200329"/>
          </a:xfrm>
          <a:prstGeom prst="rect">
            <a:avLst/>
          </a:prstGeom>
        </p:spPr>
        <p:txBody>
          <a:bodyPr wrap="square">
            <a:spAutoFit/>
          </a:bodyPr>
          <a:lstStyle/>
          <a:p>
            <a:pPr algn="just"/>
            <a:r>
              <a:rPr lang="es-CO" b="1" dirty="0" smtClean="0">
                <a:solidFill>
                  <a:srgbClr val="FF0000"/>
                </a:solidFill>
              </a:rPr>
              <a:t>LOS PROCEDIMIENTOS PARA RELACIONARSE CON OTRAS ORGANIZACIONES SOCIALES, TALES COMO LOS MEDIOS DE COMUNICACIÓN MASIVA, LAS AGREMIACIONES, LOS SINDICATOS Y LAS INSTITUCIONES COMUNITARIOS. ART. 14. DCTO 1860/94. </a:t>
            </a:r>
            <a:endParaRPr lang="es-ES" b="1" dirty="0">
              <a:solidFill>
                <a:srgbClr val="FF0000"/>
              </a:solidFill>
            </a:endParaRPr>
          </a:p>
        </p:txBody>
      </p:sp>
    </p:spTree>
    <p:extLst>
      <p:ext uri="{BB962C8B-B14F-4D97-AF65-F5344CB8AC3E}">
        <p14:creationId xmlns:p14="http://schemas.microsoft.com/office/powerpoint/2010/main" val="3856982492"/>
      </p:ext>
    </p:extLst>
  </p:cSld>
  <p:clrMapOvr>
    <a:masterClrMapping/>
  </p:clrMapOvr>
  <p:transition spd="slow">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252228" y="493425"/>
            <a:ext cx="5688632" cy="584775"/>
          </a:xfrm>
          <a:prstGeom prst="rect">
            <a:avLst/>
          </a:prstGeom>
          <a:noFill/>
        </p:spPr>
        <p:txBody>
          <a:bodyPr wrap="square" rtlCol="0">
            <a:spAutoFit/>
          </a:bodyPr>
          <a:lstStyle/>
          <a:p>
            <a:pPr algn="ctr"/>
            <a:r>
              <a:rPr lang="es-CO" sz="3200" b="1" dirty="0" smtClean="0"/>
              <a:t>ESTRATEGIAS DE PARTICIPACION</a:t>
            </a:r>
            <a:endParaRPr lang="es-ES" sz="3200" b="1" dirty="0"/>
          </a:p>
        </p:txBody>
      </p:sp>
      <p:sp>
        <p:nvSpPr>
          <p:cNvPr id="3" name="CuadroTexto 2"/>
          <p:cNvSpPr txBox="1"/>
          <p:nvPr/>
        </p:nvSpPr>
        <p:spPr>
          <a:xfrm>
            <a:off x="396081" y="1678206"/>
            <a:ext cx="3102154" cy="4832092"/>
          </a:xfrm>
          <a:prstGeom prst="rect">
            <a:avLst/>
          </a:prstGeom>
          <a:noFill/>
          <a:ln w="19050">
            <a:solidFill>
              <a:schemeClr val="tx1"/>
            </a:solidFill>
          </a:ln>
        </p:spPr>
        <p:txBody>
          <a:bodyPr wrap="square" rtlCol="0">
            <a:spAutoFit/>
          </a:bodyPr>
          <a:lstStyle/>
          <a:p>
            <a:pPr marL="285750" indent="-285750">
              <a:buFont typeface="Arial" panose="020B0604020202020204" pitchFamily="34" charset="0"/>
              <a:buChar char="•"/>
            </a:pPr>
            <a:r>
              <a:rPr lang="es-CO" sz="2800" dirty="0" smtClean="0"/>
              <a:t>Comités.</a:t>
            </a:r>
          </a:p>
          <a:p>
            <a:pPr marL="285750" indent="-285750">
              <a:buFont typeface="Arial" panose="020B0604020202020204" pitchFamily="34" charset="0"/>
              <a:buChar char="•"/>
            </a:pPr>
            <a:r>
              <a:rPr lang="es-CO" sz="2800" dirty="0" smtClean="0"/>
              <a:t>Agremiaciones.</a:t>
            </a:r>
          </a:p>
          <a:p>
            <a:pPr marL="285750" indent="-285750">
              <a:buFont typeface="Arial" panose="020B0604020202020204" pitchFamily="34" charset="0"/>
              <a:buChar char="•"/>
            </a:pPr>
            <a:r>
              <a:rPr lang="es-CO" sz="2800" dirty="0" smtClean="0"/>
              <a:t>Organismos de Cooperación.</a:t>
            </a:r>
          </a:p>
          <a:p>
            <a:pPr marL="285750" indent="-285750">
              <a:buFont typeface="Arial" panose="020B0604020202020204" pitchFamily="34" charset="0"/>
              <a:buChar char="•"/>
            </a:pPr>
            <a:r>
              <a:rPr lang="es-CO" sz="2800" dirty="0" smtClean="0"/>
              <a:t>Veedurías.</a:t>
            </a:r>
          </a:p>
          <a:p>
            <a:pPr marL="285750" indent="-285750">
              <a:buFont typeface="Arial" panose="020B0604020202020204" pitchFamily="34" charset="0"/>
              <a:buChar char="•"/>
            </a:pPr>
            <a:r>
              <a:rPr lang="es-CO" sz="2800" dirty="0" smtClean="0"/>
              <a:t>Asociaciones.</a:t>
            </a:r>
          </a:p>
          <a:p>
            <a:pPr marL="285750" indent="-285750">
              <a:buFont typeface="Arial" panose="020B0604020202020204" pitchFamily="34" charset="0"/>
              <a:buChar char="•"/>
            </a:pPr>
            <a:r>
              <a:rPr lang="es-CO" sz="2800" dirty="0" smtClean="0"/>
              <a:t>Juntas de acción Comunal.</a:t>
            </a:r>
          </a:p>
          <a:p>
            <a:pPr marL="285750" indent="-285750">
              <a:buFont typeface="Arial" panose="020B0604020202020204" pitchFamily="34" charset="0"/>
              <a:buChar char="•"/>
            </a:pPr>
            <a:r>
              <a:rPr lang="es-CO" sz="2800" dirty="0" smtClean="0"/>
              <a:t>Sindicatos.</a:t>
            </a:r>
          </a:p>
          <a:p>
            <a:pPr marL="285750" indent="-285750">
              <a:buFont typeface="Arial" panose="020B0604020202020204" pitchFamily="34" charset="0"/>
              <a:buChar char="•"/>
            </a:pPr>
            <a:r>
              <a:rPr lang="es-CO" sz="2800" dirty="0" smtClean="0"/>
              <a:t>Medios de Comunicación</a:t>
            </a:r>
            <a:endParaRPr lang="es-ES" sz="2800" dirty="0"/>
          </a:p>
        </p:txBody>
      </p:sp>
      <p:pic>
        <p:nvPicPr>
          <p:cNvPr id="8"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2948" y="1063706"/>
            <a:ext cx="5229729" cy="5446592"/>
          </a:xfrm>
          <a:prstGeom prst="rect">
            <a:avLst/>
          </a:prstGeom>
        </p:spPr>
      </p:pic>
    </p:spTree>
    <p:extLst>
      <p:ext uri="{BB962C8B-B14F-4D97-AF65-F5344CB8AC3E}">
        <p14:creationId xmlns:p14="http://schemas.microsoft.com/office/powerpoint/2010/main" val="792265682"/>
      </p:ext>
    </p:extLst>
  </p:cSld>
  <p:clrMapOvr>
    <a:masterClrMapping/>
  </p:clrMapOvr>
  <p:transition spd="slow">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p:nvSpPr>
        <p:spPr bwMode="auto">
          <a:xfrm>
            <a:off x="1547664" y="354013"/>
            <a:ext cx="5472608" cy="431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hangingPunct="1">
              <a:spcBef>
                <a:spcPct val="0"/>
              </a:spcBef>
              <a:buFontTx/>
              <a:buNone/>
            </a:pPr>
            <a:r>
              <a:rPr lang="es-ES" sz="2000" b="1" dirty="0" smtClean="0">
                <a:solidFill>
                  <a:srgbClr val="00B050"/>
                </a:solidFill>
                <a:latin typeface="Arial" panose="020B0604020202020204" pitchFamily="34" charset="0"/>
              </a:rPr>
              <a:t>REDES </a:t>
            </a:r>
            <a:r>
              <a:rPr lang="es-ES" sz="2000" b="1" dirty="0">
                <a:solidFill>
                  <a:srgbClr val="00B050"/>
                </a:solidFill>
                <a:latin typeface="Arial" panose="020B0604020202020204" pitchFamily="34" charset="0"/>
              </a:rPr>
              <a:t>Y ALIANZAS EDUCATIVAS</a:t>
            </a:r>
          </a:p>
        </p:txBody>
      </p:sp>
      <p:sp>
        <p:nvSpPr>
          <p:cNvPr id="8" name="Text Box 10"/>
          <p:cNvSpPr txBox="1">
            <a:spLocks noChangeArrowheads="1"/>
          </p:cNvSpPr>
          <p:nvPr/>
        </p:nvSpPr>
        <p:spPr bwMode="auto">
          <a:xfrm>
            <a:off x="394524" y="1412776"/>
            <a:ext cx="6119813" cy="4246562"/>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14400"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defTabSz="914400" eaLnBrk="1" hangingPunct="1">
              <a:spcBef>
                <a:spcPct val="0"/>
              </a:spcBef>
              <a:buFontTx/>
              <a:buNone/>
            </a:pPr>
            <a:endParaRPr lang="es-ES" sz="1800" b="1" dirty="0">
              <a:latin typeface="Arial" panose="020B0604020202020204" pitchFamily="34" charset="0"/>
            </a:endParaRPr>
          </a:p>
          <a:p>
            <a:pPr algn="just" defTabSz="914400" eaLnBrk="1" hangingPunct="1">
              <a:spcBef>
                <a:spcPct val="0"/>
              </a:spcBef>
              <a:buFontTx/>
              <a:buNone/>
            </a:pPr>
            <a:r>
              <a:rPr lang="es-ES" sz="1800" b="1" dirty="0">
                <a:latin typeface="Arial" panose="020B0604020202020204" pitchFamily="34" charset="0"/>
              </a:rPr>
              <a:t> Se entiende por Alianza Educativa la </a:t>
            </a:r>
            <a:r>
              <a:rPr lang="es-ES" sz="1800" b="1" dirty="0">
                <a:solidFill>
                  <a:srgbClr val="FF0000"/>
                </a:solidFill>
                <a:latin typeface="Arial" panose="020B0604020202020204" pitchFamily="34" charset="0"/>
              </a:rPr>
              <a:t>forma voluntaria de asociación entre el Estado, la Familia, el Sector Económico y otros actores de la Sociedad Civil, para realizar actividades conjuntas, concertadas </a:t>
            </a:r>
            <a:r>
              <a:rPr lang="es-ES" sz="1800" b="1" dirty="0">
                <a:latin typeface="Arial" panose="020B0604020202020204" pitchFamily="34" charset="0"/>
              </a:rPr>
              <a:t>entre los mismos actores con miras a la dirección, gestión y financiamiento de la Alianza, con </a:t>
            </a:r>
            <a:r>
              <a:rPr lang="es-ES" sz="1800" b="1" dirty="0">
                <a:solidFill>
                  <a:srgbClr val="FF0000"/>
                </a:solidFill>
                <a:latin typeface="Arial" panose="020B0604020202020204" pitchFamily="34" charset="0"/>
              </a:rPr>
              <a:t>propuestas pedagógicas centradas en generar en los estudiantes aprendizaje significativo,</a:t>
            </a:r>
            <a:r>
              <a:rPr lang="es-ES" sz="1800" b="1" dirty="0">
                <a:latin typeface="Arial" panose="020B0604020202020204" pitchFamily="34" charset="0"/>
              </a:rPr>
              <a:t> con una visión de sostenibilidad prospectiva y con compromisos mutuos y formales de hacer aportes diversos y complementarios con el fin de alcanzar los objetivos y metas acordadas por todos los aliados.”</a:t>
            </a:r>
          </a:p>
        </p:txBody>
      </p:sp>
      <p:pic>
        <p:nvPicPr>
          <p:cNvPr id="12" name="Picture 2" descr="g2_alianz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4241" y="2564904"/>
            <a:ext cx="1973306" cy="16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720151"/>
      </p:ext>
    </p:extLst>
  </p:cSld>
  <p:clrMapOvr>
    <a:masterClrMapping/>
  </p:clrMapOvr>
  <p:transition spd="slow">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p:nvSpPr>
        <p:spPr bwMode="auto">
          <a:xfrm>
            <a:off x="1547664" y="354013"/>
            <a:ext cx="5472608" cy="431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1" hangingPunct="1">
              <a:spcBef>
                <a:spcPct val="0"/>
              </a:spcBef>
              <a:buFontTx/>
              <a:buNone/>
            </a:pPr>
            <a:r>
              <a:rPr lang="es-ES" sz="2000" b="1" dirty="0" smtClean="0">
                <a:solidFill>
                  <a:srgbClr val="00B050"/>
                </a:solidFill>
                <a:latin typeface="Arial" panose="020B0604020202020204" pitchFamily="34" charset="0"/>
              </a:rPr>
              <a:t>REDES </a:t>
            </a:r>
            <a:r>
              <a:rPr lang="es-ES" sz="2000" b="1" dirty="0">
                <a:solidFill>
                  <a:srgbClr val="00B050"/>
                </a:solidFill>
                <a:latin typeface="Arial" panose="020B0604020202020204" pitchFamily="34" charset="0"/>
              </a:rPr>
              <a:t>Y ALIANZAS EDUCATIVAS</a:t>
            </a:r>
          </a:p>
        </p:txBody>
      </p:sp>
      <p:sp>
        <p:nvSpPr>
          <p:cNvPr id="9" name="Text Box 10"/>
          <p:cNvSpPr txBox="1">
            <a:spLocks noChangeArrowheads="1"/>
          </p:cNvSpPr>
          <p:nvPr/>
        </p:nvSpPr>
        <p:spPr bwMode="auto">
          <a:xfrm>
            <a:off x="251172" y="1556792"/>
            <a:ext cx="6769100" cy="4246563"/>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b="1" dirty="0">
                <a:solidFill>
                  <a:srgbClr val="FF0000"/>
                </a:solidFill>
                <a:latin typeface="Arial" panose="020B0604020202020204" pitchFamily="34" charset="0"/>
              </a:rPr>
              <a:t>Los establecimientos educativos pueden definirse en una entidad abierta, que interactúa permanentemente con el mundo exterior.</a:t>
            </a:r>
            <a:r>
              <a:rPr lang="es-ES" sz="1800" b="1" dirty="0">
                <a:latin typeface="Arial" panose="020B0604020202020204" pitchFamily="34" charset="0"/>
              </a:rPr>
              <a:t> De hecho, en el plano social constituye un actor institucional que aprende y enseña. Con entradas y salidas al nuevo saber que produce y al que producen otros establecimientos educativos partícipes en el intercambio.</a:t>
            </a:r>
          </a:p>
          <a:p>
            <a:pPr defTabSz="914400" eaLnBrk="1" hangingPunct="1">
              <a:spcBef>
                <a:spcPct val="0"/>
              </a:spcBef>
              <a:buFontTx/>
              <a:buNone/>
            </a:pPr>
            <a:endParaRPr lang="es-ES" sz="1800" b="1" dirty="0">
              <a:latin typeface="Arial" panose="020B0604020202020204" pitchFamily="34" charset="0"/>
            </a:endParaRPr>
          </a:p>
          <a:p>
            <a:pPr defTabSz="914400" eaLnBrk="1" hangingPunct="1">
              <a:spcBef>
                <a:spcPct val="0"/>
              </a:spcBef>
              <a:buFontTx/>
              <a:buNone/>
            </a:pPr>
            <a:r>
              <a:rPr lang="es-ES" sz="1800" b="1" dirty="0">
                <a:solidFill>
                  <a:srgbClr val="FF0000"/>
                </a:solidFill>
                <a:latin typeface="Arial" panose="020B0604020202020204" pitchFamily="34" charset="0"/>
              </a:rPr>
              <a:t>Redes y alianzas constituyen el tejido social en el cual y al cual se integra la escuela actual</a:t>
            </a:r>
            <a:r>
              <a:rPr lang="es-ES" sz="1800" b="1" dirty="0">
                <a:latin typeface="Arial" panose="020B0604020202020204" pitchFamily="34" charset="0"/>
              </a:rPr>
              <a:t>. De esta condición se deduce que su </a:t>
            </a:r>
            <a:r>
              <a:rPr lang="es-ES" sz="1800" b="1" dirty="0">
                <a:solidFill>
                  <a:srgbClr val="FF0000"/>
                </a:solidFill>
                <a:latin typeface="Arial" panose="020B0604020202020204" pitchFamily="34" charset="0"/>
              </a:rPr>
              <a:t>horizonte institucional no se limita al interior de sus muros</a:t>
            </a:r>
            <a:r>
              <a:rPr lang="es-ES" sz="1800" b="1" dirty="0">
                <a:latin typeface="Arial" panose="020B0604020202020204" pitchFamily="34" charset="0"/>
              </a:rPr>
              <a:t>. Éste se establece en relación con un escenario social amplio y al establecimiento de sinergias con su mundo tanto inmediato como el más lejano.</a:t>
            </a:r>
          </a:p>
        </p:txBody>
      </p:sp>
      <p:pic>
        <p:nvPicPr>
          <p:cNvPr id="10" name="Picture 13" descr="g2_rede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379" y="1772816"/>
            <a:ext cx="158750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g2_alianzas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2350" y="3708147"/>
            <a:ext cx="156051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015974"/>
      </p:ext>
    </p:extLst>
  </p:cSld>
  <p:clrMapOvr>
    <a:masterClrMapping/>
  </p:clrMapOvr>
  <p:transition spd="slow">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t="23578" r="24083" b="34532"/>
          <a:stretch/>
        </p:blipFill>
        <p:spPr bwMode="auto">
          <a:xfrm>
            <a:off x="251520" y="1196752"/>
            <a:ext cx="8280920" cy="4464496"/>
          </a:xfrm>
          <a:prstGeom prst="rect">
            <a:avLst/>
          </a:prstGeom>
          <a:ln>
            <a:noFill/>
          </a:ln>
          <a:extLst>
            <a:ext uri="{53640926-AAD7-44D8-BBD7-CCE9431645EC}">
              <a14:shadowObscured xmlns:a14="http://schemas.microsoft.com/office/drawing/2010/main"/>
            </a:ext>
          </a:extLst>
        </p:spPr>
      </p:pic>
      <p:cxnSp>
        <p:nvCxnSpPr>
          <p:cNvPr id="3" name="Conector recto de flecha 2"/>
          <p:cNvCxnSpPr/>
          <p:nvPr/>
        </p:nvCxnSpPr>
        <p:spPr>
          <a:xfrm flipH="1">
            <a:off x="8100392" y="2348880"/>
            <a:ext cx="720080" cy="50405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927406"/>
      </p:ext>
    </p:extLst>
  </p:cSld>
  <p:clrMapOvr>
    <a:masterClrMapping/>
  </p:clrMapOvr>
  <p:transition spd="slow">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539552" y="2132856"/>
            <a:ext cx="3102154" cy="3108543"/>
          </a:xfrm>
          <a:prstGeom prst="rect">
            <a:avLst/>
          </a:prstGeom>
          <a:noFill/>
          <a:ln w="19050">
            <a:solidFill>
              <a:schemeClr val="tx1"/>
            </a:solidFill>
          </a:ln>
        </p:spPr>
        <p:txBody>
          <a:bodyPr wrap="square" rtlCol="0">
            <a:spAutoFit/>
          </a:bodyPr>
          <a:lstStyle/>
          <a:p>
            <a:pPr marL="285750" indent="-285750">
              <a:buFont typeface="Arial" panose="020B0604020202020204" pitchFamily="34" charset="0"/>
              <a:buChar char="•"/>
            </a:pPr>
            <a:r>
              <a:rPr lang="es-CO" sz="2800" dirty="0" smtClean="0"/>
              <a:t>Grupos Musicales.</a:t>
            </a:r>
          </a:p>
          <a:p>
            <a:pPr marL="285750" indent="-285750">
              <a:buFont typeface="Arial" panose="020B0604020202020204" pitchFamily="34" charset="0"/>
              <a:buChar char="•"/>
            </a:pPr>
            <a:r>
              <a:rPr lang="es-CO" sz="2800" dirty="0" smtClean="0"/>
              <a:t>Grupos de Danzas.</a:t>
            </a:r>
          </a:p>
          <a:p>
            <a:pPr marL="285750" indent="-285750">
              <a:buFont typeface="Arial" panose="020B0604020202020204" pitchFamily="34" charset="0"/>
              <a:buChar char="•"/>
            </a:pPr>
            <a:r>
              <a:rPr lang="es-CO" sz="2800" dirty="0" smtClean="0"/>
              <a:t>Teatro.</a:t>
            </a:r>
          </a:p>
          <a:p>
            <a:pPr marL="285750" indent="-285750">
              <a:buFont typeface="Arial" panose="020B0604020202020204" pitchFamily="34" charset="0"/>
              <a:buChar char="•"/>
            </a:pPr>
            <a:r>
              <a:rPr lang="es-CO" sz="2800" dirty="0" smtClean="0"/>
              <a:t>Casas de Cultura.</a:t>
            </a:r>
          </a:p>
          <a:p>
            <a:pPr marL="285750" indent="-285750">
              <a:buFont typeface="Arial" panose="020B0604020202020204" pitchFamily="34" charset="0"/>
              <a:buChar char="•"/>
            </a:pPr>
            <a:r>
              <a:rPr lang="es-CO" sz="2800" dirty="0" smtClean="0"/>
              <a:t>Museos.</a:t>
            </a:r>
          </a:p>
        </p:txBody>
      </p:sp>
      <p:sp>
        <p:nvSpPr>
          <p:cNvPr id="4" name="Rectángulo 3"/>
          <p:cNvSpPr/>
          <p:nvPr/>
        </p:nvSpPr>
        <p:spPr>
          <a:xfrm>
            <a:off x="1403648" y="324148"/>
            <a:ext cx="5281736" cy="923330"/>
          </a:xfrm>
          <a:prstGeom prst="rect">
            <a:avLst/>
          </a:prstGeom>
        </p:spPr>
        <p:txBody>
          <a:bodyPr wrap="square">
            <a:spAutoFit/>
          </a:bodyPr>
          <a:lstStyle/>
          <a:p>
            <a:pPr algn="ctr"/>
            <a:r>
              <a:rPr lang="es-CO" b="1" dirty="0" smtClean="0"/>
              <a:t>LAS ESTRATEGIAS PARA ARTICULAR LA INSTITUCIÓN EDUCATIVA CON LAS EXPRESIONES CULTURALES LOCALES Y REGIONALES. ART. 14. DCTO 1860/94</a:t>
            </a:r>
            <a:endParaRPr lang="es-ES" b="1" dirty="0"/>
          </a:p>
        </p:txBody>
      </p:sp>
      <p:pic>
        <p:nvPicPr>
          <p:cNvPr id="9" name="Imagen 8" descr="http://1.bp.blogspot.com/-crUCZL_m3g8/UUcrBJnzHAI/AAAAAAAAAR4/wQyiOqRVITc/s1600/san+luis+potosi+(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113" y="1247478"/>
            <a:ext cx="2392680" cy="1601470"/>
          </a:xfrm>
          <a:prstGeom prst="rect">
            <a:avLst/>
          </a:prstGeom>
          <a:noFill/>
          <a:ln>
            <a:noFill/>
          </a:ln>
        </p:spPr>
      </p:pic>
      <p:pic>
        <p:nvPicPr>
          <p:cNvPr id="4098" name="Picture 2" descr="http://filomusica.com/filo29/transversa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3018234"/>
            <a:ext cx="4066281" cy="15202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enesonora.edu.mx/images_not/06_07/041206_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7397" y="4628200"/>
            <a:ext cx="2472209" cy="185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818791"/>
      </p:ext>
    </p:extLst>
  </p:cSld>
  <p:clrMapOvr>
    <a:masterClrMapping/>
  </p:clrMapOvr>
  <p:transition spd="slow">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t="23578" r="24083" b="34532"/>
          <a:stretch/>
        </p:blipFill>
        <p:spPr bwMode="auto">
          <a:xfrm>
            <a:off x="251520" y="1196752"/>
            <a:ext cx="8280920" cy="4464496"/>
          </a:xfrm>
          <a:prstGeom prst="rect">
            <a:avLst/>
          </a:prstGeom>
          <a:ln>
            <a:noFill/>
          </a:ln>
          <a:extLst>
            <a:ext uri="{53640926-AAD7-44D8-BBD7-CCE9431645EC}">
              <a14:shadowObscured xmlns:a14="http://schemas.microsoft.com/office/drawing/2010/main"/>
            </a:ext>
          </a:extLst>
        </p:spPr>
      </p:pic>
      <p:cxnSp>
        <p:nvCxnSpPr>
          <p:cNvPr id="3" name="Conector recto de flecha 2"/>
          <p:cNvCxnSpPr/>
          <p:nvPr/>
        </p:nvCxnSpPr>
        <p:spPr>
          <a:xfrm flipH="1">
            <a:off x="8100392" y="2924944"/>
            <a:ext cx="832471" cy="6480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461411"/>
      </p:ext>
    </p:extLst>
  </p:cSld>
  <p:clrMapOvr>
    <a:masterClrMapping/>
  </p:clrMapOvr>
  <p:transition spd="slow">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http://hsbnoticias.com/sites/default/files/gallery/2015/05/clases2-la-opin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4566" y="2224863"/>
            <a:ext cx="3647728" cy="2120242"/>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331640" y="314072"/>
            <a:ext cx="5832648" cy="1200329"/>
          </a:xfrm>
          <a:prstGeom prst="rect">
            <a:avLst/>
          </a:prstGeom>
        </p:spPr>
        <p:txBody>
          <a:bodyPr wrap="square">
            <a:spAutoFit/>
          </a:bodyPr>
          <a:lstStyle/>
          <a:p>
            <a:pPr algn="ctr"/>
            <a:r>
              <a:rPr lang="es-CO" b="1" dirty="0" smtClean="0"/>
              <a:t>LOS PROGRAMAS EDUCATIVOS DE CARÁCTER NO FORMAL E INFORMAL QUE OFREZCA EL ESTABLECIMIENTO, EN DESARROLLO DE LOS OBJETIVOS GENERALES DE LA INSTITUCIÓN. ART. 14. DCTO 1860/94</a:t>
            </a:r>
            <a:endParaRPr lang="es-ES" b="1" dirty="0"/>
          </a:p>
        </p:txBody>
      </p:sp>
      <p:sp>
        <p:nvSpPr>
          <p:cNvPr id="4" name="CuadroTexto 3"/>
          <p:cNvSpPr txBox="1"/>
          <p:nvPr/>
        </p:nvSpPr>
        <p:spPr>
          <a:xfrm>
            <a:off x="751348" y="2224863"/>
            <a:ext cx="2534493" cy="646331"/>
          </a:xfrm>
          <a:prstGeom prst="rect">
            <a:avLst/>
          </a:prstGeom>
          <a:noFill/>
          <a:ln w="28575">
            <a:solidFill>
              <a:schemeClr val="tx1"/>
            </a:solidFill>
          </a:ln>
        </p:spPr>
        <p:txBody>
          <a:bodyPr wrap="square" rtlCol="0">
            <a:spAutoFit/>
          </a:bodyPr>
          <a:lstStyle/>
          <a:p>
            <a:pPr algn="ctr"/>
            <a:r>
              <a:rPr lang="es-CO" b="1" dirty="0" smtClean="0"/>
              <a:t>OFERTA DE SERVICIOS A LA COMUNIDAD </a:t>
            </a:r>
            <a:endParaRPr lang="es-ES" b="1" dirty="0"/>
          </a:p>
        </p:txBody>
      </p:sp>
      <p:sp>
        <p:nvSpPr>
          <p:cNvPr id="5" name="CuadroTexto 4"/>
          <p:cNvSpPr txBox="1"/>
          <p:nvPr/>
        </p:nvSpPr>
        <p:spPr>
          <a:xfrm>
            <a:off x="758455" y="3429000"/>
            <a:ext cx="2520280" cy="2523768"/>
          </a:xfrm>
          <a:prstGeom prst="rect">
            <a:avLst/>
          </a:prstGeom>
          <a:noFill/>
          <a:ln w="19050">
            <a:solidFill>
              <a:schemeClr val="tx1"/>
            </a:solidFill>
          </a:ln>
        </p:spPr>
        <p:txBody>
          <a:bodyPr wrap="square" rtlCol="0">
            <a:spAutoFit/>
          </a:bodyPr>
          <a:lstStyle/>
          <a:p>
            <a:pPr marL="285750" indent="-285750">
              <a:buFont typeface="Arial" panose="020B0604020202020204" pitchFamily="34" charset="0"/>
              <a:buChar char="•"/>
            </a:pPr>
            <a:r>
              <a:rPr lang="es-CO" sz="2000" b="1" dirty="0" smtClean="0"/>
              <a:t>Proyectos de Extensión comunitaria y de Bienestar Social.</a:t>
            </a:r>
          </a:p>
          <a:p>
            <a:pPr marL="285750" indent="-285750">
              <a:buFont typeface="Arial" panose="020B0604020202020204" pitchFamily="34" charset="0"/>
              <a:buChar char="•"/>
            </a:pPr>
            <a:r>
              <a:rPr lang="es-CO" sz="2000" b="1" dirty="0" smtClean="0"/>
              <a:t>Escuela de Padres.</a:t>
            </a:r>
          </a:p>
          <a:p>
            <a:pPr marL="285750" indent="-285750">
              <a:buFont typeface="Arial" panose="020B0604020202020204" pitchFamily="34" charset="0"/>
              <a:buChar char="•"/>
            </a:pPr>
            <a:r>
              <a:rPr lang="es-CO" sz="2000" b="1" dirty="0" smtClean="0"/>
              <a:t>Programas para Jóvenes y adultos. </a:t>
            </a:r>
          </a:p>
          <a:p>
            <a:pPr marL="285750" indent="-285750">
              <a:buFont typeface="Arial" panose="020B0604020202020204" pitchFamily="34" charset="0"/>
              <a:buChar char="•"/>
            </a:pPr>
            <a:endParaRPr lang="es-ES" dirty="0"/>
          </a:p>
        </p:txBody>
      </p:sp>
      <p:sp>
        <p:nvSpPr>
          <p:cNvPr id="6" name="Flecha abajo 5"/>
          <p:cNvSpPr/>
          <p:nvPr/>
        </p:nvSpPr>
        <p:spPr>
          <a:xfrm>
            <a:off x="1889026" y="2970077"/>
            <a:ext cx="259135"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1343600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274638"/>
            <a:ext cx="9144000" cy="978728"/>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s-CO" sz="2400" b="1" dirty="0">
                <a:latin typeface="Verdana" pitchFamily="34" charset="0"/>
                <a:ea typeface="Verdana" pitchFamily="34" charset="0"/>
                <a:cs typeface="Verdana" pitchFamily="34" charset="0"/>
              </a:rPr>
              <a:t>Contexto</a:t>
            </a:r>
            <a:r>
              <a:rPr lang="es-CO" sz="3600" dirty="0">
                <a:latin typeface="Verdana" pitchFamily="34" charset="0"/>
                <a:ea typeface="Verdana" pitchFamily="34" charset="0"/>
                <a:cs typeface="Verdana" pitchFamily="34" charset="0"/>
              </a:rPr>
              <a:t/>
            </a:r>
            <a:br>
              <a:rPr lang="es-CO" sz="3600" dirty="0">
                <a:latin typeface="Verdana" pitchFamily="34" charset="0"/>
                <a:ea typeface="Verdana" pitchFamily="34" charset="0"/>
                <a:cs typeface="Verdana" pitchFamily="34" charset="0"/>
              </a:rPr>
            </a:br>
            <a:endParaRPr lang="es-ES" sz="1300" dirty="0"/>
          </a:p>
        </p:txBody>
      </p:sp>
      <p:sp>
        <p:nvSpPr>
          <p:cNvPr id="2" name="1 Marcador de contenido"/>
          <p:cNvSpPr>
            <a:spLocks noGrp="1"/>
          </p:cNvSpPr>
          <p:nvPr>
            <p:ph idx="1"/>
          </p:nvPr>
        </p:nvSpPr>
        <p:spPr/>
        <p:txBody>
          <a:bodyPr>
            <a:normAutofit fontScale="25000" lnSpcReduction="20000"/>
          </a:bodyPr>
          <a:lstStyle/>
          <a:p>
            <a:pPr lvl="0">
              <a:buFont typeface="Wingdings" pitchFamily="2" charset="2"/>
              <a:buChar char="Ø"/>
            </a:pPr>
            <a:r>
              <a:rPr lang="es-CO" sz="7200" b="1" dirty="0">
                <a:latin typeface="Verdana" pitchFamily="34" charset="0"/>
                <a:ea typeface="Verdana" pitchFamily="34" charset="0"/>
                <a:cs typeface="Verdana" pitchFamily="34" charset="0"/>
              </a:rPr>
              <a:t>Resultados pruebas SABER:</a:t>
            </a:r>
          </a:p>
          <a:p>
            <a:pPr lvl="0"/>
            <a:r>
              <a:rPr lang="es-CO" sz="7200" b="1" dirty="0">
                <a:latin typeface="Verdana" pitchFamily="34" charset="0"/>
                <a:ea typeface="Verdana" pitchFamily="34" charset="0"/>
                <a:cs typeface="Verdana" pitchFamily="34" charset="0"/>
              </a:rPr>
              <a:t>3°, 5° y 9° (2009 a 2014):  porcentajes de estudiantes de IE U que  logran los niveles esperados en lenguaje y matemáticas son superiores por lo menos en 10 puntos a los de IE R. La diferencia crece al ascender de nivel educativo.</a:t>
            </a:r>
          </a:p>
          <a:p>
            <a:pPr lvl="0"/>
            <a:r>
              <a:rPr lang="es-CO" sz="7200" b="1" dirty="0">
                <a:latin typeface="Verdana" pitchFamily="34" charset="0"/>
                <a:ea typeface="Verdana" pitchFamily="34" charset="0"/>
                <a:cs typeface="Verdana" pitchFamily="34" charset="0"/>
              </a:rPr>
              <a:t>SABER 11 (2013):  </a:t>
            </a:r>
          </a:p>
          <a:p>
            <a:pPr lvl="1"/>
            <a:r>
              <a:rPr lang="es-CO" sz="5600" b="1" dirty="0">
                <a:latin typeface="Verdana" pitchFamily="34" charset="0"/>
                <a:ea typeface="Verdana" pitchFamily="34" charset="0"/>
                <a:cs typeface="Verdana" pitchFamily="34" charset="0"/>
              </a:rPr>
              <a:t>Desempeño bajo: 36,5% de los establecimientos rurales. 16,1% de los urbanos. </a:t>
            </a:r>
          </a:p>
          <a:p>
            <a:pPr lvl="1"/>
            <a:r>
              <a:rPr lang="es-CO" sz="5600" b="1" dirty="0">
                <a:latin typeface="Verdana" pitchFamily="34" charset="0"/>
                <a:ea typeface="Verdana" pitchFamily="34" charset="0"/>
                <a:cs typeface="Verdana" pitchFamily="34" charset="0"/>
              </a:rPr>
              <a:t>Desempeño superior: 3,8% de los rurales, frente al 16,8% de los urbanos.</a:t>
            </a:r>
          </a:p>
          <a:p>
            <a:pPr marL="457200" lvl="1" indent="0">
              <a:buNone/>
            </a:pPr>
            <a:endParaRPr lang="es-CO" sz="7200" b="1" dirty="0">
              <a:latin typeface="Verdana" pitchFamily="34" charset="0"/>
              <a:ea typeface="Verdana" pitchFamily="34" charset="0"/>
              <a:cs typeface="Verdana" pitchFamily="34" charset="0"/>
            </a:endParaRPr>
          </a:p>
          <a:p>
            <a:pPr lvl="0">
              <a:buFont typeface="Wingdings" pitchFamily="2" charset="2"/>
              <a:buChar char="Ø"/>
            </a:pPr>
            <a:r>
              <a:rPr lang="es-CO" sz="7200" b="1" dirty="0">
                <a:latin typeface="Verdana" pitchFamily="34" charset="0"/>
                <a:ea typeface="Verdana" pitchFamily="34" charset="0"/>
                <a:cs typeface="Verdana" pitchFamily="34" charset="0"/>
              </a:rPr>
              <a:t>Nivel educativo hoy, población mayor de 15 años:  </a:t>
            </a:r>
          </a:p>
          <a:p>
            <a:pPr lvl="0"/>
            <a:r>
              <a:rPr lang="es-CO" sz="7200" b="1" dirty="0">
                <a:latin typeface="Verdana" pitchFamily="34" charset="0"/>
                <a:ea typeface="Verdana" pitchFamily="34" charset="0"/>
                <a:cs typeface="Verdana" pitchFamily="34" charset="0"/>
              </a:rPr>
              <a:t>Z. urbana: en promedio educación básica completa. </a:t>
            </a:r>
          </a:p>
          <a:p>
            <a:pPr lvl="0"/>
            <a:r>
              <a:rPr lang="es-CO" sz="7200" b="1" dirty="0">
                <a:latin typeface="Verdana" pitchFamily="34" charset="0"/>
                <a:ea typeface="Verdana" pitchFamily="34" charset="0"/>
                <a:cs typeface="Verdana" pitchFamily="34" charset="0"/>
              </a:rPr>
              <a:t>Z. rural: en promedio completa la primaria. (Desventaja de 4 años</a:t>
            </a:r>
            <a:r>
              <a:rPr lang="es-CO" sz="7200" b="1" dirty="0" smtClean="0">
                <a:latin typeface="Verdana" pitchFamily="34" charset="0"/>
                <a:ea typeface="Verdana" pitchFamily="34" charset="0"/>
                <a:cs typeface="Verdana" pitchFamily="34" charset="0"/>
              </a:rPr>
              <a:t>).</a:t>
            </a:r>
          </a:p>
          <a:p>
            <a:pPr lvl="0"/>
            <a:endParaRPr lang="es-CO" sz="7200" b="1" dirty="0">
              <a:latin typeface="Verdana" pitchFamily="34" charset="0"/>
              <a:ea typeface="Verdana" pitchFamily="34" charset="0"/>
              <a:cs typeface="Verdana" pitchFamily="34" charset="0"/>
            </a:endParaRPr>
          </a:p>
          <a:p>
            <a:pPr lvl="0">
              <a:buFont typeface="Wingdings" pitchFamily="2" charset="2"/>
              <a:buChar char="Ø"/>
            </a:pPr>
            <a:r>
              <a:rPr lang="es-CO" sz="7200" b="1" dirty="0" smtClean="0">
                <a:latin typeface="Verdana" pitchFamily="34" charset="0"/>
                <a:ea typeface="Verdana" pitchFamily="34" charset="0"/>
                <a:cs typeface="Verdana" pitchFamily="34" charset="0"/>
              </a:rPr>
              <a:t>Analfabetismo</a:t>
            </a:r>
            <a:r>
              <a:rPr lang="es-CO" sz="7200" b="1" dirty="0">
                <a:latin typeface="Verdana" pitchFamily="34" charset="0"/>
                <a:ea typeface="Verdana" pitchFamily="34" charset="0"/>
                <a:cs typeface="Verdana" pitchFamily="34" charset="0"/>
              </a:rPr>
              <a:t>:  </a:t>
            </a:r>
          </a:p>
          <a:p>
            <a:pPr lvl="0"/>
            <a:r>
              <a:rPr lang="es-CO" sz="7200" b="1" dirty="0">
                <a:latin typeface="Verdana" pitchFamily="34" charset="0"/>
                <a:ea typeface="Verdana" pitchFamily="34" charset="0"/>
                <a:cs typeface="Verdana" pitchFamily="34" charset="0"/>
              </a:rPr>
              <a:t>Población dispersa (25%) </a:t>
            </a:r>
          </a:p>
          <a:p>
            <a:pPr lvl="0"/>
            <a:r>
              <a:rPr lang="es-CO" sz="7200" b="1" dirty="0">
                <a:latin typeface="Verdana" pitchFamily="34" charset="0"/>
                <a:ea typeface="Verdana" pitchFamily="34" charset="0"/>
                <a:cs typeface="Verdana" pitchFamily="34" charset="0"/>
              </a:rPr>
              <a:t>Población cabeceras municipales (8%).</a:t>
            </a:r>
          </a:p>
          <a:p>
            <a:endParaRPr lang="es-CO" dirty="0"/>
          </a:p>
        </p:txBody>
      </p:sp>
    </p:spTree>
    <p:extLst>
      <p:ext uri="{BB962C8B-B14F-4D97-AF65-F5344CB8AC3E}">
        <p14:creationId xmlns:p14="http://schemas.microsoft.com/office/powerpoint/2010/main" val="3607808328"/>
      </p:ext>
    </p:extLst>
  </p:cSld>
  <p:clrMapOvr>
    <a:masterClrMapping/>
  </p:clrMapOvr>
  <p:transition spd="slow">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t="23578" r="24083" b="34532"/>
          <a:stretch/>
        </p:blipFill>
        <p:spPr bwMode="auto">
          <a:xfrm>
            <a:off x="251520" y="1196752"/>
            <a:ext cx="8280920" cy="4464496"/>
          </a:xfrm>
          <a:prstGeom prst="rect">
            <a:avLst/>
          </a:prstGeom>
          <a:ln>
            <a:noFill/>
          </a:ln>
          <a:extLst>
            <a:ext uri="{53640926-AAD7-44D8-BBD7-CCE9431645EC}">
              <a14:shadowObscured xmlns:a14="http://schemas.microsoft.com/office/drawing/2010/main"/>
            </a:ext>
          </a:extLst>
        </p:spPr>
      </p:pic>
      <p:cxnSp>
        <p:nvCxnSpPr>
          <p:cNvPr id="3" name="Conector recto de flecha 2"/>
          <p:cNvCxnSpPr/>
          <p:nvPr/>
        </p:nvCxnSpPr>
        <p:spPr>
          <a:xfrm flipH="1">
            <a:off x="8172400" y="3429000"/>
            <a:ext cx="760463" cy="6480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705306"/>
      </p:ext>
    </p:extLst>
  </p:cSld>
  <p:clrMapOvr>
    <a:masterClrMapping/>
  </p:clrMapOvr>
  <p:transition spd="slow">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980038" y="601147"/>
            <a:ext cx="4943661" cy="523220"/>
          </a:xfrm>
          <a:prstGeom prst="rect">
            <a:avLst/>
          </a:prstGeom>
        </p:spPr>
        <p:txBody>
          <a:bodyPr wrap="none">
            <a:spAutoFit/>
          </a:bodyPr>
          <a:lstStyle/>
          <a:p>
            <a:pPr algn="ctr"/>
            <a:r>
              <a:rPr lang="es-CO" b="1" dirty="0" smtClean="0">
                <a:solidFill>
                  <a:srgbClr val="FF0000"/>
                </a:solidFill>
              </a:rPr>
              <a:t>PLAN ESCOLAR PARA LA GESTION DEL </a:t>
            </a:r>
            <a:r>
              <a:rPr lang="es-CO" sz="2800" b="1" dirty="0" smtClean="0">
                <a:solidFill>
                  <a:srgbClr val="FF0000"/>
                </a:solidFill>
              </a:rPr>
              <a:t>RIESGO</a:t>
            </a:r>
            <a:endParaRPr lang="es-ES" sz="2800" b="1" dirty="0">
              <a:solidFill>
                <a:srgbClr val="FF0000"/>
              </a:solidFill>
            </a:endParaRPr>
          </a:p>
        </p:txBody>
      </p:sp>
      <p:pic>
        <p:nvPicPr>
          <p:cNvPr id="4098" name="Picture 2" descr="http://fsieprlinfantil.es/wp-content/uploads/mascot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556793"/>
            <a:ext cx="1262292"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rotWithShape="1">
          <a:blip r:embed="rId5"/>
          <a:srcRect l="30299" t="5570" r="31721" b="6754"/>
          <a:stretch/>
        </p:blipFill>
        <p:spPr bwMode="auto">
          <a:xfrm>
            <a:off x="1691680" y="1772816"/>
            <a:ext cx="3168352" cy="3933145"/>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6"/>
          <a:srcRect l="30295" t="10343" r="32329" b="4524"/>
          <a:stretch/>
        </p:blipFill>
        <p:spPr bwMode="auto">
          <a:xfrm>
            <a:off x="5292080" y="1772816"/>
            <a:ext cx="3384376" cy="40324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9169848"/>
      </p:ext>
    </p:extLst>
  </p:cSld>
  <p:clrMapOvr>
    <a:masterClrMapping/>
  </p:clrMapOvr>
  <p:transition spd="slow">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p:nvPr/>
        </p:nvPicPr>
        <p:blipFill rotWithShape="1">
          <a:blip r:embed="rId4"/>
          <a:srcRect l="30339" t="5518" r="30433" b="36539"/>
          <a:stretch/>
        </p:blipFill>
        <p:spPr bwMode="auto">
          <a:xfrm>
            <a:off x="848867" y="785813"/>
            <a:ext cx="7899597" cy="5235475"/>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1198265" y="6237312"/>
            <a:ext cx="7200800" cy="369332"/>
          </a:xfrm>
          <a:prstGeom prst="rect">
            <a:avLst/>
          </a:prstGeom>
        </p:spPr>
        <p:txBody>
          <a:bodyPr wrap="square">
            <a:spAutoFit/>
          </a:bodyPr>
          <a:lstStyle/>
          <a:p>
            <a:r>
              <a:rPr lang="es-ES" u="sng" dirty="0"/>
              <a:t>http://www.mineducacion.gov.co/1621/propertyvalue-35420.html</a:t>
            </a:r>
          </a:p>
        </p:txBody>
      </p:sp>
    </p:spTree>
    <p:extLst>
      <p:ext uri="{BB962C8B-B14F-4D97-AF65-F5344CB8AC3E}">
        <p14:creationId xmlns:p14="http://schemas.microsoft.com/office/powerpoint/2010/main" val="2973010739"/>
      </p:ext>
    </p:extLst>
  </p:cSld>
  <p:clrMapOvr>
    <a:masterClrMapping/>
  </p:clrMapOvr>
  <p:transition spd="slow">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l="30370" t="6895" r="35392" b="4658"/>
          <a:stretch/>
        </p:blipFill>
        <p:spPr bwMode="auto">
          <a:xfrm>
            <a:off x="611561" y="1412776"/>
            <a:ext cx="3310030" cy="4439369"/>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5"/>
          <a:srcRect l="30820" t="5039" r="33065" b="14854"/>
          <a:stretch/>
        </p:blipFill>
        <p:spPr bwMode="auto">
          <a:xfrm>
            <a:off x="4499992" y="1124744"/>
            <a:ext cx="4320480" cy="5544616"/>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2699792" y="401281"/>
            <a:ext cx="3163751" cy="369332"/>
          </a:xfrm>
          <a:prstGeom prst="rect">
            <a:avLst/>
          </a:prstGeom>
        </p:spPr>
        <p:txBody>
          <a:bodyPr wrap="none">
            <a:spAutoFit/>
          </a:bodyPr>
          <a:lstStyle/>
          <a:p>
            <a:pPr algn="ctr"/>
            <a:r>
              <a:rPr lang="es-CO" b="1" dirty="0" smtClean="0">
                <a:solidFill>
                  <a:srgbClr val="FF0000"/>
                </a:solidFill>
              </a:rPr>
              <a:t>SERVICIO SOCIAL ESTUDIANTIL </a:t>
            </a:r>
            <a:endParaRPr lang="es-ES" b="1" dirty="0">
              <a:solidFill>
                <a:srgbClr val="FF0000"/>
              </a:solidFill>
            </a:endParaRPr>
          </a:p>
        </p:txBody>
      </p:sp>
    </p:spTree>
    <p:extLst>
      <p:ext uri="{BB962C8B-B14F-4D97-AF65-F5344CB8AC3E}">
        <p14:creationId xmlns:p14="http://schemas.microsoft.com/office/powerpoint/2010/main" val="4043966664"/>
      </p:ext>
    </p:extLst>
  </p:cSld>
  <p:clrMapOvr>
    <a:masterClrMapping/>
  </p:clrMapOvr>
  <p:transition spd="slow">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p:cNvGrpSpPr>
            <a:grpSpLocks/>
          </p:cNvGrpSpPr>
          <p:nvPr/>
        </p:nvGrpSpPr>
        <p:grpSpPr bwMode="auto">
          <a:xfrm>
            <a:off x="663079" y="1199927"/>
            <a:ext cx="7529215" cy="5658073"/>
            <a:chOff x="0" y="384"/>
            <a:chExt cx="6176" cy="3934"/>
          </a:xfrm>
        </p:grpSpPr>
        <p:grpSp>
          <p:nvGrpSpPr>
            <p:cNvPr id="8" name="Group 4"/>
            <p:cNvGrpSpPr>
              <a:grpSpLocks/>
            </p:cNvGrpSpPr>
            <p:nvPr/>
          </p:nvGrpSpPr>
          <p:grpSpPr bwMode="auto">
            <a:xfrm>
              <a:off x="1536" y="384"/>
              <a:ext cx="2171" cy="3648"/>
              <a:chOff x="1776" y="384"/>
              <a:chExt cx="2004" cy="3648"/>
            </a:xfrm>
          </p:grpSpPr>
          <p:sp>
            <p:nvSpPr>
              <p:cNvPr id="26" name="Freeform 5"/>
              <p:cNvSpPr>
                <a:spLocks/>
              </p:cNvSpPr>
              <p:nvPr/>
            </p:nvSpPr>
            <p:spPr bwMode="auto">
              <a:xfrm>
                <a:off x="2809" y="764"/>
                <a:ext cx="461" cy="945"/>
              </a:xfrm>
              <a:custGeom>
                <a:avLst/>
                <a:gdLst>
                  <a:gd name="T0" fmla="*/ 146 w 375"/>
                  <a:gd name="T1" fmla="*/ 3236 h 769"/>
                  <a:gd name="T2" fmla="*/ 146 w 375"/>
                  <a:gd name="T3" fmla="*/ 3046 h 769"/>
                  <a:gd name="T4" fmla="*/ 156 w 375"/>
                  <a:gd name="T5" fmla="*/ 2830 h 769"/>
                  <a:gd name="T6" fmla="*/ 170 w 375"/>
                  <a:gd name="T7" fmla="*/ 2648 h 769"/>
                  <a:gd name="T8" fmla="*/ 171 w 375"/>
                  <a:gd name="T9" fmla="*/ 2495 h 769"/>
                  <a:gd name="T10" fmla="*/ 197 w 375"/>
                  <a:gd name="T11" fmla="*/ 2335 h 769"/>
                  <a:gd name="T12" fmla="*/ 210 w 375"/>
                  <a:gd name="T13" fmla="*/ 2146 h 769"/>
                  <a:gd name="T14" fmla="*/ 259 w 375"/>
                  <a:gd name="T15" fmla="*/ 1924 h 769"/>
                  <a:gd name="T16" fmla="*/ 317 w 375"/>
                  <a:gd name="T17" fmla="*/ 1668 h 769"/>
                  <a:gd name="T18" fmla="*/ 381 w 375"/>
                  <a:gd name="T19" fmla="*/ 1482 h 769"/>
                  <a:gd name="T20" fmla="*/ 446 w 375"/>
                  <a:gd name="T21" fmla="*/ 1321 h 769"/>
                  <a:gd name="T22" fmla="*/ 516 w 375"/>
                  <a:gd name="T23" fmla="*/ 1164 h 769"/>
                  <a:gd name="T24" fmla="*/ 607 w 375"/>
                  <a:gd name="T25" fmla="*/ 1024 h 769"/>
                  <a:gd name="T26" fmla="*/ 699 w 375"/>
                  <a:gd name="T27" fmla="*/ 875 h 769"/>
                  <a:gd name="T28" fmla="*/ 778 w 375"/>
                  <a:gd name="T29" fmla="*/ 757 h 769"/>
                  <a:gd name="T30" fmla="*/ 841 w 375"/>
                  <a:gd name="T31" fmla="*/ 678 h 769"/>
                  <a:gd name="T32" fmla="*/ 964 w 375"/>
                  <a:gd name="T33" fmla="*/ 512 h 769"/>
                  <a:gd name="T34" fmla="*/ 1125 w 375"/>
                  <a:gd name="T35" fmla="*/ 388 h 769"/>
                  <a:gd name="T36" fmla="*/ 1313 w 375"/>
                  <a:gd name="T37" fmla="*/ 237 h 769"/>
                  <a:gd name="T38" fmla="*/ 1460 w 375"/>
                  <a:gd name="T39" fmla="*/ 161 h 769"/>
                  <a:gd name="T40" fmla="*/ 1566 w 375"/>
                  <a:gd name="T41" fmla="*/ 119 h 769"/>
                  <a:gd name="T42" fmla="*/ 1593 w 375"/>
                  <a:gd name="T43" fmla="*/ 58 h 769"/>
                  <a:gd name="T44" fmla="*/ 1587 w 375"/>
                  <a:gd name="T45" fmla="*/ 17 h 769"/>
                  <a:gd name="T46" fmla="*/ 1521 w 375"/>
                  <a:gd name="T47" fmla="*/ 0 h 769"/>
                  <a:gd name="T48" fmla="*/ 1435 w 375"/>
                  <a:gd name="T49" fmla="*/ 32 h 769"/>
                  <a:gd name="T50" fmla="*/ 1353 w 375"/>
                  <a:gd name="T51" fmla="*/ 79 h 769"/>
                  <a:gd name="T52" fmla="*/ 1274 w 375"/>
                  <a:gd name="T53" fmla="*/ 119 h 769"/>
                  <a:gd name="T54" fmla="*/ 1199 w 375"/>
                  <a:gd name="T55" fmla="*/ 170 h 769"/>
                  <a:gd name="T56" fmla="*/ 1099 w 375"/>
                  <a:gd name="T57" fmla="*/ 237 h 769"/>
                  <a:gd name="T58" fmla="*/ 988 w 375"/>
                  <a:gd name="T59" fmla="*/ 318 h 769"/>
                  <a:gd name="T60" fmla="*/ 884 w 375"/>
                  <a:gd name="T61" fmla="*/ 420 h 769"/>
                  <a:gd name="T62" fmla="*/ 784 w 375"/>
                  <a:gd name="T63" fmla="*/ 521 h 769"/>
                  <a:gd name="T64" fmla="*/ 699 w 375"/>
                  <a:gd name="T65" fmla="*/ 616 h 769"/>
                  <a:gd name="T66" fmla="*/ 591 w 375"/>
                  <a:gd name="T67" fmla="*/ 771 h 769"/>
                  <a:gd name="T68" fmla="*/ 494 w 375"/>
                  <a:gd name="T69" fmla="*/ 939 h 769"/>
                  <a:gd name="T70" fmla="*/ 408 w 375"/>
                  <a:gd name="T71" fmla="*/ 1095 h 769"/>
                  <a:gd name="T72" fmla="*/ 310 w 375"/>
                  <a:gd name="T73" fmla="*/ 1298 h 769"/>
                  <a:gd name="T74" fmla="*/ 236 w 375"/>
                  <a:gd name="T75" fmla="*/ 1503 h 769"/>
                  <a:gd name="T76" fmla="*/ 170 w 375"/>
                  <a:gd name="T77" fmla="*/ 1703 h 769"/>
                  <a:gd name="T78" fmla="*/ 103 w 375"/>
                  <a:gd name="T79" fmla="*/ 2004 h 769"/>
                  <a:gd name="T80" fmla="*/ 71 w 375"/>
                  <a:gd name="T81" fmla="*/ 2249 h 769"/>
                  <a:gd name="T82" fmla="*/ 32 w 375"/>
                  <a:gd name="T83" fmla="*/ 2539 h 769"/>
                  <a:gd name="T84" fmla="*/ 14 w 375"/>
                  <a:gd name="T85" fmla="*/ 2792 h 769"/>
                  <a:gd name="T86" fmla="*/ 0 w 375"/>
                  <a:gd name="T87" fmla="*/ 3099 h 769"/>
                  <a:gd name="T88" fmla="*/ 0 w 375"/>
                  <a:gd name="T89" fmla="*/ 3236 h 769"/>
                  <a:gd name="T90" fmla="*/ 32 w 375"/>
                  <a:gd name="T91" fmla="*/ 3250 h 769"/>
                  <a:gd name="T92" fmla="*/ 59 w 375"/>
                  <a:gd name="T93" fmla="*/ 3254 h 769"/>
                  <a:gd name="T94" fmla="*/ 97 w 375"/>
                  <a:gd name="T95" fmla="*/ 3254 h 769"/>
                  <a:gd name="T96" fmla="*/ 123 w 375"/>
                  <a:gd name="T97" fmla="*/ 3250 h 769"/>
                  <a:gd name="T98" fmla="*/ 146 w 375"/>
                  <a:gd name="T99" fmla="*/ 3236 h 7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5"/>
                  <a:gd name="T151" fmla="*/ 0 h 769"/>
                  <a:gd name="T152" fmla="*/ 375 w 375"/>
                  <a:gd name="T153" fmla="*/ 769 h 7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5" h="769">
                    <a:moveTo>
                      <a:pt x="34" y="765"/>
                    </a:moveTo>
                    <a:lnTo>
                      <a:pt x="34" y="719"/>
                    </a:lnTo>
                    <a:lnTo>
                      <a:pt x="37" y="669"/>
                    </a:lnTo>
                    <a:lnTo>
                      <a:pt x="40" y="626"/>
                    </a:lnTo>
                    <a:lnTo>
                      <a:pt x="41" y="589"/>
                    </a:lnTo>
                    <a:lnTo>
                      <a:pt x="46" y="552"/>
                    </a:lnTo>
                    <a:lnTo>
                      <a:pt x="50" y="507"/>
                    </a:lnTo>
                    <a:lnTo>
                      <a:pt x="62" y="455"/>
                    </a:lnTo>
                    <a:lnTo>
                      <a:pt x="75" y="394"/>
                    </a:lnTo>
                    <a:lnTo>
                      <a:pt x="90" y="350"/>
                    </a:lnTo>
                    <a:lnTo>
                      <a:pt x="105" y="312"/>
                    </a:lnTo>
                    <a:lnTo>
                      <a:pt x="122" y="275"/>
                    </a:lnTo>
                    <a:lnTo>
                      <a:pt x="143" y="242"/>
                    </a:lnTo>
                    <a:lnTo>
                      <a:pt x="165" y="207"/>
                    </a:lnTo>
                    <a:lnTo>
                      <a:pt x="183" y="179"/>
                    </a:lnTo>
                    <a:lnTo>
                      <a:pt x="198" y="160"/>
                    </a:lnTo>
                    <a:lnTo>
                      <a:pt x="227" y="121"/>
                    </a:lnTo>
                    <a:lnTo>
                      <a:pt x="264" y="91"/>
                    </a:lnTo>
                    <a:lnTo>
                      <a:pt x="310" y="56"/>
                    </a:lnTo>
                    <a:lnTo>
                      <a:pt x="344" y="38"/>
                    </a:lnTo>
                    <a:lnTo>
                      <a:pt x="369" y="28"/>
                    </a:lnTo>
                    <a:lnTo>
                      <a:pt x="375" y="13"/>
                    </a:lnTo>
                    <a:lnTo>
                      <a:pt x="374" y="4"/>
                    </a:lnTo>
                    <a:lnTo>
                      <a:pt x="358" y="0"/>
                    </a:lnTo>
                    <a:lnTo>
                      <a:pt x="338" y="7"/>
                    </a:lnTo>
                    <a:lnTo>
                      <a:pt x="319" y="19"/>
                    </a:lnTo>
                    <a:lnTo>
                      <a:pt x="300" y="28"/>
                    </a:lnTo>
                    <a:lnTo>
                      <a:pt x="282" y="40"/>
                    </a:lnTo>
                    <a:lnTo>
                      <a:pt x="259" y="56"/>
                    </a:lnTo>
                    <a:lnTo>
                      <a:pt x="233" y="76"/>
                    </a:lnTo>
                    <a:lnTo>
                      <a:pt x="208" y="99"/>
                    </a:lnTo>
                    <a:lnTo>
                      <a:pt x="185" y="123"/>
                    </a:lnTo>
                    <a:lnTo>
                      <a:pt x="165" y="146"/>
                    </a:lnTo>
                    <a:lnTo>
                      <a:pt x="140" y="182"/>
                    </a:lnTo>
                    <a:lnTo>
                      <a:pt x="116" y="222"/>
                    </a:lnTo>
                    <a:lnTo>
                      <a:pt x="97" y="259"/>
                    </a:lnTo>
                    <a:lnTo>
                      <a:pt x="73" y="307"/>
                    </a:lnTo>
                    <a:lnTo>
                      <a:pt x="55" y="355"/>
                    </a:lnTo>
                    <a:lnTo>
                      <a:pt x="40" y="403"/>
                    </a:lnTo>
                    <a:lnTo>
                      <a:pt x="24" y="474"/>
                    </a:lnTo>
                    <a:lnTo>
                      <a:pt x="16" y="531"/>
                    </a:lnTo>
                    <a:lnTo>
                      <a:pt x="7" y="600"/>
                    </a:lnTo>
                    <a:lnTo>
                      <a:pt x="3" y="660"/>
                    </a:lnTo>
                    <a:lnTo>
                      <a:pt x="0" y="732"/>
                    </a:lnTo>
                    <a:lnTo>
                      <a:pt x="0" y="765"/>
                    </a:lnTo>
                    <a:lnTo>
                      <a:pt x="7" y="768"/>
                    </a:lnTo>
                    <a:lnTo>
                      <a:pt x="14" y="769"/>
                    </a:lnTo>
                    <a:lnTo>
                      <a:pt x="23" y="769"/>
                    </a:lnTo>
                    <a:lnTo>
                      <a:pt x="29" y="768"/>
                    </a:lnTo>
                    <a:lnTo>
                      <a:pt x="34" y="765"/>
                    </a:lnTo>
                    <a:close/>
                  </a:path>
                </a:pathLst>
              </a:custGeom>
              <a:solidFill>
                <a:srgbClr val="FFFF00"/>
              </a:solidFill>
              <a:ln w="14288">
                <a:solidFill>
                  <a:srgbClr val="0000FF"/>
                </a:solidFill>
                <a:round/>
                <a:headEnd/>
                <a:tailEnd/>
              </a:ln>
            </p:spPr>
            <p:txBody>
              <a:bodyPr/>
              <a:lstStyle/>
              <a:p>
                <a:endParaRPr lang="es-ES"/>
              </a:p>
            </p:txBody>
          </p:sp>
          <p:sp>
            <p:nvSpPr>
              <p:cNvPr id="27" name="Oval 6"/>
              <p:cNvSpPr>
                <a:spLocks noChangeArrowheads="1"/>
              </p:cNvSpPr>
              <p:nvPr/>
            </p:nvSpPr>
            <p:spPr bwMode="auto">
              <a:xfrm>
                <a:off x="1776" y="2024"/>
                <a:ext cx="2004" cy="2008"/>
              </a:xfrm>
              <a:prstGeom prst="ellipse">
                <a:avLst/>
              </a:prstGeom>
              <a:solidFill>
                <a:srgbClr val="FFFF00"/>
              </a:solidFill>
              <a:ln w="14288">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28" name="Oval 7"/>
              <p:cNvSpPr>
                <a:spLocks noChangeArrowheads="1"/>
              </p:cNvSpPr>
              <p:nvPr/>
            </p:nvSpPr>
            <p:spPr bwMode="auto">
              <a:xfrm>
                <a:off x="3031" y="2400"/>
                <a:ext cx="240" cy="239"/>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grpSp>
            <p:nvGrpSpPr>
              <p:cNvPr id="29" name="Group 8"/>
              <p:cNvGrpSpPr>
                <a:grpSpLocks/>
              </p:cNvGrpSpPr>
              <p:nvPr/>
            </p:nvGrpSpPr>
            <p:grpSpPr bwMode="auto">
              <a:xfrm>
                <a:off x="2838" y="384"/>
                <a:ext cx="710" cy="709"/>
                <a:chOff x="2668" y="912"/>
                <a:chExt cx="577" cy="577"/>
              </a:xfrm>
            </p:grpSpPr>
            <p:sp>
              <p:nvSpPr>
                <p:cNvPr id="33" name="Freeform 9"/>
                <p:cNvSpPr>
                  <a:spLocks/>
                </p:cNvSpPr>
                <p:nvPr/>
              </p:nvSpPr>
              <p:spPr bwMode="auto">
                <a:xfrm>
                  <a:off x="3004" y="1139"/>
                  <a:ext cx="136" cy="114"/>
                </a:xfrm>
                <a:custGeom>
                  <a:avLst/>
                  <a:gdLst>
                    <a:gd name="T0" fmla="*/ 0 w 136"/>
                    <a:gd name="T1" fmla="*/ 114 h 114"/>
                    <a:gd name="T2" fmla="*/ 136 w 136"/>
                    <a:gd name="T3" fmla="*/ 11 h 114"/>
                    <a:gd name="T4" fmla="*/ 136 w 136"/>
                    <a:gd name="T5" fmla="*/ 4 h 114"/>
                    <a:gd name="T6" fmla="*/ 132 w 136"/>
                    <a:gd name="T7" fmla="*/ 0 h 114"/>
                    <a:gd name="T8" fmla="*/ 122 w 136"/>
                    <a:gd name="T9" fmla="*/ 0 h 114"/>
                    <a:gd name="T10" fmla="*/ 111 w 136"/>
                    <a:gd name="T11" fmla="*/ 0 h 114"/>
                    <a:gd name="T12" fmla="*/ 106 w 136"/>
                    <a:gd name="T13" fmla="*/ 4 h 114"/>
                    <a:gd name="T14" fmla="*/ 0 w 136"/>
                    <a:gd name="T15" fmla="*/ 114 h 114"/>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14"/>
                    <a:gd name="T26" fmla="*/ 136 w 136"/>
                    <a:gd name="T27" fmla="*/ 114 h 1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14">
                      <a:moveTo>
                        <a:pt x="0" y="114"/>
                      </a:moveTo>
                      <a:lnTo>
                        <a:pt x="136" y="11"/>
                      </a:lnTo>
                      <a:lnTo>
                        <a:pt x="136" y="4"/>
                      </a:lnTo>
                      <a:lnTo>
                        <a:pt x="132" y="0"/>
                      </a:lnTo>
                      <a:lnTo>
                        <a:pt x="122" y="0"/>
                      </a:lnTo>
                      <a:lnTo>
                        <a:pt x="111" y="0"/>
                      </a:lnTo>
                      <a:lnTo>
                        <a:pt x="106" y="4"/>
                      </a:lnTo>
                      <a:lnTo>
                        <a:pt x="0" y="114"/>
                      </a:lnTo>
                      <a:close/>
                    </a:path>
                  </a:pathLst>
                </a:custGeom>
                <a:solidFill>
                  <a:srgbClr val="FFFF00"/>
                </a:solidFill>
                <a:ln w="9525">
                  <a:solidFill>
                    <a:srgbClr val="0000FF"/>
                  </a:solidFill>
                  <a:round/>
                  <a:headEnd/>
                  <a:tailEnd/>
                </a:ln>
              </p:spPr>
              <p:txBody>
                <a:bodyPr/>
                <a:lstStyle/>
                <a:p>
                  <a:endParaRPr lang="es-ES"/>
                </a:p>
              </p:txBody>
            </p:sp>
            <p:sp>
              <p:nvSpPr>
                <p:cNvPr id="34" name="Freeform 10"/>
                <p:cNvSpPr>
                  <a:spLocks/>
                </p:cNvSpPr>
                <p:nvPr/>
              </p:nvSpPr>
              <p:spPr bwMode="auto">
                <a:xfrm>
                  <a:off x="2914" y="1068"/>
                  <a:ext cx="101" cy="181"/>
                </a:xfrm>
                <a:custGeom>
                  <a:avLst/>
                  <a:gdLst>
                    <a:gd name="T0" fmla="*/ 101 w 101"/>
                    <a:gd name="T1" fmla="*/ 181 h 181"/>
                    <a:gd name="T2" fmla="*/ 5 w 101"/>
                    <a:gd name="T3" fmla="*/ 24 h 181"/>
                    <a:gd name="T4" fmla="*/ 0 w 101"/>
                    <a:gd name="T5" fmla="*/ 10 h 181"/>
                    <a:gd name="T6" fmla="*/ 0 w 101"/>
                    <a:gd name="T7" fmla="*/ 4 h 181"/>
                    <a:gd name="T8" fmla="*/ 2 w 101"/>
                    <a:gd name="T9" fmla="*/ 1 h 181"/>
                    <a:gd name="T10" fmla="*/ 10 w 101"/>
                    <a:gd name="T11" fmla="*/ 0 h 181"/>
                    <a:gd name="T12" fmla="*/ 14 w 101"/>
                    <a:gd name="T13" fmla="*/ 0 h 181"/>
                    <a:gd name="T14" fmla="*/ 19 w 101"/>
                    <a:gd name="T15" fmla="*/ 2 h 181"/>
                    <a:gd name="T16" fmla="*/ 19 w 101"/>
                    <a:gd name="T17" fmla="*/ 10 h 181"/>
                    <a:gd name="T18" fmla="*/ 101 w 101"/>
                    <a:gd name="T19" fmla="*/ 181 h 1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181"/>
                    <a:gd name="T32" fmla="*/ 101 w 101"/>
                    <a:gd name="T33" fmla="*/ 181 h 1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181">
                      <a:moveTo>
                        <a:pt x="101" y="181"/>
                      </a:moveTo>
                      <a:lnTo>
                        <a:pt x="5" y="24"/>
                      </a:lnTo>
                      <a:lnTo>
                        <a:pt x="0" y="10"/>
                      </a:lnTo>
                      <a:lnTo>
                        <a:pt x="0" y="4"/>
                      </a:lnTo>
                      <a:lnTo>
                        <a:pt x="2" y="1"/>
                      </a:lnTo>
                      <a:lnTo>
                        <a:pt x="10" y="0"/>
                      </a:lnTo>
                      <a:lnTo>
                        <a:pt x="14" y="0"/>
                      </a:lnTo>
                      <a:lnTo>
                        <a:pt x="19" y="2"/>
                      </a:lnTo>
                      <a:lnTo>
                        <a:pt x="19" y="10"/>
                      </a:lnTo>
                      <a:lnTo>
                        <a:pt x="101" y="181"/>
                      </a:lnTo>
                      <a:close/>
                    </a:path>
                  </a:pathLst>
                </a:custGeom>
                <a:solidFill>
                  <a:srgbClr val="FFFF00"/>
                </a:solidFill>
                <a:ln w="9525">
                  <a:solidFill>
                    <a:srgbClr val="0000FF"/>
                  </a:solidFill>
                  <a:round/>
                  <a:headEnd/>
                  <a:tailEnd/>
                </a:ln>
              </p:spPr>
              <p:txBody>
                <a:bodyPr/>
                <a:lstStyle/>
                <a:p>
                  <a:endParaRPr lang="es-ES"/>
                </a:p>
              </p:txBody>
            </p:sp>
            <p:sp>
              <p:nvSpPr>
                <p:cNvPr id="35" name="Freeform 11"/>
                <p:cNvSpPr>
                  <a:spLocks/>
                </p:cNvSpPr>
                <p:nvPr/>
              </p:nvSpPr>
              <p:spPr bwMode="auto">
                <a:xfrm>
                  <a:off x="2904" y="1255"/>
                  <a:ext cx="105" cy="159"/>
                </a:xfrm>
                <a:custGeom>
                  <a:avLst/>
                  <a:gdLst>
                    <a:gd name="T0" fmla="*/ 105 w 105"/>
                    <a:gd name="T1" fmla="*/ 0 h 159"/>
                    <a:gd name="T2" fmla="*/ 0 w 105"/>
                    <a:gd name="T3" fmla="*/ 136 h 159"/>
                    <a:gd name="T4" fmla="*/ 0 w 105"/>
                    <a:gd name="T5" fmla="*/ 144 h 159"/>
                    <a:gd name="T6" fmla="*/ 3 w 105"/>
                    <a:gd name="T7" fmla="*/ 148 h 159"/>
                    <a:gd name="T8" fmla="*/ 7 w 105"/>
                    <a:gd name="T9" fmla="*/ 156 h 159"/>
                    <a:gd name="T10" fmla="*/ 18 w 105"/>
                    <a:gd name="T11" fmla="*/ 159 h 159"/>
                    <a:gd name="T12" fmla="*/ 26 w 105"/>
                    <a:gd name="T13" fmla="*/ 158 h 159"/>
                    <a:gd name="T14" fmla="*/ 30 w 105"/>
                    <a:gd name="T15" fmla="*/ 148 h 159"/>
                    <a:gd name="T16" fmla="*/ 105 w 105"/>
                    <a:gd name="T17" fmla="*/ 0 h 1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159"/>
                    <a:gd name="T29" fmla="*/ 105 w 105"/>
                    <a:gd name="T30" fmla="*/ 159 h 1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159">
                      <a:moveTo>
                        <a:pt x="105" y="0"/>
                      </a:moveTo>
                      <a:lnTo>
                        <a:pt x="0" y="136"/>
                      </a:lnTo>
                      <a:lnTo>
                        <a:pt x="0" y="144"/>
                      </a:lnTo>
                      <a:lnTo>
                        <a:pt x="3" y="148"/>
                      </a:lnTo>
                      <a:lnTo>
                        <a:pt x="7" y="156"/>
                      </a:lnTo>
                      <a:lnTo>
                        <a:pt x="18" y="159"/>
                      </a:lnTo>
                      <a:lnTo>
                        <a:pt x="26" y="158"/>
                      </a:lnTo>
                      <a:lnTo>
                        <a:pt x="30" y="148"/>
                      </a:lnTo>
                      <a:lnTo>
                        <a:pt x="105" y="0"/>
                      </a:lnTo>
                      <a:close/>
                    </a:path>
                  </a:pathLst>
                </a:custGeom>
                <a:solidFill>
                  <a:srgbClr val="FFFF00"/>
                </a:solidFill>
                <a:ln w="9525">
                  <a:solidFill>
                    <a:srgbClr val="0000FF"/>
                  </a:solidFill>
                  <a:round/>
                  <a:headEnd/>
                  <a:tailEnd/>
                </a:ln>
              </p:spPr>
              <p:txBody>
                <a:bodyPr/>
                <a:lstStyle/>
                <a:p>
                  <a:endParaRPr lang="es-ES"/>
                </a:p>
              </p:txBody>
            </p:sp>
            <p:sp>
              <p:nvSpPr>
                <p:cNvPr id="36" name="Freeform 12"/>
                <p:cNvSpPr>
                  <a:spLocks/>
                </p:cNvSpPr>
                <p:nvPr/>
              </p:nvSpPr>
              <p:spPr bwMode="auto">
                <a:xfrm>
                  <a:off x="3004" y="1253"/>
                  <a:ext cx="112" cy="177"/>
                </a:xfrm>
                <a:custGeom>
                  <a:avLst/>
                  <a:gdLst>
                    <a:gd name="T0" fmla="*/ 0 w 112"/>
                    <a:gd name="T1" fmla="*/ 0 h 177"/>
                    <a:gd name="T2" fmla="*/ 107 w 112"/>
                    <a:gd name="T3" fmla="*/ 151 h 177"/>
                    <a:gd name="T4" fmla="*/ 112 w 112"/>
                    <a:gd name="T5" fmla="*/ 161 h 177"/>
                    <a:gd name="T6" fmla="*/ 112 w 112"/>
                    <a:gd name="T7" fmla="*/ 166 h 177"/>
                    <a:gd name="T8" fmla="*/ 109 w 112"/>
                    <a:gd name="T9" fmla="*/ 175 h 177"/>
                    <a:gd name="T10" fmla="*/ 104 w 112"/>
                    <a:gd name="T11" fmla="*/ 177 h 177"/>
                    <a:gd name="T12" fmla="*/ 99 w 112"/>
                    <a:gd name="T13" fmla="*/ 177 h 177"/>
                    <a:gd name="T14" fmla="*/ 93 w 112"/>
                    <a:gd name="T15" fmla="*/ 174 h 177"/>
                    <a:gd name="T16" fmla="*/ 91 w 112"/>
                    <a:gd name="T17" fmla="*/ 166 h 177"/>
                    <a:gd name="T18" fmla="*/ 0 w 112"/>
                    <a:gd name="T19" fmla="*/ 0 h 1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177"/>
                    <a:gd name="T32" fmla="*/ 112 w 112"/>
                    <a:gd name="T33" fmla="*/ 177 h 1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177">
                      <a:moveTo>
                        <a:pt x="0" y="0"/>
                      </a:moveTo>
                      <a:lnTo>
                        <a:pt x="107" y="151"/>
                      </a:lnTo>
                      <a:lnTo>
                        <a:pt x="112" y="161"/>
                      </a:lnTo>
                      <a:lnTo>
                        <a:pt x="112" y="166"/>
                      </a:lnTo>
                      <a:lnTo>
                        <a:pt x="109" y="175"/>
                      </a:lnTo>
                      <a:lnTo>
                        <a:pt x="104" y="177"/>
                      </a:lnTo>
                      <a:lnTo>
                        <a:pt x="99" y="177"/>
                      </a:lnTo>
                      <a:lnTo>
                        <a:pt x="93" y="174"/>
                      </a:lnTo>
                      <a:lnTo>
                        <a:pt x="91" y="166"/>
                      </a:lnTo>
                      <a:lnTo>
                        <a:pt x="0" y="0"/>
                      </a:lnTo>
                      <a:close/>
                    </a:path>
                  </a:pathLst>
                </a:custGeom>
                <a:solidFill>
                  <a:srgbClr val="FFFF00"/>
                </a:solidFill>
                <a:ln w="9525">
                  <a:solidFill>
                    <a:srgbClr val="0000FF"/>
                  </a:solidFill>
                  <a:round/>
                  <a:headEnd/>
                  <a:tailEnd/>
                </a:ln>
              </p:spPr>
              <p:txBody>
                <a:bodyPr/>
                <a:lstStyle/>
                <a:p>
                  <a:endParaRPr lang="es-ES"/>
                </a:p>
              </p:txBody>
            </p:sp>
            <p:sp>
              <p:nvSpPr>
                <p:cNvPr id="37" name="Freeform 13"/>
                <p:cNvSpPr>
                  <a:spLocks/>
                </p:cNvSpPr>
                <p:nvPr/>
              </p:nvSpPr>
              <p:spPr bwMode="auto">
                <a:xfrm>
                  <a:off x="2859" y="1252"/>
                  <a:ext cx="154" cy="114"/>
                </a:xfrm>
                <a:custGeom>
                  <a:avLst/>
                  <a:gdLst>
                    <a:gd name="T0" fmla="*/ 154 w 154"/>
                    <a:gd name="T1" fmla="*/ 0 h 114"/>
                    <a:gd name="T2" fmla="*/ 13 w 154"/>
                    <a:gd name="T3" fmla="*/ 114 h 114"/>
                    <a:gd name="T4" fmla="*/ 6 w 154"/>
                    <a:gd name="T5" fmla="*/ 114 h 114"/>
                    <a:gd name="T6" fmla="*/ 0 w 154"/>
                    <a:gd name="T7" fmla="*/ 109 h 114"/>
                    <a:gd name="T8" fmla="*/ 0 w 154"/>
                    <a:gd name="T9" fmla="*/ 101 h 114"/>
                    <a:gd name="T10" fmla="*/ 0 w 154"/>
                    <a:gd name="T11" fmla="*/ 89 h 114"/>
                    <a:gd name="T12" fmla="*/ 1 w 154"/>
                    <a:gd name="T13" fmla="*/ 81 h 114"/>
                    <a:gd name="T14" fmla="*/ 154 w 154"/>
                    <a:gd name="T15" fmla="*/ 0 h 114"/>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114"/>
                    <a:gd name="T26" fmla="*/ 154 w 154"/>
                    <a:gd name="T27" fmla="*/ 114 h 1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114">
                      <a:moveTo>
                        <a:pt x="154" y="0"/>
                      </a:moveTo>
                      <a:lnTo>
                        <a:pt x="13" y="114"/>
                      </a:lnTo>
                      <a:lnTo>
                        <a:pt x="6" y="114"/>
                      </a:lnTo>
                      <a:lnTo>
                        <a:pt x="0" y="109"/>
                      </a:lnTo>
                      <a:lnTo>
                        <a:pt x="0" y="101"/>
                      </a:lnTo>
                      <a:lnTo>
                        <a:pt x="0" y="89"/>
                      </a:lnTo>
                      <a:lnTo>
                        <a:pt x="1" y="81"/>
                      </a:lnTo>
                      <a:lnTo>
                        <a:pt x="154" y="0"/>
                      </a:lnTo>
                      <a:close/>
                    </a:path>
                  </a:pathLst>
                </a:custGeom>
                <a:solidFill>
                  <a:srgbClr val="FFFF00"/>
                </a:solidFill>
                <a:ln w="9525">
                  <a:solidFill>
                    <a:srgbClr val="0000FF"/>
                  </a:solidFill>
                  <a:round/>
                  <a:headEnd/>
                  <a:tailEnd/>
                </a:ln>
              </p:spPr>
              <p:txBody>
                <a:bodyPr/>
                <a:lstStyle/>
                <a:p>
                  <a:endParaRPr lang="es-ES"/>
                </a:p>
              </p:txBody>
            </p:sp>
            <p:grpSp>
              <p:nvGrpSpPr>
                <p:cNvPr id="38" name="Group 14"/>
                <p:cNvGrpSpPr>
                  <a:grpSpLocks/>
                </p:cNvGrpSpPr>
                <p:nvPr/>
              </p:nvGrpSpPr>
              <p:grpSpPr bwMode="auto">
                <a:xfrm>
                  <a:off x="2759" y="1253"/>
                  <a:ext cx="426" cy="70"/>
                  <a:chOff x="2759" y="1253"/>
                  <a:chExt cx="426" cy="70"/>
                </a:xfrm>
              </p:grpSpPr>
              <p:sp>
                <p:nvSpPr>
                  <p:cNvPr id="131" name="Freeform 15"/>
                  <p:cNvSpPr>
                    <a:spLocks/>
                  </p:cNvSpPr>
                  <p:nvPr/>
                </p:nvSpPr>
                <p:spPr bwMode="auto">
                  <a:xfrm>
                    <a:off x="2992" y="1253"/>
                    <a:ext cx="193" cy="58"/>
                  </a:xfrm>
                  <a:custGeom>
                    <a:avLst/>
                    <a:gdLst>
                      <a:gd name="T0" fmla="*/ 178 w 193"/>
                      <a:gd name="T1" fmla="*/ 58 h 58"/>
                      <a:gd name="T2" fmla="*/ 190 w 193"/>
                      <a:gd name="T3" fmla="*/ 57 h 58"/>
                      <a:gd name="T4" fmla="*/ 193 w 193"/>
                      <a:gd name="T5" fmla="*/ 54 h 58"/>
                      <a:gd name="T6" fmla="*/ 193 w 193"/>
                      <a:gd name="T7" fmla="*/ 48 h 58"/>
                      <a:gd name="T8" fmla="*/ 191 w 193"/>
                      <a:gd name="T9" fmla="*/ 41 h 58"/>
                      <a:gd name="T10" fmla="*/ 188 w 193"/>
                      <a:gd name="T11" fmla="*/ 38 h 58"/>
                      <a:gd name="T12" fmla="*/ 0 w 193"/>
                      <a:gd name="T13" fmla="*/ 0 h 58"/>
                      <a:gd name="T14" fmla="*/ 178 w 193"/>
                      <a:gd name="T15" fmla="*/ 58 h 58"/>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58"/>
                      <a:gd name="T26" fmla="*/ 193 w 193"/>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58">
                        <a:moveTo>
                          <a:pt x="178" y="58"/>
                        </a:moveTo>
                        <a:lnTo>
                          <a:pt x="190" y="57"/>
                        </a:lnTo>
                        <a:lnTo>
                          <a:pt x="193" y="54"/>
                        </a:lnTo>
                        <a:lnTo>
                          <a:pt x="193" y="48"/>
                        </a:lnTo>
                        <a:lnTo>
                          <a:pt x="191" y="41"/>
                        </a:lnTo>
                        <a:lnTo>
                          <a:pt x="188" y="38"/>
                        </a:lnTo>
                        <a:lnTo>
                          <a:pt x="0" y="0"/>
                        </a:lnTo>
                        <a:lnTo>
                          <a:pt x="178" y="58"/>
                        </a:lnTo>
                        <a:close/>
                      </a:path>
                    </a:pathLst>
                  </a:custGeom>
                  <a:solidFill>
                    <a:srgbClr val="FFFF00"/>
                  </a:solidFill>
                  <a:ln w="9525">
                    <a:solidFill>
                      <a:srgbClr val="0000FF"/>
                    </a:solidFill>
                    <a:round/>
                    <a:headEnd/>
                    <a:tailEnd/>
                  </a:ln>
                </p:spPr>
                <p:txBody>
                  <a:bodyPr/>
                  <a:lstStyle/>
                  <a:p>
                    <a:endParaRPr lang="es-ES"/>
                  </a:p>
                </p:txBody>
              </p:sp>
              <p:sp>
                <p:nvSpPr>
                  <p:cNvPr id="132" name="Freeform 16"/>
                  <p:cNvSpPr>
                    <a:spLocks/>
                  </p:cNvSpPr>
                  <p:nvPr/>
                </p:nvSpPr>
                <p:spPr bwMode="auto">
                  <a:xfrm>
                    <a:off x="2759" y="1253"/>
                    <a:ext cx="233" cy="70"/>
                  </a:xfrm>
                  <a:custGeom>
                    <a:avLst/>
                    <a:gdLst>
                      <a:gd name="T0" fmla="*/ 18 w 233"/>
                      <a:gd name="T1" fmla="*/ 70 h 70"/>
                      <a:gd name="T2" fmla="*/ 5 w 233"/>
                      <a:gd name="T3" fmla="*/ 69 h 70"/>
                      <a:gd name="T4" fmla="*/ 0 w 233"/>
                      <a:gd name="T5" fmla="*/ 64 h 70"/>
                      <a:gd name="T6" fmla="*/ 0 w 233"/>
                      <a:gd name="T7" fmla="*/ 57 h 70"/>
                      <a:gd name="T8" fmla="*/ 3 w 233"/>
                      <a:gd name="T9" fmla="*/ 50 h 70"/>
                      <a:gd name="T10" fmla="*/ 6 w 233"/>
                      <a:gd name="T11" fmla="*/ 47 h 70"/>
                      <a:gd name="T12" fmla="*/ 233 w 233"/>
                      <a:gd name="T13" fmla="*/ 0 h 70"/>
                      <a:gd name="T14" fmla="*/ 18 w 233"/>
                      <a:gd name="T15" fmla="*/ 70 h 70"/>
                      <a:gd name="T16" fmla="*/ 0 60000 65536"/>
                      <a:gd name="T17" fmla="*/ 0 60000 65536"/>
                      <a:gd name="T18" fmla="*/ 0 60000 65536"/>
                      <a:gd name="T19" fmla="*/ 0 60000 65536"/>
                      <a:gd name="T20" fmla="*/ 0 60000 65536"/>
                      <a:gd name="T21" fmla="*/ 0 60000 65536"/>
                      <a:gd name="T22" fmla="*/ 0 60000 65536"/>
                      <a:gd name="T23" fmla="*/ 0 60000 65536"/>
                      <a:gd name="T24" fmla="*/ 0 w 233"/>
                      <a:gd name="T25" fmla="*/ 0 h 70"/>
                      <a:gd name="T26" fmla="*/ 233 w 233"/>
                      <a:gd name="T27" fmla="*/ 70 h 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3" h="70">
                        <a:moveTo>
                          <a:pt x="18" y="70"/>
                        </a:moveTo>
                        <a:lnTo>
                          <a:pt x="5" y="69"/>
                        </a:lnTo>
                        <a:lnTo>
                          <a:pt x="0" y="64"/>
                        </a:lnTo>
                        <a:lnTo>
                          <a:pt x="0" y="57"/>
                        </a:lnTo>
                        <a:lnTo>
                          <a:pt x="3" y="50"/>
                        </a:lnTo>
                        <a:lnTo>
                          <a:pt x="6" y="47"/>
                        </a:lnTo>
                        <a:lnTo>
                          <a:pt x="233" y="0"/>
                        </a:lnTo>
                        <a:lnTo>
                          <a:pt x="18" y="70"/>
                        </a:lnTo>
                        <a:close/>
                      </a:path>
                    </a:pathLst>
                  </a:custGeom>
                  <a:solidFill>
                    <a:srgbClr val="FFFF00"/>
                  </a:solidFill>
                  <a:ln w="9525">
                    <a:solidFill>
                      <a:srgbClr val="0000FF"/>
                    </a:solidFill>
                    <a:round/>
                    <a:headEnd/>
                    <a:tailEnd/>
                  </a:ln>
                </p:spPr>
                <p:txBody>
                  <a:bodyPr/>
                  <a:lstStyle/>
                  <a:p>
                    <a:endParaRPr lang="es-ES"/>
                  </a:p>
                </p:txBody>
              </p:sp>
            </p:grpSp>
            <p:sp>
              <p:nvSpPr>
                <p:cNvPr id="39" name="Freeform 17"/>
                <p:cNvSpPr>
                  <a:spLocks/>
                </p:cNvSpPr>
                <p:nvPr/>
              </p:nvSpPr>
              <p:spPr bwMode="auto">
                <a:xfrm>
                  <a:off x="2841" y="1142"/>
                  <a:ext cx="163" cy="111"/>
                </a:xfrm>
                <a:custGeom>
                  <a:avLst/>
                  <a:gdLst>
                    <a:gd name="T0" fmla="*/ 163 w 163"/>
                    <a:gd name="T1" fmla="*/ 111 h 111"/>
                    <a:gd name="T2" fmla="*/ 10 w 163"/>
                    <a:gd name="T3" fmla="*/ 26 h 111"/>
                    <a:gd name="T4" fmla="*/ 0 w 163"/>
                    <a:gd name="T5" fmla="*/ 15 h 111"/>
                    <a:gd name="T6" fmla="*/ 0 w 163"/>
                    <a:gd name="T7" fmla="*/ 8 h 111"/>
                    <a:gd name="T8" fmla="*/ 3 w 163"/>
                    <a:gd name="T9" fmla="*/ 0 h 111"/>
                    <a:gd name="T10" fmla="*/ 7 w 163"/>
                    <a:gd name="T11" fmla="*/ 0 h 111"/>
                    <a:gd name="T12" fmla="*/ 16 w 163"/>
                    <a:gd name="T13" fmla="*/ 2 h 111"/>
                    <a:gd name="T14" fmla="*/ 163 w 163"/>
                    <a:gd name="T15" fmla="*/ 111 h 111"/>
                    <a:gd name="T16" fmla="*/ 0 60000 65536"/>
                    <a:gd name="T17" fmla="*/ 0 60000 65536"/>
                    <a:gd name="T18" fmla="*/ 0 60000 65536"/>
                    <a:gd name="T19" fmla="*/ 0 60000 65536"/>
                    <a:gd name="T20" fmla="*/ 0 60000 65536"/>
                    <a:gd name="T21" fmla="*/ 0 60000 65536"/>
                    <a:gd name="T22" fmla="*/ 0 60000 65536"/>
                    <a:gd name="T23" fmla="*/ 0 60000 65536"/>
                    <a:gd name="T24" fmla="*/ 0 w 163"/>
                    <a:gd name="T25" fmla="*/ 0 h 111"/>
                    <a:gd name="T26" fmla="*/ 163 w 163"/>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3" h="111">
                      <a:moveTo>
                        <a:pt x="163" y="111"/>
                      </a:moveTo>
                      <a:lnTo>
                        <a:pt x="10" y="26"/>
                      </a:lnTo>
                      <a:lnTo>
                        <a:pt x="0" y="15"/>
                      </a:lnTo>
                      <a:lnTo>
                        <a:pt x="0" y="8"/>
                      </a:lnTo>
                      <a:lnTo>
                        <a:pt x="3" y="0"/>
                      </a:lnTo>
                      <a:lnTo>
                        <a:pt x="7" y="0"/>
                      </a:lnTo>
                      <a:lnTo>
                        <a:pt x="16" y="2"/>
                      </a:lnTo>
                      <a:lnTo>
                        <a:pt x="163" y="111"/>
                      </a:lnTo>
                      <a:close/>
                    </a:path>
                  </a:pathLst>
                </a:custGeom>
                <a:solidFill>
                  <a:srgbClr val="FFFF00"/>
                </a:solidFill>
                <a:ln w="9525">
                  <a:solidFill>
                    <a:srgbClr val="0000FF"/>
                  </a:solidFill>
                  <a:round/>
                  <a:headEnd/>
                  <a:tailEnd/>
                </a:ln>
              </p:spPr>
              <p:txBody>
                <a:bodyPr/>
                <a:lstStyle/>
                <a:p>
                  <a:endParaRPr lang="es-ES"/>
                </a:p>
              </p:txBody>
            </p:sp>
            <p:sp>
              <p:nvSpPr>
                <p:cNvPr id="40" name="Oval 18"/>
                <p:cNvSpPr>
                  <a:spLocks noChangeArrowheads="1"/>
                </p:cNvSpPr>
                <p:nvPr/>
              </p:nvSpPr>
              <p:spPr bwMode="auto">
                <a:xfrm>
                  <a:off x="2895" y="1112"/>
                  <a:ext cx="17" cy="18"/>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41" name="Oval 19"/>
                <p:cNvSpPr>
                  <a:spLocks noChangeArrowheads="1"/>
                </p:cNvSpPr>
                <p:nvPr/>
              </p:nvSpPr>
              <p:spPr bwMode="auto">
                <a:xfrm>
                  <a:off x="2961" y="1184"/>
                  <a:ext cx="18" cy="18"/>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42" name="Oval 20"/>
                <p:cNvSpPr>
                  <a:spLocks noChangeArrowheads="1"/>
                </p:cNvSpPr>
                <p:nvPr/>
              </p:nvSpPr>
              <p:spPr bwMode="auto">
                <a:xfrm>
                  <a:off x="2809" y="1401"/>
                  <a:ext cx="18" cy="18"/>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43" name="Oval 21"/>
                <p:cNvSpPr>
                  <a:spLocks noChangeArrowheads="1"/>
                </p:cNvSpPr>
                <p:nvPr/>
              </p:nvSpPr>
              <p:spPr bwMode="auto">
                <a:xfrm>
                  <a:off x="3062" y="1472"/>
                  <a:ext cx="9" cy="8"/>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44" name="Oval 22"/>
                <p:cNvSpPr>
                  <a:spLocks noChangeArrowheads="1"/>
                </p:cNvSpPr>
                <p:nvPr/>
              </p:nvSpPr>
              <p:spPr bwMode="auto">
                <a:xfrm>
                  <a:off x="3115" y="1446"/>
                  <a:ext cx="11" cy="12"/>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45" name="Oval 23"/>
                <p:cNvSpPr>
                  <a:spLocks noChangeArrowheads="1"/>
                </p:cNvSpPr>
                <p:nvPr/>
              </p:nvSpPr>
              <p:spPr bwMode="auto">
                <a:xfrm>
                  <a:off x="3096" y="1227"/>
                  <a:ext cx="13" cy="14"/>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46" name="Oval 24"/>
                <p:cNvSpPr>
                  <a:spLocks noChangeArrowheads="1"/>
                </p:cNvSpPr>
                <p:nvPr/>
              </p:nvSpPr>
              <p:spPr bwMode="auto">
                <a:xfrm>
                  <a:off x="2963" y="1289"/>
                  <a:ext cx="14" cy="14"/>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47" name="Oval 25"/>
                <p:cNvSpPr>
                  <a:spLocks noChangeArrowheads="1"/>
                </p:cNvSpPr>
                <p:nvPr/>
              </p:nvSpPr>
              <p:spPr bwMode="auto">
                <a:xfrm>
                  <a:off x="3035" y="1258"/>
                  <a:ext cx="14" cy="15"/>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48" name="Oval 26"/>
                <p:cNvSpPr>
                  <a:spLocks noChangeArrowheads="1"/>
                </p:cNvSpPr>
                <p:nvPr/>
              </p:nvSpPr>
              <p:spPr bwMode="auto">
                <a:xfrm>
                  <a:off x="3164" y="1262"/>
                  <a:ext cx="12" cy="13"/>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49" name="Oval 27"/>
                <p:cNvSpPr>
                  <a:spLocks noChangeArrowheads="1"/>
                </p:cNvSpPr>
                <p:nvPr/>
              </p:nvSpPr>
              <p:spPr bwMode="auto">
                <a:xfrm>
                  <a:off x="2990" y="1124"/>
                  <a:ext cx="14" cy="13"/>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50" name="Oval 28"/>
                <p:cNvSpPr>
                  <a:spLocks noChangeArrowheads="1"/>
                </p:cNvSpPr>
                <p:nvPr/>
              </p:nvSpPr>
              <p:spPr bwMode="auto">
                <a:xfrm>
                  <a:off x="2772" y="1176"/>
                  <a:ext cx="12" cy="14"/>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51" name="Oval 29"/>
                <p:cNvSpPr>
                  <a:spLocks noChangeArrowheads="1"/>
                </p:cNvSpPr>
                <p:nvPr/>
              </p:nvSpPr>
              <p:spPr bwMode="auto">
                <a:xfrm>
                  <a:off x="3144" y="1045"/>
                  <a:ext cx="13" cy="15"/>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52" name="Freeform 30"/>
                <p:cNvSpPr>
                  <a:spLocks/>
                </p:cNvSpPr>
                <p:nvPr/>
              </p:nvSpPr>
              <p:spPr bwMode="auto">
                <a:xfrm>
                  <a:off x="2944" y="1094"/>
                  <a:ext cx="60" cy="159"/>
                </a:xfrm>
                <a:custGeom>
                  <a:avLst/>
                  <a:gdLst>
                    <a:gd name="T0" fmla="*/ 60 w 60"/>
                    <a:gd name="T1" fmla="*/ 159 h 159"/>
                    <a:gd name="T2" fmla="*/ 21 w 60"/>
                    <a:gd name="T3" fmla="*/ 6 h 159"/>
                    <a:gd name="T4" fmla="*/ 17 w 60"/>
                    <a:gd name="T5" fmla="*/ 1 h 159"/>
                    <a:gd name="T6" fmla="*/ 10 w 60"/>
                    <a:gd name="T7" fmla="*/ 0 h 159"/>
                    <a:gd name="T8" fmla="*/ 5 w 60"/>
                    <a:gd name="T9" fmla="*/ 2 h 159"/>
                    <a:gd name="T10" fmla="*/ 1 w 60"/>
                    <a:gd name="T11" fmla="*/ 7 h 159"/>
                    <a:gd name="T12" fmla="*/ 0 w 60"/>
                    <a:gd name="T13" fmla="*/ 15 h 159"/>
                    <a:gd name="T14" fmla="*/ 2 w 60"/>
                    <a:gd name="T15" fmla="*/ 24 h 159"/>
                    <a:gd name="T16" fmla="*/ 60 w 60"/>
                    <a:gd name="T17" fmla="*/ 159 h 1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159"/>
                    <a:gd name="T29" fmla="*/ 60 w 60"/>
                    <a:gd name="T30" fmla="*/ 159 h 1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159">
                      <a:moveTo>
                        <a:pt x="60" y="159"/>
                      </a:moveTo>
                      <a:lnTo>
                        <a:pt x="21" y="6"/>
                      </a:lnTo>
                      <a:lnTo>
                        <a:pt x="17" y="1"/>
                      </a:lnTo>
                      <a:lnTo>
                        <a:pt x="10" y="0"/>
                      </a:lnTo>
                      <a:lnTo>
                        <a:pt x="5" y="2"/>
                      </a:lnTo>
                      <a:lnTo>
                        <a:pt x="1" y="7"/>
                      </a:lnTo>
                      <a:lnTo>
                        <a:pt x="0" y="15"/>
                      </a:lnTo>
                      <a:lnTo>
                        <a:pt x="2" y="24"/>
                      </a:lnTo>
                      <a:lnTo>
                        <a:pt x="60" y="159"/>
                      </a:lnTo>
                      <a:close/>
                    </a:path>
                  </a:pathLst>
                </a:custGeom>
                <a:solidFill>
                  <a:srgbClr val="FFFF00"/>
                </a:solidFill>
                <a:ln w="9525">
                  <a:solidFill>
                    <a:srgbClr val="0000FF"/>
                  </a:solidFill>
                  <a:round/>
                  <a:headEnd/>
                  <a:tailEnd/>
                </a:ln>
              </p:spPr>
              <p:txBody>
                <a:bodyPr/>
                <a:lstStyle/>
                <a:p>
                  <a:endParaRPr lang="es-ES"/>
                </a:p>
              </p:txBody>
            </p:sp>
            <p:sp>
              <p:nvSpPr>
                <p:cNvPr id="53" name="Freeform 31"/>
                <p:cNvSpPr>
                  <a:spLocks/>
                </p:cNvSpPr>
                <p:nvPr/>
              </p:nvSpPr>
              <p:spPr bwMode="auto">
                <a:xfrm>
                  <a:off x="2955" y="1292"/>
                  <a:ext cx="47" cy="134"/>
                </a:xfrm>
                <a:custGeom>
                  <a:avLst/>
                  <a:gdLst>
                    <a:gd name="T0" fmla="*/ 47 w 47"/>
                    <a:gd name="T1" fmla="*/ 0 h 134"/>
                    <a:gd name="T2" fmla="*/ 17 w 47"/>
                    <a:gd name="T3" fmla="*/ 130 h 134"/>
                    <a:gd name="T4" fmla="*/ 14 w 47"/>
                    <a:gd name="T5" fmla="*/ 133 h 134"/>
                    <a:gd name="T6" fmla="*/ 8 w 47"/>
                    <a:gd name="T7" fmla="*/ 134 h 134"/>
                    <a:gd name="T8" fmla="*/ 5 w 47"/>
                    <a:gd name="T9" fmla="*/ 132 h 134"/>
                    <a:gd name="T10" fmla="*/ 1 w 47"/>
                    <a:gd name="T11" fmla="*/ 127 h 134"/>
                    <a:gd name="T12" fmla="*/ 0 w 47"/>
                    <a:gd name="T13" fmla="*/ 122 h 134"/>
                    <a:gd name="T14" fmla="*/ 3 w 47"/>
                    <a:gd name="T15" fmla="*/ 115 h 134"/>
                    <a:gd name="T16" fmla="*/ 47 w 47"/>
                    <a:gd name="T17" fmla="*/ 0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4"/>
                    <a:gd name="T29" fmla="*/ 47 w 47"/>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4">
                      <a:moveTo>
                        <a:pt x="47" y="0"/>
                      </a:moveTo>
                      <a:lnTo>
                        <a:pt x="17" y="130"/>
                      </a:lnTo>
                      <a:lnTo>
                        <a:pt x="14" y="133"/>
                      </a:lnTo>
                      <a:lnTo>
                        <a:pt x="8" y="134"/>
                      </a:lnTo>
                      <a:lnTo>
                        <a:pt x="5" y="132"/>
                      </a:lnTo>
                      <a:lnTo>
                        <a:pt x="1" y="127"/>
                      </a:lnTo>
                      <a:lnTo>
                        <a:pt x="0" y="122"/>
                      </a:lnTo>
                      <a:lnTo>
                        <a:pt x="3" y="115"/>
                      </a:lnTo>
                      <a:lnTo>
                        <a:pt x="47" y="0"/>
                      </a:lnTo>
                      <a:close/>
                    </a:path>
                  </a:pathLst>
                </a:custGeom>
                <a:solidFill>
                  <a:srgbClr val="FFFF00"/>
                </a:solidFill>
                <a:ln w="9525">
                  <a:solidFill>
                    <a:srgbClr val="0000FF"/>
                  </a:solidFill>
                  <a:round/>
                  <a:headEnd/>
                  <a:tailEnd/>
                </a:ln>
              </p:spPr>
              <p:txBody>
                <a:bodyPr/>
                <a:lstStyle/>
                <a:p>
                  <a:endParaRPr lang="es-ES"/>
                </a:p>
              </p:txBody>
            </p:sp>
            <p:sp>
              <p:nvSpPr>
                <p:cNvPr id="54" name="Freeform 32"/>
                <p:cNvSpPr>
                  <a:spLocks/>
                </p:cNvSpPr>
                <p:nvPr/>
              </p:nvSpPr>
              <p:spPr bwMode="auto">
                <a:xfrm>
                  <a:off x="3031" y="1297"/>
                  <a:ext cx="47" cy="134"/>
                </a:xfrm>
                <a:custGeom>
                  <a:avLst/>
                  <a:gdLst>
                    <a:gd name="T0" fmla="*/ 0 w 47"/>
                    <a:gd name="T1" fmla="*/ 0 h 134"/>
                    <a:gd name="T2" fmla="*/ 30 w 47"/>
                    <a:gd name="T3" fmla="*/ 129 h 134"/>
                    <a:gd name="T4" fmla="*/ 34 w 47"/>
                    <a:gd name="T5" fmla="*/ 133 h 134"/>
                    <a:gd name="T6" fmla="*/ 39 w 47"/>
                    <a:gd name="T7" fmla="*/ 134 h 134"/>
                    <a:gd name="T8" fmla="*/ 44 w 47"/>
                    <a:gd name="T9" fmla="*/ 132 h 134"/>
                    <a:gd name="T10" fmla="*/ 46 w 47"/>
                    <a:gd name="T11" fmla="*/ 127 h 134"/>
                    <a:gd name="T12" fmla="*/ 47 w 47"/>
                    <a:gd name="T13" fmla="*/ 121 h 134"/>
                    <a:gd name="T14" fmla="*/ 45 w 47"/>
                    <a:gd name="T15" fmla="*/ 114 h 134"/>
                    <a:gd name="T16" fmla="*/ 0 w 47"/>
                    <a:gd name="T17" fmla="*/ 0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4"/>
                    <a:gd name="T29" fmla="*/ 47 w 47"/>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4">
                      <a:moveTo>
                        <a:pt x="0" y="0"/>
                      </a:moveTo>
                      <a:lnTo>
                        <a:pt x="30" y="129"/>
                      </a:lnTo>
                      <a:lnTo>
                        <a:pt x="34" y="133"/>
                      </a:lnTo>
                      <a:lnTo>
                        <a:pt x="39" y="134"/>
                      </a:lnTo>
                      <a:lnTo>
                        <a:pt x="44" y="132"/>
                      </a:lnTo>
                      <a:lnTo>
                        <a:pt x="46" y="127"/>
                      </a:lnTo>
                      <a:lnTo>
                        <a:pt x="47" y="121"/>
                      </a:lnTo>
                      <a:lnTo>
                        <a:pt x="45" y="114"/>
                      </a:lnTo>
                      <a:lnTo>
                        <a:pt x="0" y="0"/>
                      </a:lnTo>
                      <a:close/>
                    </a:path>
                  </a:pathLst>
                </a:custGeom>
                <a:solidFill>
                  <a:srgbClr val="FFFF00"/>
                </a:solidFill>
                <a:ln w="9525">
                  <a:solidFill>
                    <a:srgbClr val="0000FF"/>
                  </a:solidFill>
                  <a:round/>
                  <a:headEnd/>
                  <a:tailEnd/>
                </a:ln>
              </p:spPr>
              <p:txBody>
                <a:bodyPr/>
                <a:lstStyle/>
                <a:p>
                  <a:endParaRPr lang="es-ES"/>
                </a:p>
              </p:txBody>
            </p:sp>
            <p:sp>
              <p:nvSpPr>
                <p:cNvPr id="55" name="Freeform 33"/>
                <p:cNvSpPr>
                  <a:spLocks/>
                </p:cNvSpPr>
                <p:nvPr/>
              </p:nvSpPr>
              <p:spPr bwMode="auto">
                <a:xfrm>
                  <a:off x="3004" y="1114"/>
                  <a:ext cx="185" cy="139"/>
                </a:xfrm>
                <a:custGeom>
                  <a:avLst/>
                  <a:gdLst>
                    <a:gd name="T0" fmla="*/ 0 w 185"/>
                    <a:gd name="T1" fmla="*/ 139 h 139"/>
                    <a:gd name="T2" fmla="*/ 161 w 185"/>
                    <a:gd name="T3" fmla="*/ 9 h 139"/>
                    <a:gd name="T4" fmla="*/ 175 w 185"/>
                    <a:gd name="T5" fmla="*/ 0 h 139"/>
                    <a:gd name="T6" fmla="*/ 181 w 185"/>
                    <a:gd name="T7" fmla="*/ 2 h 139"/>
                    <a:gd name="T8" fmla="*/ 184 w 185"/>
                    <a:gd name="T9" fmla="*/ 5 h 139"/>
                    <a:gd name="T10" fmla="*/ 185 w 185"/>
                    <a:gd name="T11" fmla="*/ 15 h 139"/>
                    <a:gd name="T12" fmla="*/ 185 w 185"/>
                    <a:gd name="T13" fmla="*/ 21 h 139"/>
                    <a:gd name="T14" fmla="*/ 183 w 185"/>
                    <a:gd name="T15" fmla="*/ 27 h 139"/>
                    <a:gd name="T16" fmla="*/ 175 w 185"/>
                    <a:gd name="T17" fmla="*/ 29 h 139"/>
                    <a:gd name="T18" fmla="*/ 0 w 185"/>
                    <a:gd name="T19" fmla="*/ 139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5"/>
                    <a:gd name="T31" fmla="*/ 0 h 139"/>
                    <a:gd name="T32" fmla="*/ 185 w 185"/>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5" h="139">
                      <a:moveTo>
                        <a:pt x="0" y="139"/>
                      </a:moveTo>
                      <a:lnTo>
                        <a:pt x="161" y="9"/>
                      </a:lnTo>
                      <a:lnTo>
                        <a:pt x="175" y="0"/>
                      </a:lnTo>
                      <a:lnTo>
                        <a:pt x="181" y="2"/>
                      </a:lnTo>
                      <a:lnTo>
                        <a:pt x="184" y="5"/>
                      </a:lnTo>
                      <a:lnTo>
                        <a:pt x="185" y="15"/>
                      </a:lnTo>
                      <a:lnTo>
                        <a:pt x="185" y="21"/>
                      </a:lnTo>
                      <a:lnTo>
                        <a:pt x="183" y="27"/>
                      </a:lnTo>
                      <a:lnTo>
                        <a:pt x="175" y="29"/>
                      </a:lnTo>
                      <a:lnTo>
                        <a:pt x="0" y="139"/>
                      </a:lnTo>
                      <a:close/>
                    </a:path>
                  </a:pathLst>
                </a:custGeom>
                <a:solidFill>
                  <a:srgbClr val="FFFF00"/>
                </a:solidFill>
                <a:ln w="9525">
                  <a:solidFill>
                    <a:srgbClr val="0000FF"/>
                  </a:solidFill>
                  <a:round/>
                  <a:headEnd/>
                  <a:tailEnd/>
                </a:ln>
              </p:spPr>
              <p:txBody>
                <a:bodyPr/>
                <a:lstStyle/>
                <a:p>
                  <a:endParaRPr lang="es-ES"/>
                </a:p>
              </p:txBody>
            </p:sp>
            <p:sp>
              <p:nvSpPr>
                <p:cNvPr id="56" name="Freeform 34"/>
                <p:cNvSpPr>
                  <a:spLocks/>
                </p:cNvSpPr>
                <p:nvPr/>
              </p:nvSpPr>
              <p:spPr bwMode="auto">
                <a:xfrm>
                  <a:off x="2852" y="1110"/>
                  <a:ext cx="152" cy="143"/>
                </a:xfrm>
                <a:custGeom>
                  <a:avLst/>
                  <a:gdLst>
                    <a:gd name="T0" fmla="*/ 152 w 152"/>
                    <a:gd name="T1" fmla="*/ 143 h 143"/>
                    <a:gd name="T2" fmla="*/ 20 w 152"/>
                    <a:gd name="T3" fmla="*/ 9 h 143"/>
                    <a:gd name="T4" fmla="*/ 10 w 152"/>
                    <a:gd name="T5" fmla="*/ 0 h 143"/>
                    <a:gd name="T6" fmla="*/ 3 w 152"/>
                    <a:gd name="T7" fmla="*/ 1 h 143"/>
                    <a:gd name="T8" fmla="*/ 2 w 152"/>
                    <a:gd name="T9" fmla="*/ 4 h 143"/>
                    <a:gd name="T10" fmla="*/ 0 w 152"/>
                    <a:gd name="T11" fmla="*/ 15 h 143"/>
                    <a:gd name="T12" fmla="*/ 0 w 152"/>
                    <a:gd name="T13" fmla="*/ 21 h 143"/>
                    <a:gd name="T14" fmla="*/ 3 w 152"/>
                    <a:gd name="T15" fmla="*/ 27 h 143"/>
                    <a:gd name="T16" fmla="*/ 10 w 152"/>
                    <a:gd name="T17" fmla="*/ 30 h 143"/>
                    <a:gd name="T18" fmla="*/ 152 w 152"/>
                    <a:gd name="T19" fmla="*/ 143 h 1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
                    <a:gd name="T31" fmla="*/ 0 h 143"/>
                    <a:gd name="T32" fmla="*/ 152 w 152"/>
                    <a:gd name="T33" fmla="*/ 143 h 1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 h="143">
                      <a:moveTo>
                        <a:pt x="152" y="143"/>
                      </a:moveTo>
                      <a:lnTo>
                        <a:pt x="20" y="9"/>
                      </a:lnTo>
                      <a:lnTo>
                        <a:pt x="10" y="0"/>
                      </a:lnTo>
                      <a:lnTo>
                        <a:pt x="3" y="1"/>
                      </a:lnTo>
                      <a:lnTo>
                        <a:pt x="2" y="4"/>
                      </a:lnTo>
                      <a:lnTo>
                        <a:pt x="0" y="15"/>
                      </a:lnTo>
                      <a:lnTo>
                        <a:pt x="0" y="21"/>
                      </a:lnTo>
                      <a:lnTo>
                        <a:pt x="3" y="27"/>
                      </a:lnTo>
                      <a:lnTo>
                        <a:pt x="10" y="30"/>
                      </a:lnTo>
                      <a:lnTo>
                        <a:pt x="152" y="143"/>
                      </a:lnTo>
                      <a:close/>
                    </a:path>
                  </a:pathLst>
                </a:custGeom>
                <a:solidFill>
                  <a:srgbClr val="FFFF00"/>
                </a:solidFill>
                <a:ln w="9525">
                  <a:solidFill>
                    <a:srgbClr val="0000FF"/>
                  </a:solidFill>
                  <a:round/>
                  <a:headEnd/>
                  <a:tailEnd/>
                </a:ln>
              </p:spPr>
              <p:txBody>
                <a:bodyPr/>
                <a:lstStyle/>
                <a:p>
                  <a:endParaRPr lang="es-ES"/>
                </a:p>
              </p:txBody>
            </p:sp>
            <p:sp>
              <p:nvSpPr>
                <p:cNvPr id="57" name="Freeform 35"/>
                <p:cNvSpPr>
                  <a:spLocks/>
                </p:cNvSpPr>
                <p:nvPr/>
              </p:nvSpPr>
              <p:spPr bwMode="auto">
                <a:xfrm>
                  <a:off x="2819" y="1262"/>
                  <a:ext cx="165" cy="114"/>
                </a:xfrm>
                <a:custGeom>
                  <a:avLst/>
                  <a:gdLst>
                    <a:gd name="T0" fmla="*/ 165 w 165"/>
                    <a:gd name="T1" fmla="*/ 0 h 114"/>
                    <a:gd name="T2" fmla="*/ 22 w 165"/>
                    <a:gd name="T3" fmla="*/ 106 h 114"/>
                    <a:gd name="T4" fmla="*/ 9 w 165"/>
                    <a:gd name="T5" fmla="*/ 114 h 114"/>
                    <a:gd name="T6" fmla="*/ 4 w 165"/>
                    <a:gd name="T7" fmla="*/ 112 h 114"/>
                    <a:gd name="T8" fmla="*/ 2 w 165"/>
                    <a:gd name="T9" fmla="*/ 110 h 114"/>
                    <a:gd name="T10" fmla="*/ 0 w 165"/>
                    <a:gd name="T11" fmla="*/ 102 h 114"/>
                    <a:gd name="T12" fmla="*/ 0 w 165"/>
                    <a:gd name="T13" fmla="*/ 97 h 114"/>
                    <a:gd name="T14" fmla="*/ 3 w 165"/>
                    <a:gd name="T15" fmla="*/ 92 h 114"/>
                    <a:gd name="T16" fmla="*/ 9 w 165"/>
                    <a:gd name="T17" fmla="*/ 90 h 114"/>
                    <a:gd name="T18" fmla="*/ 165 w 165"/>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5"/>
                    <a:gd name="T31" fmla="*/ 0 h 114"/>
                    <a:gd name="T32" fmla="*/ 165 w 165"/>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5" h="114">
                      <a:moveTo>
                        <a:pt x="165" y="0"/>
                      </a:moveTo>
                      <a:lnTo>
                        <a:pt x="22" y="106"/>
                      </a:lnTo>
                      <a:lnTo>
                        <a:pt x="9" y="114"/>
                      </a:lnTo>
                      <a:lnTo>
                        <a:pt x="4" y="112"/>
                      </a:lnTo>
                      <a:lnTo>
                        <a:pt x="2" y="110"/>
                      </a:lnTo>
                      <a:lnTo>
                        <a:pt x="0" y="102"/>
                      </a:lnTo>
                      <a:lnTo>
                        <a:pt x="0" y="97"/>
                      </a:lnTo>
                      <a:lnTo>
                        <a:pt x="3" y="92"/>
                      </a:lnTo>
                      <a:lnTo>
                        <a:pt x="9" y="90"/>
                      </a:lnTo>
                      <a:lnTo>
                        <a:pt x="165" y="0"/>
                      </a:lnTo>
                      <a:close/>
                    </a:path>
                  </a:pathLst>
                </a:custGeom>
                <a:solidFill>
                  <a:srgbClr val="FFFF00"/>
                </a:solidFill>
                <a:ln w="9525">
                  <a:solidFill>
                    <a:srgbClr val="0000FF"/>
                  </a:solidFill>
                  <a:round/>
                  <a:headEnd/>
                  <a:tailEnd/>
                </a:ln>
              </p:spPr>
              <p:txBody>
                <a:bodyPr/>
                <a:lstStyle/>
                <a:p>
                  <a:endParaRPr lang="es-ES"/>
                </a:p>
              </p:txBody>
            </p:sp>
            <p:sp>
              <p:nvSpPr>
                <p:cNvPr id="58" name="Freeform 36"/>
                <p:cNvSpPr>
                  <a:spLocks/>
                </p:cNvSpPr>
                <p:nvPr/>
              </p:nvSpPr>
              <p:spPr bwMode="auto">
                <a:xfrm>
                  <a:off x="3022" y="1253"/>
                  <a:ext cx="183" cy="90"/>
                </a:xfrm>
                <a:custGeom>
                  <a:avLst/>
                  <a:gdLst>
                    <a:gd name="T0" fmla="*/ 0 w 183"/>
                    <a:gd name="T1" fmla="*/ 0 h 90"/>
                    <a:gd name="T2" fmla="*/ 159 w 183"/>
                    <a:gd name="T3" fmla="*/ 85 h 90"/>
                    <a:gd name="T4" fmla="*/ 173 w 183"/>
                    <a:gd name="T5" fmla="*/ 90 h 90"/>
                    <a:gd name="T6" fmla="*/ 179 w 183"/>
                    <a:gd name="T7" fmla="*/ 89 h 90"/>
                    <a:gd name="T8" fmla="*/ 181 w 183"/>
                    <a:gd name="T9" fmla="*/ 87 h 90"/>
                    <a:gd name="T10" fmla="*/ 183 w 183"/>
                    <a:gd name="T11" fmla="*/ 81 h 90"/>
                    <a:gd name="T12" fmla="*/ 183 w 183"/>
                    <a:gd name="T13" fmla="*/ 78 h 90"/>
                    <a:gd name="T14" fmla="*/ 180 w 183"/>
                    <a:gd name="T15" fmla="*/ 73 h 90"/>
                    <a:gd name="T16" fmla="*/ 173 w 183"/>
                    <a:gd name="T17" fmla="*/ 71 h 90"/>
                    <a:gd name="T18" fmla="*/ 0 w 183"/>
                    <a:gd name="T19" fmla="*/ 0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3"/>
                    <a:gd name="T31" fmla="*/ 0 h 90"/>
                    <a:gd name="T32" fmla="*/ 183 w 183"/>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3" h="90">
                      <a:moveTo>
                        <a:pt x="0" y="0"/>
                      </a:moveTo>
                      <a:lnTo>
                        <a:pt x="159" y="85"/>
                      </a:lnTo>
                      <a:lnTo>
                        <a:pt x="173" y="90"/>
                      </a:lnTo>
                      <a:lnTo>
                        <a:pt x="179" y="89"/>
                      </a:lnTo>
                      <a:lnTo>
                        <a:pt x="181" y="87"/>
                      </a:lnTo>
                      <a:lnTo>
                        <a:pt x="183" y="81"/>
                      </a:lnTo>
                      <a:lnTo>
                        <a:pt x="183" y="78"/>
                      </a:lnTo>
                      <a:lnTo>
                        <a:pt x="180" y="73"/>
                      </a:lnTo>
                      <a:lnTo>
                        <a:pt x="173" y="71"/>
                      </a:lnTo>
                      <a:lnTo>
                        <a:pt x="0" y="0"/>
                      </a:lnTo>
                      <a:close/>
                    </a:path>
                  </a:pathLst>
                </a:custGeom>
                <a:solidFill>
                  <a:srgbClr val="FFFF00"/>
                </a:solidFill>
                <a:ln w="9525">
                  <a:solidFill>
                    <a:srgbClr val="0000FF"/>
                  </a:solidFill>
                  <a:round/>
                  <a:headEnd/>
                  <a:tailEnd/>
                </a:ln>
              </p:spPr>
              <p:txBody>
                <a:bodyPr/>
                <a:lstStyle/>
                <a:p>
                  <a:endParaRPr lang="es-ES"/>
                </a:p>
              </p:txBody>
            </p:sp>
            <p:sp>
              <p:nvSpPr>
                <p:cNvPr id="59" name="Freeform 37"/>
                <p:cNvSpPr>
                  <a:spLocks/>
                </p:cNvSpPr>
                <p:nvPr/>
              </p:nvSpPr>
              <p:spPr bwMode="auto">
                <a:xfrm>
                  <a:off x="2821" y="1205"/>
                  <a:ext cx="188" cy="48"/>
                </a:xfrm>
                <a:custGeom>
                  <a:avLst/>
                  <a:gdLst>
                    <a:gd name="T0" fmla="*/ 15 w 188"/>
                    <a:gd name="T1" fmla="*/ 0 h 48"/>
                    <a:gd name="T2" fmla="*/ 3 w 188"/>
                    <a:gd name="T3" fmla="*/ 1 h 48"/>
                    <a:gd name="T4" fmla="*/ 0 w 188"/>
                    <a:gd name="T5" fmla="*/ 4 h 48"/>
                    <a:gd name="T6" fmla="*/ 0 w 188"/>
                    <a:gd name="T7" fmla="*/ 9 h 48"/>
                    <a:gd name="T8" fmla="*/ 2 w 188"/>
                    <a:gd name="T9" fmla="*/ 14 h 48"/>
                    <a:gd name="T10" fmla="*/ 4 w 188"/>
                    <a:gd name="T11" fmla="*/ 17 h 48"/>
                    <a:gd name="T12" fmla="*/ 188 w 188"/>
                    <a:gd name="T13" fmla="*/ 48 h 48"/>
                    <a:gd name="T14" fmla="*/ 15 w 188"/>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188"/>
                    <a:gd name="T25" fmla="*/ 0 h 48"/>
                    <a:gd name="T26" fmla="*/ 188 w 188"/>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8" h="48">
                      <a:moveTo>
                        <a:pt x="15" y="0"/>
                      </a:moveTo>
                      <a:lnTo>
                        <a:pt x="3" y="1"/>
                      </a:lnTo>
                      <a:lnTo>
                        <a:pt x="0" y="4"/>
                      </a:lnTo>
                      <a:lnTo>
                        <a:pt x="0" y="9"/>
                      </a:lnTo>
                      <a:lnTo>
                        <a:pt x="2" y="14"/>
                      </a:lnTo>
                      <a:lnTo>
                        <a:pt x="4" y="17"/>
                      </a:lnTo>
                      <a:lnTo>
                        <a:pt x="188" y="48"/>
                      </a:lnTo>
                      <a:lnTo>
                        <a:pt x="15" y="0"/>
                      </a:lnTo>
                      <a:close/>
                    </a:path>
                  </a:pathLst>
                </a:custGeom>
                <a:solidFill>
                  <a:srgbClr val="FFFF00"/>
                </a:solidFill>
                <a:ln w="9525">
                  <a:solidFill>
                    <a:srgbClr val="0000FF"/>
                  </a:solidFill>
                  <a:round/>
                  <a:headEnd/>
                  <a:tailEnd/>
                </a:ln>
              </p:spPr>
              <p:txBody>
                <a:bodyPr/>
                <a:lstStyle/>
                <a:p>
                  <a:endParaRPr lang="es-ES"/>
                </a:p>
              </p:txBody>
            </p:sp>
            <p:sp>
              <p:nvSpPr>
                <p:cNvPr id="60" name="Freeform 38"/>
                <p:cNvSpPr>
                  <a:spLocks/>
                </p:cNvSpPr>
                <p:nvPr/>
              </p:nvSpPr>
              <p:spPr bwMode="auto">
                <a:xfrm>
                  <a:off x="3009" y="1185"/>
                  <a:ext cx="226" cy="68"/>
                </a:xfrm>
                <a:custGeom>
                  <a:avLst/>
                  <a:gdLst>
                    <a:gd name="T0" fmla="*/ 208 w 226"/>
                    <a:gd name="T1" fmla="*/ 0 h 68"/>
                    <a:gd name="T2" fmla="*/ 221 w 226"/>
                    <a:gd name="T3" fmla="*/ 2 h 68"/>
                    <a:gd name="T4" fmla="*/ 226 w 226"/>
                    <a:gd name="T5" fmla="*/ 6 h 68"/>
                    <a:gd name="T6" fmla="*/ 226 w 226"/>
                    <a:gd name="T7" fmla="*/ 13 h 68"/>
                    <a:gd name="T8" fmla="*/ 223 w 226"/>
                    <a:gd name="T9" fmla="*/ 20 h 68"/>
                    <a:gd name="T10" fmla="*/ 220 w 226"/>
                    <a:gd name="T11" fmla="*/ 24 h 68"/>
                    <a:gd name="T12" fmla="*/ 0 w 226"/>
                    <a:gd name="T13" fmla="*/ 68 h 68"/>
                    <a:gd name="T14" fmla="*/ 208 w 226"/>
                    <a:gd name="T15" fmla="*/ 0 h 68"/>
                    <a:gd name="T16" fmla="*/ 0 60000 65536"/>
                    <a:gd name="T17" fmla="*/ 0 60000 65536"/>
                    <a:gd name="T18" fmla="*/ 0 60000 65536"/>
                    <a:gd name="T19" fmla="*/ 0 60000 65536"/>
                    <a:gd name="T20" fmla="*/ 0 60000 65536"/>
                    <a:gd name="T21" fmla="*/ 0 60000 65536"/>
                    <a:gd name="T22" fmla="*/ 0 60000 65536"/>
                    <a:gd name="T23" fmla="*/ 0 60000 65536"/>
                    <a:gd name="T24" fmla="*/ 0 w 226"/>
                    <a:gd name="T25" fmla="*/ 0 h 68"/>
                    <a:gd name="T26" fmla="*/ 226 w 226"/>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 h="68">
                      <a:moveTo>
                        <a:pt x="208" y="0"/>
                      </a:moveTo>
                      <a:lnTo>
                        <a:pt x="221" y="2"/>
                      </a:lnTo>
                      <a:lnTo>
                        <a:pt x="226" y="6"/>
                      </a:lnTo>
                      <a:lnTo>
                        <a:pt x="226" y="13"/>
                      </a:lnTo>
                      <a:lnTo>
                        <a:pt x="223" y="20"/>
                      </a:lnTo>
                      <a:lnTo>
                        <a:pt x="220" y="24"/>
                      </a:lnTo>
                      <a:lnTo>
                        <a:pt x="0" y="68"/>
                      </a:lnTo>
                      <a:lnTo>
                        <a:pt x="208" y="0"/>
                      </a:lnTo>
                      <a:close/>
                    </a:path>
                  </a:pathLst>
                </a:custGeom>
                <a:solidFill>
                  <a:srgbClr val="FFFF00"/>
                </a:solidFill>
                <a:ln w="9525">
                  <a:solidFill>
                    <a:srgbClr val="0000FF"/>
                  </a:solidFill>
                  <a:round/>
                  <a:headEnd/>
                  <a:tailEnd/>
                </a:ln>
              </p:spPr>
              <p:txBody>
                <a:bodyPr/>
                <a:lstStyle/>
                <a:p>
                  <a:endParaRPr lang="es-ES"/>
                </a:p>
              </p:txBody>
            </p:sp>
            <p:sp>
              <p:nvSpPr>
                <p:cNvPr id="61" name="Freeform 39"/>
                <p:cNvSpPr>
                  <a:spLocks/>
                </p:cNvSpPr>
                <p:nvPr/>
              </p:nvSpPr>
              <p:spPr bwMode="auto">
                <a:xfrm>
                  <a:off x="2960" y="1179"/>
                  <a:ext cx="49" cy="74"/>
                </a:xfrm>
                <a:custGeom>
                  <a:avLst/>
                  <a:gdLst>
                    <a:gd name="T0" fmla="*/ 49 w 49"/>
                    <a:gd name="T1" fmla="*/ 74 h 74"/>
                    <a:gd name="T2" fmla="*/ 17 w 49"/>
                    <a:gd name="T3" fmla="*/ 3 h 74"/>
                    <a:gd name="T4" fmla="*/ 14 w 49"/>
                    <a:gd name="T5" fmla="*/ 1 h 74"/>
                    <a:gd name="T6" fmla="*/ 8 w 49"/>
                    <a:gd name="T7" fmla="*/ 0 h 74"/>
                    <a:gd name="T8" fmla="*/ 3 w 49"/>
                    <a:gd name="T9" fmla="*/ 1 h 74"/>
                    <a:gd name="T10" fmla="*/ 1 w 49"/>
                    <a:gd name="T11" fmla="*/ 4 h 74"/>
                    <a:gd name="T12" fmla="*/ 0 w 49"/>
                    <a:gd name="T13" fmla="*/ 6 h 74"/>
                    <a:gd name="T14" fmla="*/ 1 w 49"/>
                    <a:gd name="T15" fmla="*/ 11 h 74"/>
                    <a:gd name="T16" fmla="*/ 49 w 49"/>
                    <a:gd name="T17" fmla="*/ 74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74"/>
                    <a:gd name="T29" fmla="*/ 49 w 49"/>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74">
                      <a:moveTo>
                        <a:pt x="49" y="74"/>
                      </a:moveTo>
                      <a:lnTo>
                        <a:pt x="17" y="3"/>
                      </a:lnTo>
                      <a:lnTo>
                        <a:pt x="14" y="1"/>
                      </a:lnTo>
                      <a:lnTo>
                        <a:pt x="8" y="0"/>
                      </a:lnTo>
                      <a:lnTo>
                        <a:pt x="3" y="1"/>
                      </a:lnTo>
                      <a:lnTo>
                        <a:pt x="1" y="4"/>
                      </a:lnTo>
                      <a:lnTo>
                        <a:pt x="0" y="6"/>
                      </a:lnTo>
                      <a:lnTo>
                        <a:pt x="1" y="11"/>
                      </a:lnTo>
                      <a:lnTo>
                        <a:pt x="49" y="74"/>
                      </a:lnTo>
                      <a:close/>
                    </a:path>
                  </a:pathLst>
                </a:custGeom>
                <a:solidFill>
                  <a:srgbClr val="FFFF00"/>
                </a:solidFill>
                <a:ln w="9525">
                  <a:solidFill>
                    <a:srgbClr val="0000FF"/>
                  </a:solidFill>
                  <a:round/>
                  <a:headEnd/>
                  <a:tailEnd/>
                </a:ln>
              </p:spPr>
              <p:txBody>
                <a:bodyPr/>
                <a:lstStyle/>
                <a:p>
                  <a:endParaRPr lang="es-ES"/>
                </a:p>
              </p:txBody>
            </p:sp>
            <p:sp>
              <p:nvSpPr>
                <p:cNvPr id="62" name="Freeform 40"/>
                <p:cNvSpPr>
                  <a:spLocks/>
                </p:cNvSpPr>
                <p:nvPr/>
              </p:nvSpPr>
              <p:spPr bwMode="auto">
                <a:xfrm>
                  <a:off x="2924" y="1253"/>
                  <a:ext cx="85" cy="119"/>
                </a:xfrm>
                <a:custGeom>
                  <a:avLst/>
                  <a:gdLst>
                    <a:gd name="T0" fmla="*/ 85 w 85"/>
                    <a:gd name="T1" fmla="*/ 0 h 119"/>
                    <a:gd name="T2" fmla="*/ 31 w 85"/>
                    <a:gd name="T3" fmla="*/ 117 h 119"/>
                    <a:gd name="T4" fmla="*/ 24 w 85"/>
                    <a:gd name="T5" fmla="*/ 119 h 119"/>
                    <a:gd name="T6" fmla="*/ 15 w 85"/>
                    <a:gd name="T7" fmla="*/ 119 h 119"/>
                    <a:gd name="T8" fmla="*/ 8 w 85"/>
                    <a:gd name="T9" fmla="*/ 118 h 119"/>
                    <a:gd name="T10" fmla="*/ 3 w 85"/>
                    <a:gd name="T11" fmla="*/ 115 h 119"/>
                    <a:gd name="T12" fmla="*/ 0 w 85"/>
                    <a:gd name="T13" fmla="*/ 109 h 119"/>
                    <a:gd name="T14" fmla="*/ 4 w 85"/>
                    <a:gd name="T15" fmla="*/ 103 h 119"/>
                    <a:gd name="T16" fmla="*/ 85 w 85"/>
                    <a:gd name="T17" fmla="*/ 0 h 1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119"/>
                    <a:gd name="T29" fmla="*/ 85 w 85"/>
                    <a:gd name="T30" fmla="*/ 119 h 1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119">
                      <a:moveTo>
                        <a:pt x="85" y="0"/>
                      </a:moveTo>
                      <a:lnTo>
                        <a:pt x="31" y="117"/>
                      </a:lnTo>
                      <a:lnTo>
                        <a:pt x="24" y="119"/>
                      </a:lnTo>
                      <a:lnTo>
                        <a:pt x="15" y="119"/>
                      </a:lnTo>
                      <a:lnTo>
                        <a:pt x="8" y="118"/>
                      </a:lnTo>
                      <a:lnTo>
                        <a:pt x="3" y="115"/>
                      </a:lnTo>
                      <a:lnTo>
                        <a:pt x="0" y="109"/>
                      </a:lnTo>
                      <a:lnTo>
                        <a:pt x="4" y="103"/>
                      </a:lnTo>
                      <a:lnTo>
                        <a:pt x="85" y="0"/>
                      </a:lnTo>
                      <a:close/>
                    </a:path>
                  </a:pathLst>
                </a:custGeom>
                <a:solidFill>
                  <a:srgbClr val="FFFF00"/>
                </a:solidFill>
                <a:ln w="9525">
                  <a:solidFill>
                    <a:srgbClr val="0000FF"/>
                  </a:solidFill>
                  <a:round/>
                  <a:headEnd/>
                  <a:tailEnd/>
                </a:ln>
              </p:spPr>
              <p:txBody>
                <a:bodyPr/>
                <a:lstStyle/>
                <a:p>
                  <a:endParaRPr lang="es-ES"/>
                </a:p>
              </p:txBody>
            </p:sp>
            <p:sp>
              <p:nvSpPr>
                <p:cNvPr id="63" name="Freeform 41"/>
                <p:cNvSpPr>
                  <a:spLocks/>
                </p:cNvSpPr>
                <p:nvPr/>
              </p:nvSpPr>
              <p:spPr bwMode="auto">
                <a:xfrm>
                  <a:off x="3009" y="1253"/>
                  <a:ext cx="50" cy="74"/>
                </a:xfrm>
                <a:custGeom>
                  <a:avLst/>
                  <a:gdLst>
                    <a:gd name="T0" fmla="*/ 0 w 50"/>
                    <a:gd name="T1" fmla="*/ 0 h 74"/>
                    <a:gd name="T2" fmla="*/ 31 w 50"/>
                    <a:gd name="T3" fmla="*/ 72 h 74"/>
                    <a:gd name="T4" fmla="*/ 35 w 50"/>
                    <a:gd name="T5" fmla="*/ 74 h 74"/>
                    <a:gd name="T6" fmla="*/ 41 w 50"/>
                    <a:gd name="T7" fmla="*/ 74 h 74"/>
                    <a:gd name="T8" fmla="*/ 44 w 50"/>
                    <a:gd name="T9" fmla="*/ 73 h 74"/>
                    <a:gd name="T10" fmla="*/ 49 w 50"/>
                    <a:gd name="T11" fmla="*/ 71 h 74"/>
                    <a:gd name="T12" fmla="*/ 50 w 50"/>
                    <a:gd name="T13" fmla="*/ 68 h 74"/>
                    <a:gd name="T14" fmla="*/ 46 w 50"/>
                    <a:gd name="T15" fmla="*/ 64 h 74"/>
                    <a:gd name="T16" fmla="*/ 0 w 50"/>
                    <a:gd name="T17" fmla="*/ 0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74"/>
                    <a:gd name="T29" fmla="*/ 50 w 50"/>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74">
                      <a:moveTo>
                        <a:pt x="0" y="0"/>
                      </a:moveTo>
                      <a:lnTo>
                        <a:pt x="31" y="72"/>
                      </a:lnTo>
                      <a:lnTo>
                        <a:pt x="35" y="74"/>
                      </a:lnTo>
                      <a:lnTo>
                        <a:pt x="41" y="74"/>
                      </a:lnTo>
                      <a:lnTo>
                        <a:pt x="44" y="73"/>
                      </a:lnTo>
                      <a:lnTo>
                        <a:pt x="49" y="71"/>
                      </a:lnTo>
                      <a:lnTo>
                        <a:pt x="50" y="68"/>
                      </a:lnTo>
                      <a:lnTo>
                        <a:pt x="46" y="64"/>
                      </a:lnTo>
                      <a:lnTo>
                        <a:pt x="0" y="0"/>
                      </a:lnTo>
                      <a:close/>
                    </a:path>
                  </a:pathLst>
                </a:custGeom>
                <a:solidFill>
                  <a:srgbClr val="FFFF00"/>
                </a:solidFill>
                <a:ln w="9525">
                  <a:solidFill>
                    <a:srgbClr val="0000FF"/>
                  </a:solidFill>
                  <a:round/>
                  <a:headEnd/>
                  <a:tailEnd/>
                </a:ln>
              </p:spPr>
              <p:txBody>
                <a:bodyPr/>
                <a:lstStyle/>
                <a:p>
                  <a:endParaRPr lang="es-ES"/>
                </a:p>
              </p:txBody>
            </p:sp>
            <p:sp>
              <p:nvSpPr>
                <p:cNvPr id="64" name="Oval 42"/>
                <p:cNvSpPr>
                  <a:spLocks noChangeArrowheads="1"/>
                </p:cNvSpPr>
                <p:nvPr/>
              </p:nvSpPr>
              <p:spPr bwMode="auto">
                <a:xfrm>
                  <a:off x="2690" y="1291"/>
                  <a:ext cx="6" cy="7"/>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65" name="Oval 43"/>
                <p:cNvSpPr>
                  <a:spLocks noChangeArrowheads="1"/>
                </p:cNvSpPr>
                <p:nvPr/>
              </p:nvSpPr>
              <p:spPr bwMode="auto">
                <a:xfrm>
                  <a:off x="2762" y="1364"/>
                  <a:ext cx="5" cy="5"/>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66" name="Oval 44"/>
                <p:cNvSpPr>
                  <a:spLocks noChangeArrowheads="1"/>
                </p:cNvSpPr>
                <p:nvPr/>
              </p:nvSpPr>
              <p:spPr bwMode="auto">
                <a:xfrm>
                  <a:off x="2702" y="1398"/>
                  <a:ext cx="6" cy="6"/>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67" name="Oval 45"/>
                <p:cNvSpPr>
                  <a:spLocks noChangeArrowheads="1"/>
                </p:cNvSpPr>
                <p:nvPr/>
              </p:nvSpPr>
              <p:spPr bwMode="auto">
                <a:xfrm>
                  <a:off x="2668" y="1385"/>
                  <a:ext cx="7" cy="7"/>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68" name="Freeform 46"/>
                <p:cNvSpPr>
                  <a:spLocks/>
                </p:cNvSpPr>
                <p:nvPr/>
              </p:nvSpPr>
              <p:spPr bwMode="auto">
                <a:xfrm>
                  <a:off x="3009" y="1032"/>
                  <a:ext cx="44" cy="221"/>
                </a:xfrm>
                <a:custGeom>
                  <a:avLst/>
                  <a:gdLst>
                    <a:gd name="T0" fmla="*/ 0 w 44"/>
                    <a:gd name="T1" fmla="*/ 221 h 221"/>
                    <a:gd name="T2" fmla="*/ 26 w 44"/>
                    <a:gd name="T3" fmla="*/ 12 h 221"/>
                    <a:gd name="T4" fmla="*/ 32 w 44"/>
                    <a:gd name="T5" fmla="*/ 2 h 221"/>
                    <a:gd name="T6" fmla="*/ 37 w 44"/>
                    <a:gd name="T7" fmla="*/ 0 h 221"/>
                    <a:gd name="T8" fmla="*/ 41 w 44"/>
                    <a:gd name="T9" fmla="*/ 1 h 221"/>
                    <a:gd name="T10" fmla="*/ 43 w 44"/>
                    <a:gd name="T11" fmla="*/ 6 h 221"/>
                    <a:gd name="T12" fmla="*/ 44 w 44"/>
                    <a:gd name="T13" fmla="*/ 15 h 221"/>
                    <a:gd name="T14" fmla="*/ 43 w 44"/>
                    <a:gd name="T15" fmla="*/ 23 h 221"/>
                    <a:gd name="T16" fmla="*/ 0 w 44"/>
                    <a:gd name="T17" fmla="*/ 221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221"/>
                    <a:gd name="T29" fmla="*/ 44 w 44"/>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221">
                      <a:moveTo>
                        <a:pt x="0" y="221"/>
                      </a:moveTo>
                      <a:lnTo>
                        <a:pt x="26" y="12"/>
                      </a:lnTo>
                      <a:lnTo>
                        <a:pt x="32" y="2"/>
                      </a:lnTo>
                      <a:lnTo>
                        <a:pt x="37" y="0"/>
                      </a:lnTo>
                      <a:lnTo>
                        <a:pt x="41" y="1"/>
                      </a:lnTo>
                      <a:lnTo>
                        <a:pt x="43" y="6"/>
                      </a:lnTo>
                      <a:lnTo>
                        <a:pt x="44" y="15"/>
                      </a:lnTo>
                      <a:lnTo>
                        <a:pt x="43" y="23"/>
                      </a:lnTo>
                      <a:lnTo>
                        <a:pt x="0" y="221"/>
                      </a:lnTo>
                      <a:close/>
                    </a:path>
                  </a:pathLst>
                </a:custGeom>
                <a:solidFill>
                  <a:srgbClr val="FFFF00"/>
                </a:solidFill>
                <a:ln w="9525">
                  <a:solidFill>
                    <a:srgbClr val="0000FF"/>
                  </a:solidFill>
                  <a:round/>
                  <a:headEnd/>
                  <a:tailEnd/>
                </a:ln>
              </p:spPr>
              <p:txBody>
                <a:bodyPr/>
                <a:lstStyle/>
                <a:p>
                  <a:endParaRPr lang="es-ES"/>
                </a:p>
              </p:txBody>
            </p:sp>
            <p:sp>
              <p:nvSpPr>
                <p:cNvPr id="69" name="Freeform 47"/>
                <p:cNvSpPr>
                  <a:spLocks/>
                </p:cNvSpPr>
                <p:nvPr/>
              </p:nvSpPr>
              <p:spPr bwMode="auto">
                <a:xfrm>
                  <a:off x="2983" y="1044"/>
                  <a:ext cx="26" cy="209"/>
                </a:xfrm>
                <a:custGeom>
                  <a:avLst/>
                  <a:gdLst>
                    <a:gd name="T0" fmla="*/ 26 w 26"/>
                    <a:gd name="T1" fmla="*/ 209 h 209"/>
                    <a:gd name="T2" fmla="*/ 10 w 26"/>
                    <a:gd name="T3" fmla="*/ 11 h 209"/>
                    <a:gd name="T4" fmla="*/ 6 w 26"/>
                    <a:gd name="T5" fmla="*/ 2 h 209"/>
                    <a:gd name="T6" fmla="*/ 3 w 26"/>
                    <a:gd name="T7" fmla="*/ 0 h 209"/>
                    <a:gd name="T8" fmla="*/ 2 w 26"/>
                    <a:gd name="T9" fmla="*/ 1 h 209"/>
                    <a:gd name="T10" fmla="*/ 0 w 26"/>
                    <a:gd name="T11" fmla="*/ 6 h 209"/>
                    <a:gd name="T12" fmla="*/ 0 w 26"/>
                    <a:gd name="T13" fmla="*/ 15 h 209"/>
                    <a:gd name="T14" fmla="*/ 0 w 26"/>
                    <a:gd name="T15" fmla="*/ 22 h 209"/>
                    <a:gd name="T16" fmla="*/ 26 w 26"/>
                    <a:gd name="T17" fmla="*/ 209 h 2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09"/>
                    <a:gd name="T29" fmla="*/ 26 w 26"/>
                    <a:gd name="T30" fmla="*/ 209 h 2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09">
                      <a:moveTo>
                        <a:pt x="26" y="209"/>
                      </a:moveTo>
                      <a:lnTo>
                        <a:pt x="10" y="11"/>
                      </a:lnTo>
                      <a:lnTo>
                        <a:pt x="6" y="2"/>
                      </a:lnTo>
                      <a:lnTo>
                        <a:pt x="3" y="0"/>
                      </a:lnTo>
                      <a:lnTo>
                        <a:pt x="2" y="1"/>
                      </a:lnTo>
                      <a:lnTo>
                        <a:pt x="0" y="6"/>
                      </a:lnTo>
                      <a:lnTo>
                        <a:pt x="0" y="15"/>
                      </a:lnTo>
                      <a:lnTo>
                        <a:pt x="0" y="22"/>
                      </a:lnTo>
                      <a:lnTo>
                        <a:pt x="26" y="209"/>
                      </a:lnTo>
                      <a:close/>
                    </a:path>
                  </a:pathLst>
                </a:custGeom>
                <a:solidFill>
                  <a:srgbClr val="FFFF00"/>
                </a:solidFill>
                <a:ln w="9525">
                  <a:solidFill>
                    <a:srgbClr val="0000FF"/>
                  </a:solidFill>
                  <a:round/>
                  <a:headEnd/>
                  <a:tailEnd/>
                </a:ln>
              </p:spPr>
              <p:txBody>
                <a:bodyPr/>
                <a:lstStyle/>
                <a:p>
                  <a:endParaRPr lang="es-ES"/>
                </a:p>
              </p:txBody>
            </p:sp>
            <p:sp>
              <p:nvSpPr>
                <p:cNvPr id="70" name="Freeform 48"/>
                <p:cNvSpPr>
                  <a:spLocks/>
                </p:cNvSpPr>
                <p:nvPr/>
              </p:nvSpPr>
              <p:spPr bwMode="auto">
                <a:xfrm>
                  <a:off x="2975" y="1253"/>
                  <a:ext cx="34" cy="208"/>
                </a:xfrm>
                <a:custGeom>
                  <a:avLst/>
                  <a:gdLst>
                    <a:gd name="T0" fmla="*/ 34 w 34"/>
                    <a:gd name="T1" fmla="*/ 0 h 208"/>
                    <a:gd name="T2" fmla="*/ 15 w 34"/>
                    <a:gd name="T3" fmla="*/ 194 h 208"/>
                    <a:gd name="T4" fmla="*/ 9 w 34"/>
                    <a:gd name="T5" fmla="*/ 205 h 208"/>
                    <a:gd name="T6" fmla="*/ 5 w 34"/>
                    <a:gd name="T7" fmla="*/ 208 h 208"/>
                    <a:gd name="T8" fmla="*/ 2 w 34"/>
                    <a:gd name="T9" fmla="*/ 206 h 208"/>
                    <a:gd name="T10" fmla="*/ 0 w 34"/>
                    <a:gd name="T11" fmla="*/ 201 h 208"/>
                    <a:gd name="T12" fmla="*/ 0 w 34"/>
                    <a:gd name="T13" fmla="*/ 193 h 208"/>
                    <a:gd name="T14" fmla="*/ 0 w 34"/>
                    <a:gd name="T15" fmla="*/ 186 h 208"/>
                    <a:gd name="T16" fmla="*/ 34 w 34"/>
                    <a:gd name="T17" fmla="*/ 0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208"/>
                    <a:gd name="T29" fmla="*/ 34 w 34"/>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208">
                      <a:moveTo>
                        <a:pt x="34" y="0"/>
                      </a:moveTo>
                      <a:lnTo>
                        <a:pt x="15" y="194"/>
                      </a:lnTo>
                      <a:lnTo>
                        <a:pt x="9" y="205"/>
                      </a:lnTo>
                      <a:lnTo>
                        <a:pt x="5" y="208"/>
                      </a:lnTo>
                      <a:lnTo>
                        <a:pt x="2" y="206"/>
                      </a:lnTo>
                      <a:lnTo>
                        <a:pt x="0" y="201"/>
                      </a:lnTo>
                      <a:lnTo>
                        <a:pt x="0" y="193"/>
                      </a:lnTo>
                      <a:lnTo>
                        <a:pt x="0" y="186"/>
                      </a:lnTo>
                      <a:lnTo>
                        <a:pt x="34" y="0"/>
                      </a:lnTo>
                      <a:close/>
                    </a:path>
                  </a:pathLst>
                </a:custGeom>
                <a:solidFill>
                  <a:srgbClr val="FFFF00"/>
                </a:solidFill>
                <a:ln w="9525">
                  <a:solidFill>
                    <a:srgbClr val="0000FF"/>
                  </a:solidFill>
                  <a:round/>
                  <a:headEnd/>
                  <a:tailEnd/>
                </a:ln>
              </p:spPr>
              <p:txBody>
                <a:bodyPr/>
                <a:lstStyle/>
                <a:p>
                  <a:endParaRPr lang="es-ES"/>
                </a:p>
              </p:txBody>
            </p:sp>
            <p:sp>
              <p:nvSpPr>
                <p:cNvPr id="71" name="Freeform 49"/>
                <p:cNvSpPr>
                  <a:spLocks/>
                </p:cNvSpPr>
                <p:nvPr/>
              </p:nvSpPr>
              <p:spPr bwMode="auto">
                <a:xfrm>
                  <a:off x="3009" y="1253"/>
                  <a:ext cx="57" cy="207"/>
                </a:xfrm>
                <a:custGeom>
                  <a:avLst/>
                  <a:gdLst>
                    <a:gd name="T0" fmla="*/ 0 w 57"/>
                    <a:gd name="T1" fmla="*/ 0 h 207"/>
                    <a:gd name="T2" fmla="*/ 34 w 57"/>
                    <a:gd name="T3" fmla="*/ 194 h 207"/>
                    <a:gd name="T4" fmla="*/ 42 w 57"/>
                    <a:gd name="T5" fmla="*/ 205 h 207"/>
                    <a:gd name="T6" fmla="*/ 47 w 57"/>
                    <a:gd name="T7" fmla="*/ 207 h 207"/>
                    <a:gd name="T8" fmla="*/ 52 w 57"/>
                    <a:gd name="T9" fmla="*/ 206 h 207"/>
                    <a:gd name="T10" fmla="*/ 56 w 57"/>
                    <a:gd name="T11" fmla="*/ 201 h 207"/>
                    <a:gd name="T12" fmla="*/ 57 w 57"/>
                    <a:gd name="T13" fmla="*/ 193 h 207"/>
                    <a:gd name="T14" fmla="*/ 56 w 57"/>
                    <a:gd name="T15" fmla="*/ 185 h 207"/>
                    <a:gd name="T16" fmla="*/ 0 w 57"/>
                    <a:gd name="T17" fmla="*/ 0 h 2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07"/>
                    <a:gd name="T29" fmla="*/ 57 w 57"/>
                    <a:gd name="T30" fmla="*/ 207 h 20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07">
                      <a:moveTo>
                        <a:pt x="0" y="0"/>
                      </a:moveTo>
                      <a:lnTo>
                        <a:pt x="34" y="194"/>
                      </a:lnTo>
                      <a:lnTo>
                        <a:pt x="42" y="205"/>
                      </a:lnTo>
                      <a:lnTo>
                        <a:pt x="47" y="207"/>
                      </a:lnTo>
                      <a:lnTo>
                        <a:pt x="52" y="206"/>
                      </a:lnTo>
                      <a:lnTo>
                        <a:pt x="56" y="201"/>
                      </a:lnTo>
                      <a:lnTo>
                        <a:pt x="57" y="193"/>
                      </a:lnTo>
                      <a:lnTo>
                        <a:pt x="56" y="185"/>
                      </a:lnTo>
                      <a:lnTo>
                        <a:pt x="0" y="0"/>
                      </a:lnTo>
                      <a:close/>
                    </a:path>
                  </a:pathLst>
                </a:custGeom>
                <a:solidFill>
                  <a:srgbClr val="FFFF00"/>
                </a:solidFill>
                <a:ln w="9525">
                  <a:solidFill>
                    <a:srgbClr val="0000FF"/>
                  </a:solidFill>
                  <a:round/>
                  <a:headEnd/>
                  <a:tailEnd/>
                </a:ln>
              </p:spPr>
              <p:txBody>
                <a:bodyPr/>
                <a:lstStyle/>
                <a:p>
                  <a:endParaRPr lang="es-ES"/>
                </a:p>
              </p:txBody>
            </p:sp>
            <p:sp>
              <p:nvSpPr>
                <p:cNvPr id="72" name="Freeform 50"/>
                <p:cNvSpPr>
                  <a:spLocks/>
                </p:cNvSpPr>
                <p:nvPr/>
              </p:nvSpPr>
              <p:spPr bwMode="auto">
                <a:xfrm>
                  <a:off x="2920" y="1110"/>
                  <a:ext cx="89" cy="143"/>
                </a:xfrm>
                <a:custGeom>
                  <a:avLst/>
                  <a:gdLst>
                    <a:gd name="T0" fmla="*/ 89 w 89"/>
                    <a:gd name="T1" fmla="*/ 143 h 143"/>
                    <a:gd name="T2" fmla="*/ 22 w 89"/>
                    <a:gd name="T3" fmla="*/ 10 h 143"/>
                    <a:gd name="T4" fmla="*/ 13 w 89"/>
                    <a:gd name="T5" fmla="*/ 0 h 143"/>
                    <a:gd name="T6" fmla="*/ 7 w 89"/>
                    <a:gd name="T7" fmla="*/ 0 h 143"/>
                    <a:gd name="T8" fmla="*/ 0 w 89"/>
                    <a:gd name="T9" fmla="*/ 4 h 143"/>
                    <a:gd name="T10" fmla="*/ 0 w 89"/>
                    <a:gd name="T11" fmla="*/ 8 h 143"/>
                    <a:gd name="T12" fmla="*/ 3 w 89"/>
                    <a:gd name="T13" fmla="*/ 16 h 143"/>
                    <a:gd name="T14" fmla="*/ 89 w 89"/>
                    <a:gd name="T15" fmla="*/ 143 h 143"/>
                    <a:gd name="T16" fmla="*/ 0 60000 65536"/>
                    <a:gd name="T17" fmla="*/ 0 60000 65536"/>
                    <a:gd name="T18" fmla="*/ 0 60000 65536"/>
                    <a:gd name="T19" fmla="*/ 0 60000 65536"/>
                    <a:gd name="T20" fmla="*/ 0 60000 65536"/>
                    <a:gd name="T21" fmla="*/ 0 60000 65536"/>
                    <a:gd name="T22" fmla="*/ 0 60000 65536"/>
                    <a:gd name="T23" fmla="*/ 0 60000 65536"/>
                    <a:gd name="T24" fmla="*/ 0 w 89"/>
                    <a:gd name="T25" fmla="*/ 0 h 143"/>
                    <a:gd name="T26" fmla="*/ 89 w 8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 h="143">
                      <a:moveTo>
                        <a:pt x="89" y="143"/>
                      </a:moveTo>
                      <a:lnTo>
                        <a:pt x="22" y="10"/>
                      </a:lnTo>
                      <a:lnTo>
                        <a:pt x="13" y="0"/>
                      </a:lnTo>
                      <a:lnTo>
                        <a:pt x="7" y="0"/>
                      </a:lnTo>
                      <a:lnTo>
                        <a:pt x="0" y="4"/>
                      </a:lnTo>
                      <a:lnTo>
                        <a:pt x="0" y="8"/>
                      </a:lnTo>
                      <a:lnTo>
                        <a:pt x="3" y="16"/>
                      </a:lnTo>
                      <a:lnTo>
                        <a:pt x="89" y="143"/>
                      </a:lnTo>
                      <a:close/>
                    </a:path>
                  </a:pathLst>
                </a:custGeom>
                <a:solidFill>
                  <a:srgbClr val="FFFF00"/>
                </a:solidFill>
                <a:ln w="9525">
                  <a:solidFill>
                    <a:srgbClr val="0000FF"/>
                  </a:solidFill>
                  <a:round/>
                  <a:headEnd/>
                  <a:tailEnd/>
                </a:ln>
              </p:spPr>
              <p:txBody>
                <a:bodyPr/>
                <a:lstStyle/>
                <a:p>
                  <a:endParaRPr lang="es-ES"/>
                </a:p>
              </p:txBody>
            </p:sp>
            <p:sp>
              <p:nvSpPr>
                <p:cNvPr id="73" name="Freeform 51"/>
                <p:cNvSpPr>
                  <a:spLocks/>
                </p:cNvSpPr>
                <p:nvPr/>
              </p:nvSpPr>
              <p:spPr bwMode="auto">
                <a:xfrm>
                  <a:off x="3009" y="1088"/>
                  <a:ext cx="100" cy="165"/>
                </a:xfrm>
                <a:custGeom>
                  <a:avLst/>
                  <a:gdLst>
                    <a:gd name="T0" fmla="*/ 0 w 100"/>
                    <a:gd name="T1" fmla="*/ 165 h 165"/>
                    <a:gd name="T2" fmla="*/ 76 w 100"/>
                    <a:gd name="T3" fmla="*/ 9 h 165"/>
                    <a:gd name="T4" fmla="*/ 87 w 100"/>
                    <a:gd name="T5" fmla="*/ 0 h 165"/>
                    <a:gd name="T6" fmla="*/ 95 w 100"/>
                    <a:gd name="T7" fmla="*/ 0 h 165"/>
                    <a:gd name="T8" fmla="*/ 100 w 100"/>
                    <a:gd name="T9" fmla="*/ 3 h 165"/>
                    <a:gd name="T10" fmla="*/ 100 w 100"/>
                    <a:gd name="T11" fmla="*/ 6 h 165"/>
                    <a:gd name="T12" fmla="*/ 99 w 100"/>
                    <a:gd name="T13" fmla="*/ 16 h 165"/>
                    <a:gd name="T14" fmla="*/ 0 w 100"/>
                    <a:gd name="T15" fmla="*/ 165 h 165"/>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165"/>
                    <a:gd name="T26" fmla="*/ 100 w 100"/>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165">
                      <a:moveTo>
                        <a:pt x="0" y="165"/>
                      </a:moveTo>
                      <a:lnTo>
                        <a:pt x="76" y="9"/>
                      </a:lnTo>
                      <a:lnTo>
                        <a:pt x="87" y="0"/>
                      </a:lnTo>
                      <a:lnTo>
                        <a:pt x="95" y="0"/>
                      </a:lnTo>
                      <a:lnTo>
                        <a:pt x="100" y="3"/>
                      </a:lnTo>
                      <a:lnTo>
                        <a:pt x="100" y="6"/>
                      </a:lnTo>
                      <a:lnTo>
                        <a:pt x="99" y="16"/>
                      </a:lnTo>
                      <a:lnTo>
                        <a:pt x="0" y="165"/>
                      </a:lnTo>
                      <a:close/>
                    </a:path>
                  </a:pathLst>
                </a:custGeom>
                <a:solidFill>
                  <a:srgbClr val="FFFF00"/>
                </a:solidFill>
                <a:ln w="9525">
                  <a:solidFill>
                    <a:srgbClr val="0000FF"/>
                  </a:solidFill>
                  <a:round/>
                  <a:headEnd/>
                  <a:tailEnd/>
                </a:ln>
              </p:spPr>
              <p:txBody>
                <a:bodyPr/>
                <a:lstStyle/>
                <a:p>
                  <a:endParaRPr lang="es-ES"/>
                </a:p>
              </p:txBody>
            </p:sp>
            <p:sp>
              <p:nvSpPr>
                <p:cNvPr id="74" name="Freeform 52"/>
                <p:cNvSpPr>
                  <a:spLocks/>
                </p:cNvSpPr>
                <p:nvPr/>
              </p:nvSpPr>
              <p:spPr bwMode="auto">
                <a:xfrm>
                  <a:off x="3009" y="1253"/>
                  <a:ext cx="119" cy="109"/>
                </a:xfrm>
                <a:custGeom>
                  <a:avLst/>
                  <a:gdLst>
                    <a:gd name="T0" fmla="*/ 0 w 119"/>
                    <a:gd name="T1" fmla="*/ 0 h 109"/>
                    <a:gd name="T2" fmla="*/ 112 w 119"/>
                    <a:gd name="T3" fmla="*/ 83 h 109"/>
                    <a:gd name="T4" fmla="*/ 119 w 119"/>
                    <a:gd name="T5" fmla="*/ 95 h 109"/>
                    <a:gd name="T6" fmla="*/ 119 w 119"/>
                    <a:gd name="T7" fmla="*/ 102 h 109"/>
                    <a:gd name="T8" fmla="*/ 115 w 119"/>
                    <a:gd name="T9" fmla="*/ 109 h 109"/>
                    <a:gd name="T10" fmla="*/ 114 w 119"/>
                    <a:gd name="T11" fmla="*/ 109 h 109"/>
                    <a:gd name="T12" fmla="*/ 107 w 119"/>
                    <a:gd name="T13" fmla="*/ 106 h 109"/>
                    <a:gd name="T14" fmla="*/ 0 w 119"/>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19"/>
                    <a:gd name="T25" fmla="*/ 0 h 109"/>
                    <a:gd name="T26" fmla="*/ 119 w 119"/>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 h="109">
                      <a:moveTo>
                        <a:pt x="0" y="0"/>
                      </a:moveTo>
                      <a:lnTo>
                        <a:pt x="112" y="83"/>
                      </a:lnTo>
                      <a:lnTo>
                        <a:pt x="119" y="95"/>
                      </a:lnTo>
                      <a:lnTo>
                        <a:pt x="119" y="102"/>
                      </a:lnTo>
                      <a:lnTo>
                        <a:pt x="115" y="109"/>
                      </a:lnTo>
                      <a:lnTo>
                        <a:pt x="114" y="109"/>
                      </a:lnTo>
                      <a:lnTo>
                        <a:pt x="107" y="106"/>
                      </a:lnTo>
                      <a:lnTo>
                        <a:pt x="0" y="0"/>
                      </a:lnTo>
                      <a:close/>
                    </a:path>
                  </a:pathLst>
                </a:custGeom>
                <a:solidFill>
                  <a:srgbClr val="FFFF00"/>
                </a:solidFill>
                <a:ln w="9525">
                  <a:solidFill>
                    <a:srgbClr val="0000FF"/>
                  </a:solidFill>
                  <a:round/>
                  <a:headEnd/>
                  <a:tailEnd/>
                </a:ln>
              </p:spPr>
              <p:txBody>
                <a:bodyPr/>
                <a:lstStyle/>
                <a:p>
                  <a:endParaRPr lang="es-ES"/>
                </a:p>
              </p:txBody>
            </p:sp>
            <p:sp>
              <p:nvSpPr>
                <p:cNvPr id="75" name="Freeform 53"/>
                <p:cNvSpPr>
                  <a:spLocks/>
                </p:cNvSpPr>
                <p:nvPr/>
              </p:nvSpPr>
              <p:spPr bwMode="auto">
                <a:xfrm>
                  <a:off x="2895" y="1253"/>
                  <a:ext cx="114" cy="102"/>
                </a:xfrm>
                <a:custGeom>
                  <a:avLst/>
                  <a:gdLst>
                    <a:gd name="T0" fmla="*/ 114 w 114"/>
                    <a:gd name="T1" fmla="*/ 0 h 102"/>
                    <a:gd name="T2" fmla="*/ 6 w 114"/>
                    <a:gd name="T3" fmla="*/ 78 h 102"/>
                    <a:gd name="T4" fmla="*/ 0 w 114"/>
                    <a:gd name="T5" fmla="*/ 87 h 102"/>
                    <a:gd name="T6" fmla="*/ 0 w 114"/>
                    <a:gd name="T7" fmla="*/ 96 h 102"/>
                    <a:gd name="T8" fmla="*/ 1 w 114"/>
                    <a:gd name="T9" fmla="*/ 102 h 102"/>
                    <a:gd name="T10" fmla="*/ 4 w 114"/>
                    <a:gd name="T11" fmla="*/ 102 h 102"/>
                    <a:gd name="T12" fmla="*/ 10 w 114"/>
                    <a:gd name="T13" fmla="*/ 100 h 102"/>
                    <a:gd name="T14" fmla="*/ 114 w 114"/>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102"/>
                    <a:gd name="T26" fmla="*/ 114 w 114"/>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102">
                      <a:moveTo>
                        <a:pt x="114" y="0"/>
                      </a:moveTo>
                      <a:lnTo>
                        <a:pt x="6" y="78"/>
                      </a:lnTo>
                      <a:lnTo>
                        <a:pt x="0" y="87"/>
                      </a:lnTo>
                      <a:lnTo>
                        <a:pt x="0" y="96"/>
                      </a:lnTo>
                      <a:lnTo>
                        <a:pt x="1" y="102"/>
                      </a:lnTo>
                      <a:lnTo>
                        <a:pt x="4" y="102"/>
                      </a:lnTo>
                      <a:lnTo>
                        <a:pt x="10" y="100"/>
                      </a:lnTo>
                      <a:lnTo>
                        <a:pt x="114" y="0"/>
                      </a:lnTo>
                      <a:close/>
                    </a:path>
                  </a:pathLst>
                </a:custGeom>
                <a:solidFill>
                  <a:srgbClr val="FFFF00"/>
                </a:solidFill>
                <a:ln w="9525">
                  <a:solidFill>
                    <a:srgbClr val="0000FF"/>
                  </a:solidFill>
                  <a:round/>
                  <a:headEnd/>
                  <a:tailEnd/>
                </a:ln>
              </p:spPr>
              <p:txBody>
                <a:bodyPr/>
                <a:lstStyle/>
                <a:p>
                  <a:endParaRPr lang="es-ES"/>
                </a:p>
              </p:txBody>
            </p:sp>
            <p:sp>
              <p:nvSpPr>
                <p:cNvPr id="76" name="Freeform 54"/>
                <p:cNvSpPr>
                  <a:spLocks/>
                </p:cNvSpPr>
                <p:nvPr/>
              </p:nvSpPr>
              <p:spPr bwMode="auto">
                <a:xfrm>
                  <a:off x="2822" y="1176"/>
                  <a:ext cx="187" cy="77"/>
                </a:xfrm>
                <a:custGeom>
                  <a:avLst/>
                  <a:gdLst>
                    <a:gd name="T0" fmla="*/ 187 w 187"/>
                    <a:gd name="T1" fmla="*/ 77 h 77"/>
                    <a:gd name="T2" fmla="*/ 17 w 187"/>
                    <a:gd name="T3" fmla="*/ 0 h 77"/>
                    <a:gd name="T4" fmla="*/ 9 w 187"/>
                    <a:gd name="T5" fmla="*/ 0 h 77"/>
                    <a:gd name="T6" fmla="*/ 1 w 187"/>
                    <a:gd name="T7" fmla="*/ 5 h 77"/>
                    <a:gd name="T8" fmla="*/ 0 w 187"/>
                    <a:gd name="T9" fmla="*/ 10 h 77"/>
                    <a:gd name="T10" fmla="*/ 0 w 187"/>
                    <a:gd name="T11" fmla="*/ 16 h 77"/>
                    <a:gd name="T12" fmla="*/ 3 w 187"/>
                    <a:gd name="T13" fmla="*/ 24 h 77"/>
                    <a:gd name="T14" fmla="*/ 187 w 187"/>
                    <a:gd name="T15" fmla="*/ 77 h 77"/>
                    <a:gd name="T16" fmla="*/ 0 60000 65536"/>
                    <a:gd name="T17" fmla="*/ 0 60000 65536"/>
                    <a:gd name="T18" fmla="*/ 0 60000 65536"/>
                    <a:gd name="T19" fmla="*/ 0 60000 65536"/>
                    <a:gd name="T20" fmla="*/ 0 60000 65536"/>
                    <a:gd name="T21" fmla="*/ 0 60000 65536"/>
                    <a:gd name="T22" fmla="*/ 0 60000 65536"/>
                    <a:gd name="T23" fmla="*/ 0 60000 65536"/>
                    <a:gd name="T24" fmla="*/ 0 w 187"/>
                    <a:gd name="T25" fmla="*/ 0 h 77"/>
                    <a:gd name="T26" fmla="*/ 187 w 187"/>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 h="77">
                      <a:moveTo>
                        <a:pt x="187" y="77"/>
                      </a:moveTo>
                      <a:lnTo>
                        <a:pt x="17" y="0"/>
                      </a:lnTo>
                      <a:lnTo>
                        <a:pt x="9" y="0"/>
                      </a:lnTo>
                      <a:lnTo>
                        <a:pt x="1" y="5"/>
                      </a:lnTo>
                      <a:lnTo>
                        <a:pt x="0" y="10"/>
                      </a:lnTo>
                      <a:lnTo>
                        <a:pt x="0" y="16"/>
                      </a:lnTo>
                      <a:lnTo>
                        <a:pt x="3" y="24"/>
                      </a:lnTo>
                      <a:lnTo>
                        <a:pt x="187" y="77"/>
                      </a:lnTo>
                      <a:close/>
                    </a:path>
                  </a:pathLst>
                </a:custGeom>
                <a:solidFill>
                  <a:srgbClr val="FFFF00"/>
                </a:solidFill>
                <a:ln w="9525">
                  <a:solidFill>
                    <a:srgbClr val="0000FF"/>
                  </a:solidFill>
                  <a:round/>
                  <a:headEnd/>
                  <a:tailEnd/>
                </a:ln>
              </p:spPr>
              <p:txBody>
                <a:bodyPr/>
                <a:lstStyle/>
                <a:p>
                  <a:endParaRPr lang="es-ES"/>
                </a:p>
              </p:txBody>
            </p:sp>
            <p:sp>
              <p:nvSpPr>
                <p:cNvPr id="77" name="Freeform 55"/>
                <p:cNvSpPr>
                  <a:spLocks/>
                </p:cNvSpPr>
                <p:nvPr/>
              </p:nvSpPr>
              <p:spPr bwMode="auto">
                <a:xfrm>
                  <a:off x="2929" y="1253"/>
                  <a:ext cx="80" cy="154"/>
                </a:xfrm>
                <a:custGeom>
                  <a:avLst/>
                  <a:gdLst>
                    <a:gd name="T0" fmla="*/ 80 w 80"/>
                    <a:gd name="T1" fmla="*/ 0 h 154"/>
                    <a:gd name="T2" fmla="*/ 0 w 80"/>
                    <a:gd name="T3" fmla="*/ 140 h 154"/>
                    <a:gd name="T4" fmla="*/ 0 w 80"/>
                    <a:gd name="T5" fmla="*/ 148 h 154"/>
                    <a:gd name="T6" fmla="*/ 2 w 80"/>
                    <a:gd name="T7" fmla="*/ 154 h 154"/>
                    <a:gd name="T8" fmla="*/ 9 w 80"/>
                    <a:gd name="T9" fmla="*/ 154 h 154"/>
                    <a:gd name="T10" fmla="*/ 16 w 80"/>
                    <a:gd name="T11" fmla="*/ 154 h 154"/>
                    <a:gd name="T12" fmla="*/ 24 w 80"/>
                    <a:gd name="T13" fmla="*/ 153 h 154"/>
                    <a:gd name="T14" fmla="*/ 80 w 80"/>
                    <a:gd name="T15" fmla="*/ 0 h 154"/>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154"/>
                    <a:gd name="T26" fmla="*/ 80 w 80"/>
                    <a:gd name="T27" fmla="*/ 154 h 1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154">
                      <a:moveTo>
                        <a:pt x="80" y="0"/>
                      </a:moveTo>
                      <a:lnTo>
                        <a:pt x="0" y="140"/>
                      </a:lnTo>
                      <a:lnTo>
                        <a:pt x="0" y="148"/>
                      </a:lnTo>
                      <a:lnTo>
                        <a:pt x="2" y="154"/>
                      </a:lnTo>
                      <a:lnTo>
                        <a:pt x="9" y="154"/>
                      </a:lnTo>
                      <a:lnTo>
                        <a:pt x="16" y="154"/>
                      </a:lnTo>
                      <a:lnTo>
                        <a:pt x="24" y="153"/>
                      </a:lnTo>
                      <a:lnTo>
                        <a:pt x="80" y="0"/>
                      </a:lnTo>
                      <a:close/>
                    </a:path>
                  </a:pathLst>
                </a:custGeom>
                <a:solidFill>
                  <a:srgbClr val="FFFF00"/>
                </a:solidFill>
                <a:ln w="9525">
                  <a:solidFill>
                    <a:srgbClr val="0000FF"/>
                  </a:solidFill>
                  <a:round/>
                  <a:headEnd/>
                  <a:tailEnd/>
                </a:ln>
              </p:spPr>
              <p:txBody>
                <a:bodyPr/>
                <a:lstStyle/>
                <a:p>
                  <a:endParaRPr lang="es-ES"/>
                </a:p>
              </p:txBody>
            </p:sp>
            <p:sp>
              <p:nvSpPr>
                <p:cNvPr id="78" name="Freeform 56"/>
                <p:cNvSpPr>
                  <a:spLocks/>
                </p:cNvSpPr>
                <p:nvPr/>
              </p:nvSpPr>
              <p:spPr bwMode="auto">
                <a:xfrm>
                  <a:off x="3013" y="1253"/>
                  <a:ext cx="80" cy="129"/>
                </a:xfrm>
                <a:custGeom>
                  <a:avLst/>
                  <a:gdLst>
                    <a:gd name="T0" fmla="*/ 0 w 80"/>
                    <a:gd name="T1" fmla="*/ 0 h 129"/>
                    <a:gd name="T2" fmla="*/ 80 w 80"/>
                    <a:gd name="T3" fmla="*/ 117 h 129"/>
                    <a:gd name="T4" fmla="*/ 80 w 80"/>
                    <a:gd name="T5" fmla="*/ 124 h 129"/>
                    <a:gd name="T6" fmla="*/ 77 w 80"/>
                    <a:gd name="T7" fmla="*/ 129 h 129"/>
                    <a:gd name="T8" fmla="*/ 70 w 80"/>
                    <a:gd name="T9" fmla="*/ 129 h 129"/>
                    <a:gd name="T10" fmla="*/ 63 w 80"/>
                    <a:gd name="T11" fmla="*/ 129 h 129"/>
                    <a:gd name="T12" fmla="*/ 56 w 80"/>
                    <a:gd name="T13" fmla="*/ 127 h 129"/>
                    <a:gd name="T14" fmla="*/ 0 w 80"/>
                    <a:gd name="T15" fmla="*/ 0 h 129"/>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129"/>
                    <a:gd name="T26" fmla="*/ 80 w 80"/>
                    <a:gd name="T27" fmla="*/ 129 h 1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129">
                      <a:moveTo>
                        <a:pt x="0" y="0"/>
                      </a:moveTo>
                      <a:lnTo>
                        <a:pt x="80" y="117"/>
                      </a:lnTo>
                      <a:lnTo>
                        <a:pt x="80" y="124"/>
                      </a:lnTo>
                      <a:lnTo>
                        <a:pt x="77" y="129"/>
                      </a:lnTo>
                      <a:lnTo>
                        <a:pt x="70" y="129"/>
                      </a:lnTo>
                      <a:lnTo>
                        <a:pt x="63" y="129"/>
                      </a:lnTo>
                      <a:lnTo>
                        <a:pt x="56" y="127"/>
                      </a:lnTo>
                      <a:lnTo>
                        <a:pt x="0" y="0"/>
                      </a:lnTo>
                      <a:close/>
                    </a:path>
                  </a:pathLst>
                </a:custGeom>
                <a:solidFill>
                  <a:srgbClr val="FFFF00"/>
                </a:solidFill>
                <a:ln w="9525">
                  <a:solidFill>
                    <a:srgbClr val="0000FF"/>
                  </a:solidFill>
                  <a:round/>
                  <a:headEnd/>
                  <a:tailEnd/>
                </a:ln>
              </p:spPr>
              <p:txBody>
                <a:bodyPr/>
                <a:lstStyle/>
                <a:p>
                  <a:endParaRPr lang="es-ES"/>
                </a:p>
              </p:txBody>
            </p:sp>
            <p:sp>
              <p:nvSpPr>
                <p:cNvPr id="79" name="Freeform 57"/>
                <p:cNvSpPr>
                  <a:spLocks/>
                </p:cNvSpPr>
                <p:nvPr/>
              </p:nvSpPr>
              <p:spPr bwMode="auto">
                <a:xfrm>
                  <a:off x="3009" y="1243"/>
                  <a:ext cx="236" cy="28"/>
                </a:xfrm>
                <a:custGeom>
                  <a:avLst/>
                  <a:gdLst>
                    <a:gd name="T0" fmla="*/ 0 w 236"/>
                    <a:gd name="T1" fmla="*/ 10 h 28"/>
                    <a:gd name="T2" fmla="*/ 217 w 236"/>
                    <a:gd name="T3" fmla="*/ 0 h 28"/>
                    <a:gd name="T4" fmla="*/ 222 w 236"/>
                    <a:gd name="T5" fmla="*/ 0 h 28"/>
                    <a:gd name="T6" fmla="*/ 228 w 236"/>
                    <a:gd name="T7" fmla="*/ 2 h 28"/>
                    <a:gd name="T8" fmla="*/ 233 w 236"/>
                    <a:gd name="T9" fmla="*/ 6 h 28"/>
                    <a:gd name="T10" fmla="*/ 236 w 236"/>
                    <a:gd name="T11" fmla="*/ 12 h 28"/>
                    <a:gd name="T12" fmla="*/ 235 w 236"/>
                    <a:gd name="T13" fmla="*/ 19 h 28"/>
                    <a:gd name="T14" fmla="*/ 230 w 236"/>
                    <a:gd name="T15" fmla="*/ 24 h 28"/>
                    <a:gd name="T16" fmla="*/ 223 w 236"/>
                    <a:gd name="T17" fmla="*/ 28 h 28"/>
                    <a:gd name="T18" fmla="*/ 217 w 236"/>
                    <a:gd name="T19" fmla="*/ 28 h 28"/>
                    <a:gd name="T20" fmla="*/ 0 w 236"/>
                    <a:gd name="T21" fmla="*/ 1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6"/>
                    <a:gd name="T34" fmla="*/ 0 h 28"/>
                    <a:gd name="T35" fmla="*/ 236 w 236"/>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6" h="28">
                      <a:moveTo>
                        <a:pt x="0" y="10"/>
                      </a:moveTo>
                      <a:lnTo>
                        <a:pt x="217" y="0"/>
                      </a:lnTo>
                      <a:lnTo>
                        <a:pt x="222" y="0"/>
                      </a:lnTo>
                      <a:lnTo>
                        <a:pt x="228" y="2"/>
                      </a:lnTo>
                      <a:lnTo>
                        <a:pt x="233" y="6"/>
                      </a:lnTo>
                      <a:lnTo>
                        <a:pt x="236" y="12"/>
                      </a:lnTo>
                      <a:lnTo>
                        <a:pt x="235" y="19"/>
                      </a:lnTo>
                      <a:lnTo>
                        <a:pt x="230" y="24"/>
                      </a:lnTo>
                      <a:lnTo>
                        <a:pt x="223" y="28"/>
                      </a:lnTo>
                      <a:lnTo>
                        <a:pt x="217" y="28"/>
                      </a:lnTo>
                      <a:lnTo>
                        <a:pt x="0" y="10"/>
                      </a:lnTo>
                      <a:close/>
                    </a:path>
                  </a:pathLst>
                </a:custGeom>
                <a:solidFill>
                  <a:srgbClr val="FFFF00"/>
                </a:solidFill>
                <a:ln w="9525">
                  <a:solidFill>
                    <a:srgbClr val="0000FF"/>
                  </a:solidFill>
                  <a:round/>
                  <a:headEnd/>
                  <a:tailEnd/>
                </a:ln>
              </p:spPr>
              <p:txBody>
                <a:bodyPr/>
                <a:lstStyle/>
                <a:p>
                  <a:endParaRPr lang="es-ES"/>
                </a:p>
              </p:txBody>
            </p:sp>
            <p:sp>
              <p:nvSpPr>
                <p:cNvPr id="80" name="Freeform 58"/>
                <p:cNvSpPr>
                  <a:spLocks/>
                </p:cNvSpPr>
                <p:nvPr/>
              </p:nvSpPr>
              <p:spPr bwMode="auto">
                <a:xfrm>
                  <a:off x="2769" y="1253"/>
                  <a:ext cx="235" cy="27"/>
                </a:xfrm>
                <a:custGeom>
                  <a:avLst/>
                  <a:gdLst>
                    <a:gd name="T0" fmla="*/ 235 w 235"/>
                    <a:gd name="T1" fmla="*/ 0 h 27"/>
                    <a:gd name="T2" fmla="*/ 20 w 235"/>
                    <a:gd name="T3" fmla="*/ 0 h 27"/>
                    <a:gd name="T4" fmla="*/ 13 w 235"/>
                    <a:gd name="T5" fmla="*/ 0 h 27"/>
                    <a:gd name="T6" fmla="*/ 7 w 235"/>
                    <a:gd name="T7" fmla="*/ 3 h 27"/>
                    <a:gd name="T8" fmla="*/ 4 w 235"/>
                    <a:gd name="T9" fmla="*/ 6 h 27"/>
                    <a:gd name="T10" fmla="*/ 0 w 235"/>
                    <a:gd name="T11" fmla="*/ 12 h 27"/>
                    <a:gd name="T12" fmla="*/ 0 w 235"/>
                    <a:gd name="T13" fmla="*/ 20 h 27"/>
                    <a:gd name="T14" fmla="*/ 6 w 235"/>
                    <a:gd name="T15" fmla="*/ 25 h 27"/>
                    <a:gd name="T16" fmla="*/ 13 w 235"/>
                    <a:gd name="T17" fmla="*/ 27 h 27"/>
                    <a:gd name="T18" fmla="*/ 19 w 235"/>
                    <a:gd name="T19" fmla="*/ 27 h 27"/>
                    <a:gd name="T20" fmla="*/ 235 w 235"/>
                    <a:gd name="T21" fmla="*/ 0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5"/>
                    <a:gd name="T34" fmla="*/ 0 h 27"/>
                    <a:gd name="T35" fmla="*/ 235 w 235"/>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5" h="27">
                      <a:moveTo>
                        <a:pt x="235" y="0"/>
                      </a:moveTo>
                      <a:lnTo>
                        <a:pt x="20" y="0"/>
                      </a:lnTo>
                      <a:lnTo>
                        <a:pt x="13" y="0"/>
                      </a:lnTo>
                      <a:lnTo>
                        <a:pt x="7" y="3"/>
                      </a:lnTo>
                      <a:lnTo>
                        <a:pt x="4" y="6"/>
                      </a:lnTo>
                      <a:lnTo>
                        <a:pt x="0" y="12"/>
                      </a:lnTo>
                      <a:lnTo>
                        <a:pt x="0" y="20"/>
                      </a:lnTo>
                      <a:lnTo>
                        <a:pt x="6" y="25"/>
                      </a:lnTo>
                      <a:lnTo>
                        <a:pt x="13" y="27"/>
                      </a:lnTo>
                      <a:lnTo>
                        <a:pt x="19" y="27"/>
                      </a:lnTo>
                      <a:lnTo>
                        <a:pt x="235" y="0"/>
                      </a:lnTo>
                      <a:close/>
                    </a:path>
                  </a:pathLst>
                </a:custGeom>
                <a:solidFill>
                  <a:srgbClr val="FFFF00"/>
                </a:solidFill>
                <a:ln w="9525">
                  <a:solidFill>
                    <a:srgbClr val="0000FF"/>
                  </a:solidFill>
                  <a:round/>
                  <a:headEnd/>
                  <a:tailEnd/>
                </a:ln>
              </p:spPr>
              <p:txBody>
                <a:bodyPr/>
                <a:lstStyle/>
                <a:p>
                  <a:endParaRPr lang="es-ES"/>
                </a:p>
              </p:txBody>
            </p:sp>
            <p:sp>
              <p:nvSpPr>
                <p:cNvPr id="81" name="Freeform 59"/>
                <p:cNvSpPr>
                  <a:spLocks/>
                </p:cNvSpPr>
                <p:nvPr/>
              </p:nvSpPr>
              <p:spPr bwMode="auto">
                <a:xfrm>
                  <a:off x="2995" y="1043"/>
                  <a:ext cx="18" cy="210"/>
                </a:xfrm>
                <a:custGeom>
                  <a:avLst/>
                  <a:gdLst>
                    <a:gd name="T0" fmla="*/ 11 w 18"/>
                    <a:gd name="T1" fmla="*/ 210 h 210"/>
                    <a:gd name="T2" fmla="*/ 18 w 18"/>
                    <a:gd name="T3" fmla="*/ 17 h 210"/>
                    <a:gd name="T4" fmla="*/ 18 w 18"/>
                    <a:gd name="T5" fmla="*/ 10 h 210"/>
                    <a:gd name="T6" fmla="*/ 16 w 18"/>
                    <a:gd name="T7" fmla="*/ 6 h 210"/>
                    <a:gd name="T8" fmla="*/ 14 w 18"/>
                    <a:gd name="T9" fmla="*/ 2 h 210"/>
                    <a:gd name="T10" fmla="*/ 11 w 18"/>
                    <a:gd name="T11" fmla="*/ 0 h 210"/>
                    <a:gd name="T12" fmla="*/ 6 w 18"/>
                    <a:gd name="T13" fmla="*/ 0 h 210"/>
                    <a:gd name="T14" fmla="*/ 1 w 18"/>
                    <a:gd name="T15" fmla="*/ 5 h 210"/>
                    <a:gd name="T16" fmla="*/ 0 w 18"/>
                    <a:gd name="T17" fmla="*/ 10 h 210"/>
                    <a:gd name="T18" fmla="*/ 0 w 18"/>
                    <a:gd name="T19" fmla="*/ 16 h 210"/>
                    <a:gd name="T20" fmla="*/ 11 w 18"/>
                    <a:gd name="T21" fmla="*/ 210 h 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210"/>
                    <a:gd name="T35" fmla="*/ 18 w 18"/>
                    <a:gd name="T36" fmla="*/ 210 h 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210">
                      <a:moveTo>
                        <a:pt x="11" y="210"/>
                      </a:moveTo>
                      <a:lnTo>
                        <a:pt x="18" y="17"/>
                      </a:lnTo>
                      <a:lnTo>
                        <a:pt x="18" y="10"/>
                      </a:lnTo>
                      <a:lnTo>
                        <a:pt x="16" y="6"/>
                      </a:lnTo>
                      <a:lnTo>
                        <a:pt x="14" y="2"/>
                      </a:lnTo>
                      <a:lnTo>
                        <a:pt x="11" y="0"/>
                      </a:lnTo>
                      <a:lnTo>
                        <a:pt x="6" y="0"/>
                      </a:lnTo>
                      <a:lnTo>
                        <a:pt x="1" y="5"/>
                      </a:lnTo>
                      <a:lnTo>
                        <a:pt x="0" y="10"/>
                      </a:lnTo>
                      <a:lnTo>
                        <a:pt x="0" y="16"/>
                      </a:lnTo>
                      <a:lnTo>
                        <a:pt x="11" y="210"/>
                      </a:lnTo>
                      <a:close/>
                    </a:path>
                  </a:pathLst>
                </a:custGeom>
                <a:solidFill>
                  <a:srgbClr val="FFFF00"/>
                </a:solidFill>
                <a:ln w="9525">
                  <a:solidFill>
                    <a:srgbClr val="0000FF"/>
                  </a:solidFill>
                  <a:round/>
                  <a:headEnd/>
                  <a:tailEnd/>
                </a:ln>
              </p:spPr>
              <p:txBody>
                <a:bodyPr/>
                <a:lstStyle/>
                <a:p>
                  <a:endParaRPr lang="es-ES"/>
                </a:p>
              </p:txBody>
            </p:sp>
            <p:sp>
              <p:nvSpPr>
                <p:cNvPr id="82" name="Freeform 60"/>
                <p:cNvSpPr>
                  <a:spLocks/>
                </p:cNvSpPr>
                <p:nvPr/>
              </p:nvSpPr>
              <p:spPr bwMode="auto">
                <a:xfrm>
                  <a:off x="3004" y="1253"/>
                  <a:ext cx="18" cy="211"/>
                </a:xfrm>
                <a:custGeom>
                  <a:avLst/>
                  <a:gdLst>
                    <a:gd name="T0" fmla="*/ 12 w 18"/>
                    <a:gd name="T1" fmla="*/ 0 h 211"/>
                    <a:gd name="T2" fmla="*/ 18 w 18"/>
                    <a:gd name="T3" fmla="*/ 194 h 211"/>
                    <a:gd name="T4" fmla="*/ 18 w 18"/>
                    <a:gd name="T5" fmla="*/ 200 h 211"/>
                    <a:gd name="T6" fmla="*/ 17 w 18"/>
                    <a:gd name="T7" fmla="*/ 205 h 211"/>
                    <a:gd name="T8" fmla="*/ 14 w 18"/>
                    <a:gd name="T9" fmla="*/ 209 h 211"/>
                    <a:gd name="T10" fmla="*/ 11 w 18"/>
                    <a:gd name="T11" fmla="*/ 211 h 211"/>
                    <a:gd name="T12" fmla="*/ 5 w 18"/>
                    <a:gd name="T13" fmla="*/ 211 h 211"/>
                    <a:gd name="T14" fmla="*/ 2 w 18"/>
                    <a:gd name="T15" fmla="*/ 206 h 211"/>
                    <a:gd name="T16" fmla="*/ 0 w 18"/>
                    <a:gd name="T17" fmla="*/ 201 h 211"/>
                    <a:gd name="T18" fmla="*/ 0 w 18"/>
                    <a:gd name="T19" fmla="*/ 194 h 211"/>
                    <a:gd name="T20" fmla="*/ 12 w 18"/>
                    <a:gd name="T21" fmla="*/ 0 h 2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211"/>
                    <a:gd name="T35" fmla="*/ 18 w 18"/>
                    <a:gd name="T36" fmla="*/ 211 h 2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211">
                      <a:moveTo>
                        <a:pt x="12" y="0"/>
                      </a:moveTo>
                      <a:lnTo>
                        <a:pt x="18" y="194"/>
                      </a:lnTo>
                      <a:lnTo>
                        <a:pt x="18" y="200"/>
                      </a:lnTo>
                      <a:lnTo>
                        <a:pt x="17" y="205"/>
                      </a:lnTo>
                      <a:lnTo>
                        <a:pt x="14" y="209"/>
                      </a:lnTo>
                      <a:lnTo>
                        <a:pt x="11" y="211"/>
                      </a:lnTo>
                      <a:lnTo>
                        <a:pt x="5" y="211"/>
                      </a:lnTo>
                      <a:lnTo>
                        <a:pt x="2" y="206"/>
                      </a:lnTo>
                      <a:lnTo>
                        <a:pt x="0" y="201"/>
                      </a:lnTo>
                      <a:lnTo>
                        <a:pt x="0" y="194"/>
                      </a:lnTo>
                      <a:lnTo>
                        <a:pt x="12" y="0"/>
                      </a:lnTo>
                      <a:close/>
                    </a:path>
                  </a:pathLst>
                </a:custGeom>
                <a:solidFill>
                  <a:srgbClr val="FFFF00"/>
                </a:solidFill>
                <a:ln w="9525">
                  <a:solidFill>
                    <a:srgbClr val="0000FF"/>
                  </a:solidFill>
                  <a:round/>
                  <a:headEnd/>
                  <a:tailEnd/>
                </a:ln>
              </p:spPr>
              <p:txBody>
                <a:bodyPr/>
                <a:lstStyle/>
                <a:p>
                  <a:endParaRPr lang="es-ES"/>
                </a:p>
              </p:txBody>
            </p:sp>
            <p:sp>
              <p:nvSpPr>
                <p:cNvPr id="83" name="Oval 61"/>
                <p:cNvSpPr>
                  <a:spLocks noChangeArrowheads="1"/>
                </p:cNvSpPr>
                <p:nvPr/>
              </p:nvSpPr>
              <p:spPr bwMode="auto">
                <a:xfrm>
                  <a:off x="3206" y="1096"/>
                  <a:ext cx="19" cy="18"/>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84" name="Oval 62"/>
                <p:cNvSpPr>
                  <a:spLocks noChangeArrowheads="1"/>
                </p:cNvSpPr>
                <p:nvPr/>
              </p:nvSpPr>
              <p:spPr bwMode="auto">
                <a:xfrm>
                  <a:off x="3064" y="1204"/>
                  <a:ext cx="18" cy="18"/>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85" name="Oval 63"/>
                <p:cNvSpPr>
                  <a:spLocks noChangeArrowheads="1"/>
                </p:cNvSpPr>
                <p:nvPr/>
              </p:nvSpPr>
              <p:spPr bwMode="auto">
                <a:xfrm>
                  <a:off x="2848" y="1051"/>
                  <a:ext cx="17" cy="18"/>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86" name="Oval 64"/>
                <p:cNvSpPr>
                  <a:spLocks noChangeArrowheads="1"/>
                </p:cNvSpPr>
                <p:nvPr/>
              </p:nvSpPr>
              <p:spPr bwMode="auto">
                <a:xfrm>
                  <a:off x="2786" y="1306"/>
                  <a:ext cx="9" cy="9"/>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87" name="Oval 65"/>
                <p:cNvSpPr>
                  <a:spLocks noChangeArrowheads="1"/>
                </p:cNvSpPr>
                <p:nvPr/>
              </p:nvSpPr>
              <p:spPr bwMode="auto">
                <a:xfrm>
                  <a:off x="2808" y="1358"/>
                  <a:ext cx="13" cy="11"/>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88" name="Oval 66"/>
                <p:cNvSpPr>
                  <a:spLocks noChangeArrowheads="1"/>
                </p:cNvSpPr>
                <p:nvPr/>
              </p:nvSpPr>
              <p:spPr bwMode="auto">
                <a:xfrm>
                  <a:off x="3025" y="1339"/>
                  <a:ext cx="14" cy="14"/>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89" name="Oval 67"/>
                <p:cNvSpPr>
                  <a:spLocks noChangeArrowheads="1"/>
                </p:cNvSpPr>
                <p:nvPr/>
              </p:nvSpPr>
              <p:spPr bwMode="auto">
                <a:xfrm>
                  <a:off x="2963" y="1207"/>
                  <a:ext cx="14" cy="13"/>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90" name="Oval 68"/>
                <p:cNvSpPr>
                  <a:spLocks noChangeArrowheads="1"/>
                </p:cNvSpPr>
                <p:nvPr/>
              </p:nvSpPr>
              <p:spPr bwMode="auto">
                <a:xfrm>
                  <a:off x="2993" y="1278"/>
                  <a:ext cx="15" cy="14"/>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91" name="Oval 69"/>
                <p:cNvSpPr>
                  <a:spLocks noChangeArrowheads="1"/>
                </p:cNvSpPr>
                <p:nvPr/>
              </p:nvSpPr>
              <p:spPr bwMode="auto">
                <a:xfrm>
                  <a:off x="2992" y="1410"/>
                  <a:ext cx="9" cy="15"/>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92" name="Oval 70"/>
                <p:cNvSpPr>
                  <a:spLocks noChangeArrowheads="1"/>
                </p:cNvSpPr>
                <p:nvPr/>
              </p:nvSpPr>
              <p:spPr bwMode="auto">
                <a:xfrm>
                  <a:off x="3128" y="1233"/>
                  <a:ext cx="14" cy="14"/>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93" name="Oval 71"/>
                <p:cNvSpPr>
                  <a:spLocks noChangeArrowheads="1"/>
                </p:cNvSpPr>
                <p:nvPr/>
              </p:nvSpPr>
              <p:spPr bwMode="auto">
                <a:xfrm>
                  <a:off x="2986" y="999"/>
                  <a:ext cx="14" cy="14"/>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94" name="Oval 72"/>
                <p:cNvSpPr>
                  <a:spLocks noChangeArrowheads="1"/>
                </p:cNvSpPr>
                <p:nvPr/>
              </p:nvSpPr>
              <p:spPr bwMode="auto">
                <a:xfrm>
                  <a:off x="3206" y="1387"/>
                  <a:ext cx="14" cy="14"/>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95" name="Freeform 73"/>
                <p:cNvSpPr>
                  <a:spLocks/>
                </p:cNvSpPr>
                <p:nvPr/>
              </p:nvSpPr>
              <p:spPr bwMode="auto">
                <a:xfrm>
                  <a:off x="3004" y="1173"/>
                  <a:ext cx="178" cy="80"/>
                </a:xfrm>
                <a:custGeom>
                  <a:avLst/>
                  <a:gdLst>
                    <a:gd name="T0" fmla="*/ 0 w 178"/>
                    <a:gd name="T1" fmla="*/ 80 h 80"/>
                    <a:gd name="T2" fmla="*/ 171 w 178"/>
                    <a:gd name="T3" fmla="*/ 28 h 80"/>
                    <a:gd name="T4" fmla="*/ 176 w 178"/>
                    <a:gd name="T5" fmla="*/ 23 h 80"/>
                    <a:gd name="T6" fmla="*/ 178 w 178"/>
                    <a:gd name="T7" fmla="*/ 13 h 80"/>
                    <a:gd name="T8" fmla="*/ 176 w 178"/>
                    <a:gd name="T9" fmla="*/ 7 h 80"/>
                    <a:gd name="T10" fmla="*/ 169 w 178"/>
                    <a:gd name="T11" fmla="*/ 2 h 80"/>
                    <a:gd name="T12" fmla="*/ 161 w 178"/>
                    <a:gd name="T13" fmla="*/ 0 h 80"/>
                    <a:gd name="T14" fmla="*/ 151 w 178"/>
                    <a:gd name="T15" fmla="*/ 3 h 80"/>
                    <a:gd name="T16" fmla="*/ 0 w 178"/>
                    <a:gd name="T17" fmla="*/ 80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
                    <a:gd name="T28" fmla="*/ 0 h 80"/>
                    <a:gd name="T29" fmla="*/ 178 w 178"/>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 h="80">
                      <a:moveTo>
                        <a:pt x="0" y="80"/>
                      </a:moveTo>
                      <a:lnTo>
                        <a:pt x="171" y="28"/>
                      </a:lnTo>
                      <a:lnTo>
                        <a:pt x="176" y="23"/>
                      </a:lnTo>
                      <a:lnTo>
                        <a:pt x="178" y="13"/>
                      </a:lnTo>
                      <a:lnTo>
                        <a:pt x="176" y="7"/>
                      </a:lnTo>
                      <a:lnTo>
                        <a:pt x="169" y="2"/>
                      </a:lnTo>
                      <a:lnTo>
                        <a:pt x="161" y="0"/>
                      </a:lnTo>
                      <a:lnTo>
                        <a:pt x="151" y="3"/>
                      </a:lnTo>
                      <a:lnTo>
                        <a:pt x="0" y="80"/>
                      </a:lnTo>
                      <a:close/>
                    </a:path>
                  </a:pathLst>
                </a:custGeom>
                <a:solidFill>
                  <a:srgbClr val="FFFF00"/>
                </a:solidFill>
                <a:ln w="9525">
                  <a:solidFill>
                    <a:srgbClr val="0000FF"/>
                  </a:solidFill>
                  <a:round/>
                  <a:headEnd/>
                  <a:tailEnd/>
                </a:ln>
              </p:spPr>
              <p:txBody>
                <a:bodyPr/>
                <a:lstStyle/>
                <a:p>
                  <a:endParaRPr lang="es-ES"/>
                </a:p>
              </p:txBody>
            </p:sp>
            <p:sp>
              <p:nvSpPr>
                <p:cNvPr id="96" name="Freeform 74"/>
                <p:cNvSpPr>
                  <a:spLocks/>
                </p:cNvSpPr>
                <p:nvPr/>
              </p:nvSpPr>
              <p:spPr bwMode="auto">
                <a:xfrm>
                  <a:off x="2874" y="1199"/>
                  <a:ext cx="130" cy="54"/>
                </a:xfrm>
                <a:custGeom>
                  <a:avLst/>
                  <a:gdLst>
                    <a:gd name="T0" fmla="*/ 130 w 130"/>
                    <a:gd name="T1" fmla="*/ 54 h 54"/>
                    <a:gd name="T2" fmla="*/ 5 w 130"/>
                    <a:gd name="T3" fmla="*/ 19 h 54"/>
                    <a:gd name="T4" fmla="*/ 0 w 130"/>
                    <a:gd name="T5" fmla="*/ 15 h 54"/>
                    <a:gd name="T6" fmla="*/ 0 w 130"/>
                    <a:gd name="T7" fmla="*/ 10 h 54"/>
                    <a:gd name="T8" fmla="*/ 1 w 130"/>
                    <a:gd name="T9" fmla="*/ 4 h 54"/>
                    <a:gd name="T10" fmla="*/ 6 w 130"/>
                    <a:gd name="T11" fmla="*/ 1 h 54"/>
                    <a:gd name="T12" fmla="*/ 12 w 130"/>
                    <a:gd name="T13" fmla="*/ 0 h 54"/>
                    <a:gd name="T14" fmla="*/ 20 w 130"/>
                    <a:gd name="T15" fmla="*/ 2 h 54"/>
                    <a:gd name="T16" fmla="*/ 130 w 130"/>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0"/>
                    <a:gd name="T28" fmla="*/ 0 h 54"/>
                    <a:gd name="T29" fmla="*/ 130 w 130"/>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0" h="54">
                      <a:moveTo>
                        <a:pt x="130" y="54"/>
                      </a:moveTo>
                      <a:lnTo>
                        <a:pt x="5" y="19"/>
                      </a:lnTo>
                      <a:lnTo>
                        <a:pt x="0" y="15"/>
                      </a:lnTo>
                      <a:lnTo>
                        <a:pt x="0" y="10"/>
                      </a:lnTo>
                      <a:lnTo>
                        <a:pt x="1" y="4"/>
                      </a:lnTo>
                      <a:lnTo>
                        <a:pt x="6" y="1"/>
                      </a:lnTo>
                      <a:lnTo>
                        <a:pt x="12" y="0"/>
                      </a:lnTo>
                      <a:lnTo>
                        <a:pt x="20" y="2"/>
                      </a:lnTo>
                      <a:lnTo>
                        <a:pt x="130" y="54"/>
                      </a:lnTo>
                      <a:close/>
                    </a:path>
                  </a:pathLst>
                </a:custGeom>
                <a:solidFill>
                  <a:srgbClr val="FFFF00"/>
                </a:solidFill>
                <a:ln w="9525">
                  <a:solidFill>
                    <a:srgbClr val="0000FF"/>
                  </a:solidFill>
                  <a:round/>
                  <a:headEnd/>
                  <a:tailEnd/>
                </a:ln>
              </p:spPr>
              <p:txBody>
                <a:bodyPr/>
                <a:lstStyle/>
                <a:p>
                  <a:endParaRPr lang="es-ES"/>
                </a:p>
              </p:txBody>
            </p:sp>
            <p:sp>
              <p:nvSpPr>
                <p:cNvPr id="97" name="Freeform 75"/>
                <p:cNvSpPr>
                  <a:spLocks/>
                </p:cNvSpPr>
                <p:nvPr/>
              </p:nvSpPr>
              <p:spPr bwMode="auto">
                <a:xfrm>
                  <a:off x="2871" y="1255"/>
                  <a:ext cx="134" cy="48"/>
                </a:xfrm>
                <a:custGeom>
                  <a:avLst/>
                  <a:gdLst>
                    <a:gd name="T0" fmla="*/ 134 w 134"/>
                    <a:gd name="T1" fmla="*/ 0 h 48"/>
                    <a:gd name="T2" fmla="*/ 4 w 134"/>
                    <a:gd name="T3" fmla="*/ 31 h 48"/>
                    <a:gd name="T4" fmla="*/ 2 w 134"/>
                    <a:gd name="T5" fmla="*/ 34 h 48"/>
                    <a:gd name="T6" fmla="*/ 0 w 134"/>
                    <a:gd name="T7" fmla="*/ 40 h 48"/>
                    <a:gd name="T8" fmla="*/ 2 w 134"/>
                    <a:gd name="T9" fmla="*/ 43 h 48"/>
                    <a:gd name="T10" fmla="*/ 7 w 134"/>
                    <a:gd name="T11" fmla="*/ 47 h 48"/>
                    <a:gd name="T12" fmla="*/ 12 w 134"/>
                    <a:gd name="T13" fmla="*/ 48 h 48"/>
                    <a:gd name="T14" fmla="*/ 19 w 134"/>
                    <a:gd name="T15" fmla="*/ 46 h 48"/>
                    <a:gd name="T16" fmla="*/ 134 w 134"/>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48"/>
                    <a:gd name="T29" fmla="*/ 134 w 134"/>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48">
                      <a:moveTo>
                        <a:pt x="134" y="0"/>
                      </a:moveTo>
                      <a:lnTo>
                        <a:pt x="4" y="31"/>
                      </a:lnTo>
                      <a:lnTo>
                        <a:pt x="2" y="34"/>
                      </a:lnTo>
                      <a:lnTo>
                        <a:pt x="0" y="40"/>
                      </a:lnTo>
                      <a:lnTo>
                        <a:pt x="2" y="43"/>
                      </a:lnTo>
                      <a:lnTo>
                        <a:pt x="7" y="47"/>
                      </a:lnTo>
                      <a:lnTo>
                        <a:pt x="12" y="48"/>
                      </a:lnTo>
                      <a:lnTo>
                        <a:pt x="19" y="46"/>
                      </a:lnTo>
                      <a:lnTo>
                        <a:pt x="134" y="0"/>
                      </a:lnTo>
                      <a:close/>
                    </a:path>
                  </a:pathLst>
                </a:custGeom>
                <a:solidFill>
                  <a:srgbClr val="FFFF00"/>
                </a:solidFill>
                <a:ln w="9525">
                  <a:solidFill>
                    <a:srgbClr val="0000FF"/>
                  </a:solidFill>
                  <a:round/>
                  <a:headEnd/>
                  <a:tailEnd/>
                </a:ln>
              </p:spPr>
              <p:txBody>
                <a:bodyPr/>
                <a:lstStyle/>
                <a:p>
                  <a:endParaRPr lang="es-ES"/>
                </a:p>
              </p:txBody>
            </p:sp>
            <p:sp>
              <p:nvSpPr>
                <p:cNvPr id="98" name="Freeform 76"/>
                <p:cNvSpPr>
                  <a:spLocks/>
                </p:cNvSpPr>
                <p:nvPr/>
              </p:nvSpPr>
              <p:spPr bwMode="auto">
                <a:xfrm>
                  <a:off x="3004" y="1253"/>
                  <a:ext cx="148" cy="154"/>
                </a:xfrm>
                <a:custGeom>
                  <a:avLst/>
                  <a:gdLst>
                    <a:gd name="T0" fmla="*/ 0 w 148"/>
                    <a:gd name="T1" fmla="*/ 0 h 154"/>
                    <a:gd name="T2" fmla="*/ 140 w 148"/>
                    <a:gd name="T3" fmla="*/ 132 h 154"/>
                    <a:gd name="T4" fmla="*/ 148 w 148"/>
                    <a:gd name="T5" fmla="*/ 140 h 154"/>
                    <a:gd name="T6" fmla="*/ 147 w 148"/>
                    <a:gd name="T7" fmla="*/ 145 h 154"/>
                    <a:gd name="T8" fmla="*/ 142 w 148"/>
                    <a:gd name="T9" fmla="*/ 153 h 154"/>
                    <a:gd name="T10" fmla="*/ 136 w 148"/>
                    <a:gd name="T11" fmla="*/ 154 h 154"/>
                    <a:gd name="T12" fmla="*/ 129 w 148"/>
                    <a:gd name="T13" fmla="*/ 154 h 154"/>
                    <a:gd name="T14" fmla="*/ 122 w 148"/>
                    <a:gd name="T15" fmla="*/ 151 h 154"/>
                    <a:gd name="T16" fmla="*/ 119 w 148"/>
                    <a:gd name="T17" fmla="*/ 145 h 154"/>
                    <a:gd name="T18" fmla="*/ 0 w 148"/>
                    <a:gd name="T19" fmla="*/ 0 h 1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154"/>
                    <a:gd name="T32" fmla="*/ 148 w 148"/>
                    <a:gd name="T33" fmla="*/ 154 h 1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154">
                      <a:moveTo>
                        <a:pt x="0" y="0"/>
                      </a:moveTo>
                      <a:lnTo>
                        <a:pt x="140" y="132"/>
                      </a:lnTo>
                      <a:lnTo>
                        <a:pt x="148" y="140"/>
                      </a:lnTo>
                      <a:lnTo>
                        <a:pt x="147" y="145"/>
                      </a:lnTo>
                      <a:lnTo>
                        <a:pt x="142" y="153"/>
                      </a:lnTo>
                      <a:lnTo>
                        <a:pt x="136" y="154"/>
                      </a:lnTo>
                      <a:lnTo>
                        <a:pt x="129" y="154"/>
                      </a:lnTo>
                      <a:lnTo>
                        <a:pt x="122" y="151"/>
                      </a:lnTo>
                      <a:lnTo>
                        <a:pt x="119" y="145"/>
                      </a:lnTo>
                      <a:lnTo>
                        <a:pt x="0" y="0"/>
                      </a:lnTo>
                      <a:close/>
                    </a:path>
                  </a:pathLst>
                </a:custGeom>
                <a:solidFill>
                  <a:srgbClr val="FFFF00"/>
                </a:solidFill>
                <a:ln w="9525">
                  <a:solidFill>
                    <a:srgbClr val="0000FF"/>
                  </a:solidFill>
                  <a:round/>
                  <a:headEnd/>
                  <a:tailEnd/>
                </a:ln>
              </p:spPr>
              <p:txBody>
                <a:bodyPr/>
                <a:lstStyle/>
                <a:p>
                  <a:endParaRPr lang="es-ES"/>
                </a:p>
              </p:txBody>
            </p:sp>
            <p:sp>
              <p:nvSpPr>
                <p:cNvPr id="99" name="Freeform 77"/>
                <p:cNvSpPr>
                  <a:spLocks/>
                </p:cNvSpPr>
                <p:nvPr/>
              </p:nvSpPr>
              <p:spPr bwMode="auto">
                <a:xfrm>
                  <a:off x="3004" y="1083"/>
                  <a:ext cx="160" cy="170"/>
                </a:xfrm>
                <a:custGeom>
                  <a:avLst/>
                  <a:gdLst>
                    <a:gd name="T0" fmla="*/ 0 w 160"/>
                    <a:gd name="T1" fmla="*/ 170 h 170"/>
                    <a:gd name="T2" fmla="*/ 149 w 160"/>
                    <a:gd name="T3" fmla="*/ 24 h 170"/>
                    <a:gd name="T4" fmla="*/ 160 w 160"/>
                    <a:gd name="T5" fmla="*/ 10 h 170"/>
                    <a:gd name="T6" fmla="*/ 157 w 160"/>
                    <a:gd name="T7" fmla="*/ 5 h 170"/>
                    <a:gd name="T8" fmla="*/ 154 w 160"/>
                    <a:gd name="T9" fmla="*/ 1 h 170"/>
                    <a:gd name="T10" fmla="*/ 142 w 160"/>
                    <a:gd name="T11" fmla="*/ 0 h 170"/>
                    <a:gd name="T12" fmla="*/ 136 w 160"/>
                    <a:gd name="T13" fmla="*/ 0 h 170"/>
                    <a:gd name="T14" fmla="*/ 129 w 160"/>
                    <a:gd name="T15" fmla="*/ 2 h 170"/>
                    <a:gd name="T16" fmla="*/ 126 w 160"/>
                    <a:gd name="T17" fmla="*/ 10 h 170"/>
                    <a:gd name="T18" fmla="*/ 0 w 160"/>
                    <a:gd name="T19" fmla="*/ 17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170"/>
                    <a:gd name="T32" fmla="*/ 160 w 160"/>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170">
                      <a:moveTo>
                        <a:pt x="0" y="170"/>
                      </a:moveTo>
                      <a:lnTo>
                        <a:pt x="149" y="24"/>
                      </a:lnTo>
                      <a:lnTo>
                        <a:pt x="160" y="10"/>
                      </a:lnTo>
                      <a:lnTo>
                        <a:pt x="157" y="5"/>
                      </a:lnTo>
                      <a:lnTo>
                        <a:pt x="154" y="1"/>
                      </a:lnTo>
                      <a:lnTo>
                        <a:pt x="142" y="0"/>
                      </a:lnTo>
                      <a:lnTo>
                        <a:pt x="136" y="0"/>
                      </a:lnTo>
                      <a:lnTo>
                        <a:pt x="129" y="2"/>
                      </a:lnTo>
                      <a:lnTo>
                        <a:pt x="126" y="10"/>
                      </a:lnTo>
                      <a:lnTo>
                        <a:pt x="0" y="170"/>
                      </a:lnTo>
                      <a:close/>
                    </a:path>
                  </a:pathLst>
                </a:custGeom>
                <a:solidFill>
                  <a:srgbClr val="FFFF00"/>
                </a:solidFill>
                <a:ln w="9525">
                  <a:solidFill>
                    <a:srgbClr val="0000FF"/>
                  </a:solidFill>
                  <a:round/>
                  <a:headEnd/>
                  <a:tailEnd/>
                </a:ln>
              </p:spPr>
              <p:txBody>
                <a:bodyPr/>
                <a:lstStyle/>
                <a:p>
                  <a:endParaRPr lang="es-ES"/>
                </a:p>
              </p:txBody>
            </p:sp>
            <p:sp>
              <p:nvSpPr>
                <p:cNvPr id="100" name="Freeform 78"/>
                <p:cNvSpPr>
                  <a:spLocks/>
                </p:cNvSpPr>
                <p:nvPr/>
              </p:nvSpPr>
              <p:spPr bwMode="auto">
                <a:xfrm>
                  <a:off x="2888" y="1083"/>
                  <a:ext cx="125" cy="170"/>
                </a:xfrm>
                <a:custGeom>
                  <a:avLst/>
                  <a:gdLst>
                    <a:gd name="T0" fmla="*/ 125 w 125"/>
                    <a:gd name="T1" fmla="*/ 170 h 170"/>
                    <a:gd name="T2" fmla="*/ 8 w 125"/>
                    <a:gd name="T3" fmla="*/ 23 h 170"/>
                    <a:gd name="T4" fmla="*/ 0 w 125"/>
                    <a:gd name="T5" fmla="*/ 10 h 170"/>
                    <a:gd name="T6" fmla="*/ 0 w 125"/>
                    <a:gd name="T7" fmla="*/ 3 h 170"/>
                    <a:gd name="T8" fmla="*/ 4 w 125"/>
                    <a:gd name="T9" fmla="*/ 1 h 170"/>
                    <a:gd name="T10" fmla="*/ 13 w 125"/>
                    <a:gd name="T11" fmla="*/ 0 h 170"/>
                    <a:gd name="T12" fmla="*/ 17 w 125"/>
                    <a:gd name="T13" fmla="*/ 0 h 170"/>
                    <a:gd name="T14" fmla="*/ 24 w 125"/>
                    <a:gd name="T15" fmla="*/ 2 h 170"/>
                    <a:gd name="T16" fmla="*/ 25 w 125"/>
                    <a:gd name="T17" fmla="*/ 10 h 170"/>
                    <a:gd name="T18" fmla="*/ 125 w 125"/>
                    <a:gd name="T19" fmla="*/ 170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170"/>
                    <a:gd name="T32" fmla="*/ 125 w 125"/>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170">
                      <a:moveTo>
                        <a:pt x="125" y="170"/>
                      </a:moveTo>
                      <a:lnTo>
                        <a:pt x="8" y="23"/>
                      </a:lnTo>
                      <a:lnTo>
                        <a:pt x="0" y="10"/>
                      </a:lnTo>
                      <a:lnTo>
                        <a:pt x="0" y="3"/>
                      </a:lnTo>
                      <a:lnTo>
                        <a:pt x="4" y="1"/>
                      </a:lnTo>
                      <a:lnTo>
                        <a:pt x="13" y="0"/>
                      </a:lnTo>
                      <a:lnTo>
                        <a:pt x="17" y="0"/>
                      </a:lnTo>
                      <a:lnTo>
                        <a:pt x="24" y="2"/>
                      </a:lnTo>
                      <a:lnTo>
                        <a:pt x="25" y="10"/>
                      </a:lnTo>
                      <a:lnTo>
                        <a:pt x="125" y="170"/>
                      </a:lnTo>
                      <a:close/>
                    </a:path>
                  </a:pathLst>
                </a:custGeom>
                <a:solidFill>
                  <a:srgbClr val="FFFF00"/>
                </a:solidFill>
                <a:ln w="9525">
                  <a:solidFill>
                    <a:srgbClr val="0000FF"/>
                  </a:solidFill>
                  <a:round/>
                  <a:headEnd/>
                  <a:tailEnd/>
                </a:ln>
              </p:spPr>
              <p:txBody>
                <a:bodyPr/>
                <a:lstStyle/>
                <a:p>
                  <a:endParaRPr lang="es-ES"/>
                </a:p>
              </p:txBody>
            </p:sp>
            <p:sp>
              <p:nvSpPr>
                <p:cNvPr id="101" name="Freeform 79"/>
                <p:cNvSpPr>
                  <a:spLocks/>
                </p:cNvSpPr>
                <p:nvPr/>
              </p:nvSpPr>
              <p:spPr bwMode="auto">
                <a:xfrm>
                  <a:off x="2907" y="1266"/>
                  <a:ext cx="106" cy="179"/>
                </a:xfrm>
                <a:custGeom>
                  <a:avLst/>
                  <a:gdLst>
                    <a:gd name="T0" fmla="*/ 106 w 106"/>
                    <a:gd name="T1" fmla="*/ 0 h 179"/>
                    <a:gd name="T2" fmla="*/ 6 w 106"/>
                    <a:gd name="T3" fmla="*/ 154 h 179"/>
                    <a:gd name="T4" fmla="*/ 0 w 106"/>
                    <a:gd name="T5" fmla="*/ 167 h 179"/>
                    <a:gd name="T6" fmla="*/ 1 w 106"/>
                    <a:gd name="T7" fmla="*/ 174 h 179"/>
                    <a:gd name="T8" fmla="*/ 3 w 106"/>
                    <a:gd name="T9" fmla="*/ 177 h 179"/>
                    <a:gd name="T10" fmla="*/ 10 w 106"/>
                    <a:gd name="T11" fmla="*/ 179 h 179"/>
                    <a:gd name="T12" fmla="*/ 15 w 106"/>
                    <a:gd name="T13" fmla="*/ 179 h 179"/>
                    <a:gd name="T14" fmla="*/ 20 w 106"/>
                    <a:gd name="T15" fmla="*/ 176 h 179"/>
                    <a:gd name="T16" fmla="*/ 22 w 106"/>
                    <a:gd name="T17" fmla="*/ 167 h 179"/>
                    <a:gd name="T18" fmla="*/ 106 w 106"/>
                    <a:gd name="T19" fmla="*/ 0 h 1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179"/>
                    <a:gd name="T32" fmla="*/ 106 w 106"/>
                    <a:gd name="T33" fmla="*/ 179 h 1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179">
                      <a:moveTo>
                        <a:pt x="106" y="0"/>
                      </a:moveTo>
                      <a:lnTo>
                        <a:pt x="6" y="154"/>
                      </a:lnTo>
                      <a:lnTo>
                        <a:pt x="0" y="167"/>
                      </a:lnTo>
                      <a:lnTo>
                        <a:pt x="1" y="174"/>
                      </a:lnTo>
                      <a:lnTo>
                        <a:pt x="3" y="177"/>
                      </a:lnTo>
                      <a:lnTo>
                        <a:pt x="10" y="179"/>
                      </a:lnTo>
                      <a:lnTo>
                        <a:pt x="15" y="179"/>
                      </a:lnTo>
                      <a:lnTo>
                        <a:pt x="20" y="176"/>
                      </a:lnTo>
                      <a:lnTo>
                        <a:pt x="22" y="167"/>
                      </a:lnTo>
                      <a:lnTo>
                        <a:pt x="106" y="0"/>
                      </a:lnTo>
                      <a:close/>
                    </a:path>
                  </a:pathLst>
                </a:custGeom>
                <a:solidFill>
                  <a:srgbClr val="FFFF00"/>
                </a:solidFill>
                <a:ln w="9525">
                  <a:solidFill>
                    <a:srgbClr val="0000FF"/>
                  </a:solidFill>
                  <a:round/>
                  <a:headEnd/>
                  <a:tailEnd/>
                </a:ln>
              </p:spPr>
              <p:txBody>
                <a:bodyPr/>
                <a:lstStyle/>
                <a:p>
                  <a:endParaRPr lang="es-ES"/>
                </a:p>
              </p:txBody>
            </p:sp>
            <p:grpSp>
              <p:nvGrpSpPr>
                <p:cNvPr id="102" name="Group 80"/>
                <p:cNvGrpSpPr>
                  <a:grpSpLocks/>
                </p:cNvGrpSpPr>
                <p:nvPr/>
              </p:nvGrpSpPr>
              <p:grpSpPr bwMode="auto">
                <a:xfrm>
                  <a:off x="3013" y="1059"/>
                  <a:ext cx="69" cy="427"/>
                  <a:chOff x="3013" y="1059"/>
                  <a:chExt cx="69" cy="427"/>
                </a:xfrm>
              </p:grpSpPr>
              <p:sp>
                <p:nvSpPr>
                  <p:cNvPr id="129" name="Freeform 81"/>
                  <p:cNvSpPr>
                    <a:spLocks/>
                  </p:cNvSpPr>
                  <p:nvPr/>
                </p:nvSpPr>
                <p:spPr bwMode="auto">
                  <a:xfrm>
                    <a:off x="3013" y="1059"/>
                    <a:ext cx="57" cy="193"/>
                  </a:xfrm>
                  <a:custGeom>
                    <a:avLst/>
                    <a:gdLst>
                      <a:gd name="T0" fmla="*/ 57 w 57"/>
                      <a:gd name="T1" fmla="*/ 15 h 193"/>
                      <a:gd name="T2" fmla="*/ 56 w 57"/>
                      <a:gd name="T3" fmla="*/ 3 h 193"/>
                      <a:gd name="T4" fmla="*/ 53 w 57"/>
                      <a:gd name="T5" fmla="*/ 0 h 193"/>
                      <a:gd name="T6" fmla="*/ 47 w 57"/>
                      <a:gd name="T7" fmla="*/ 0 h 193"/>
                      <a:gd name="T8" fmla="*/ 40 w 57"/>
                      <a:gd name="T9" fmla="*/ 1 h 193"/>
                      <a:gd name="T10" fmla="*/ 37 w 57"/>
                      <a:gd name="T11" fmla="*/ 5 h 193"/>
                      <a:gd name="T12" fmla="*/ 0 w 57"/>
                      <a:gd name="T13" fmla="*/ 193 h 193"/>
                      <a:gd name="T14" fmla="*/ 57 w 57"/>
                      <a:gd name="T15" fmla="*/ 15 h 193"/>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193"/>
                      <a:gd name="T26" fmla="*/ 57 w 57"/>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193">
                        <a:moveTo>
                          <a:pt x="57" y="15"/>
                        </a:moveTo>
                        <a:lnTo>
                          <a:pt x="56" y="3"/>
                        </a:lnTo>
                        <a:lnTo>
                          <a:pt x="53" y="0"/>
                        </a:lnTo>
                        <a:lnTo>
                          <a:pt x="47" y="0"/>
                        </a:lnTo>
                        <a:lnTo>
                          <a:pt x="40" y="1"/>
                        </a:lnTo>
                        <a:lnTo>
                          <a:pt x="37" y="5"/>
                        </a:lnTo>
                        <a:lnTo>
                          <a:pt x="0" y="193"/>
                        </a:lnTo>
                        <a:lnTo>
                          <a:pt x="57" y="15"/>
                        </a:lnTo>
                        <a:close/>
                      </a:path>
                    </a:pathLst>
                  </a:custGeom>
                  <a:solidFill>
                    <a:srgbClr val="FFFF00"/>
                  </a:solidFill>
                  <a:ln w="9525">
                    <a:solidFill>
                      <a:srgbClr val="0000FF"/>
                    </a:solidFill>
                    <a:round/>
                    <a:headEnd/>
                    <a:tailEnd/>
                  </a:ln>
                </p:spPr>
                <p:txBody>
                  <a:bodyPr/>
                  <a:lstStyle/>
                  <a:p>
                    <a:endParaRPr lang="es-ES"/>
                  </a:p>
                </p:txBody>
              </p:sp>
              <p:sp>
                <p:nvSpPr>
                  <p:cNvPr id="130" name="Freeform 82"/>
                  <p:cNvSpPr>
                    <a:spLocks/>
                  </p:cNvSpPr>
                  <p:nvPr/>
                </p:nvSpPr>
                <p:spPr bwMode="auto">
                  <a:xfrm>
                    <a:off x="3013" y="1252"/>
                    <a:ext cx="69" cy="234"/>
                  </a:xfrm>
                  <a:custGeom>
                    <a:avLst/>
                    <a:gdLst>
                      <a:gd name="T0" fmla="*/ 69 w 69"/>
                      <a:gd name="T1" fmla="*/ 215 h 234"/>
                      <a:gd name="T2" fmla="*/ 68 w 69"/>
                      <a:gd name="T3" fmla="*/ 228 h 234"/>
                      <a:gd name="T4" fmla="*/ 64 w 69"/>
                      <a:gd name="T5" fmla="*/ 234 h 234"/>
                      <a:gd name="T6" fmla="*/ 56 w 69"/>
                      <a:gd name="T7" fmla="*/ 234 h 234"/>
                      <a:gd name="T8" fmla="*/ 49 w 69"/>
                      <a:gd name="T9" fmla="*/ 231 h 234"/>
                      <a:gd name="T10" fmla="*/ 46 w 69"/>
                      <a:gd name="T11" fmla="*/ 227 h 234"/>
                      <a:gd name="T12" fmla="*/ 0 w 69"/>
                      <a:gd name="T13" fmla="*/ 0 h 234"/>
                      <a:gd name="T14" fmla="*/ 69 w 69"/>
                      <a:gd name="T15" fmla="*/ 215 h 234"/>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234"/>
                      <a:gd name="T26" fmla="*/ 69 w 69"/>
                      <a:gd name="T27" fmla="*/ 234 h 2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234">
                        <a:moveTo>
                          <a:pt x="69" y="215"/>
                        </a:moveTo>
                        <a:lnTo>
                          <a:pt x="68" y="228"/>
                        </a:lnTo>
                        <a:lnTo>
                          <a:pt x="64" y="234"/>
                        </a:lnTo>
                        <a:lnTo>
                          <a:pt x="56" y="234"/>
                        </a:lnTo>
                        <a:lnTo>
                          <a:pt x="49" y="231"/>
                        </a:lnTo>
                        <a:lnTo>
                          <a:pt x="46" y="227"/>
                        </a:lnTo>
                        <a:lnTo>
                          <a:pt x="0" y="0"/>
                        </a:lnTo>
                        <a:lnTo>
                          <a:pt x="69" y="215"/>
                        </a:lnTo>
                        <a:close/>
                      </a:path>
                    </a:pathLst>
                  </a:custGeom>
                  <a:solidFill>
                    <a:srgbClr val="FFFF00"/>
                  </a:solidFill>
                  <a:ln w="9525">
                    <a:solidFill>
                      <a:srgbClr val="0000FF"/>
                    </a:solidFill>
                    <a:round/>
                    <a:headEnd/>
                    <a:tailEnd/>
                  </a:ln>
                </p:spPr>
                <p:txBody>
                  <a:bodyPr/>
                  <a:lstStyle/>
                  <a:p>
                    <a:endParaRPr lang="es-ES"/>
                  </a:p>
                </p:txBody>
              </p:sp>
            </p:grpSp>
            <p:grpSp>
              <p:nvGrpSpPr>
                <p:cNvPr id="103" name="Group 83"/>
                <p:cNvGrpSpPr>
                  <a:grpSpLocks/>
                </p:cNvGrpSpPr>
                <p:nvPr/>
              </p:nvGrpSpPr>
              <p:grpSpPr bwMode="auto">
                <a:xfrm>
                  <a:off x="2942" y="1013"/>
                  <a:ext cx="68" cy="427"/>
                  <a:chOff x="2942" y="1013"/>
                  <a:chExt cx="68" cy="427"/>
                </a:xfrm>
              </p:grpSpPr>
              <p:sp>
                <p:nvSpPr>
                  <p:cNvPr id="127" name="Freeform 84"/>
                  <p:cNvSpPr>
                    <a:spLocks/>
                  </p:cNvSpPr>
                  <p:nvPr/>
                </p:nvSpPr>
                <p:spPr bwMode="auto">
                  <a:xfrm>
                    <a:off x="2953" y="1246"/>
                    <a:ext cx="57" cy="194"/>
                  </a:xfrm>
                  <a:custGeom>
                    <a:avLst/>
                    <a:gdLst>
                      <a:gd name="T0" fmla="*/ 0 w 57"/>
                      <a:gd name="T1" fmla="*/ 179 h 194"/>
                      <a:gd name="T2" fmla="*/ 1 w 57"/>
                      <a:gd name="T3" fmla="*/ 191 h 194"/>
                      <a:gd name="T4" fmla="*/ 5 w 57"/>
                      <a:gd name="T5" fmla="*/ 194 h 194"/>
                      <a:gd name="T6" fmla="*/ 10 w 57"/>
                      <a:gd name="T7" fmla="*/ 194 h 194"/>
                      <a:gd name="T8" fmla="*/ 17 w 57"/>
                      <a:gd name="T9" fmla="*/ 193 h 194"/>
                      <a:gd name="T10" fmla="*/ 20 w 57"/>
                      <a:gd name="T11" fmla="*/ 189 h 194"/>
                      <a:gd name="T12" fmla="*/ 57 w 57"/>
                      <a:gd name="T13" fmla="*/ 0 h 194"/>
                      <a:gd name="T14" fmla="*/ 0 w 57"/>
                      <a:gd name="T15" fmla="*/ 179 h 194"/>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194"/>
                      <a:gd name="T26" fmla="*/ 57 w 57"/>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194">
                        <a:moveTo>
                          <a:pt x="0" y="179"/>
                        </a:moveTo>
                        <a:lnTo>
                          <a:pt x="1" y="191"/>
                        </a:lnTo>
                        <a:lnTo>
                          <a:pt x="5" y="194"/>
                        </a:lnTo>
                        <a:lnTo>
                          <a:pt x="10" y="194"/>
                        </a:lnTo>
                        <a:lnTo>
                          <a:pt x="17" y="193"/>
                        </a:lnTo>
                        <a:lnTo>
                          <a:pt x="20" y="189"/>
                        </a:lnTo>
                        <a:lnTo>
                          <a:pt x="57" y="0"/>
                        </a:lnTo>
                        <a:lnTo>
                          <a:pt x="0" y="179"/>
                        </a:lnTo>
                        <a:close/>
                      </a:path>
                    </a:pathLst>
                  </a:custGeom>
                  <a:solidFill>
                    <a:srgbClr val="FFFF00"/>
                  </a:solidFill>
                  <a:ln w="9525">
                    <a:solidFill>
                      <a:srgbClr val="0000FF"/>
                    </a:solidFill>
                    <a:round/>
                    <a:headEnd/>
                    <a:tailEnd/>
                  </a:ln>
                </p:spPr>
                <p:txBody>
                  <a:bodyPr/>
                  <a:lstStyle/>
                  <a:p>
                    <a:endParaRPr lang="es-ES"/>
                  </a:p>
                </p:txBody>
              </p:sp>
              <p:sp>
                <p:nvSpPr>
                  <p:cNvPr id="128" name="Freeform 85"/>
                  <p:cNvSpPr>
                    <a:spLocks/>
                  </p:cNvSpPr>
                  <p:nvPr/>
                </p:nvSpPr>
                <p:spPr bwMode="auto">
                  <a:xfrm>
                    <a:off x="2942" y="1013"/>
                    <a:ext cx="68" cy="233"/>
                  </a:xfrm>
                  <a:custGeom>
                    <a:avLst/>
                    <a:gdLst>
                      <a:gd name="T0" fmla="*/ 0 w 68"/>
                      <a:gd name="T1" fmla="*/ 19 h 233"/>
                      <a:gd name="T2" fmla="*/ 1 w 68"/>
                      <a:gd name="T3" fmla="*/ 6 h 233"/>
                      <a:gd name="T4" fmla="*/ 4 w 68"/>
                      <a:gd name="T5" fmla="*/ 0 h 233"/>
                      <a:gd name="T6" fmla="*/ 11 w 68"/>
                      <a:gd name="T7" fmla="*/ 0 h 233"/>
                      <a:gd name="T8" fmla="*/ 19 w 68"/>
                      <a:gd name="T9" fmla="*/ 3 h 233"/>
                      <a:gd name="T10" fmla="*/ 23 w 68"/>
                      <a:gd name="T11" fmla="*/ 6 h 233"/>
                      <a:gd name="T12" fmla="*/ 68 w 68"/>
                      <a:gd name="T13" fmla="*/ 233 h 233"/>
                      <a:gd name="T14" fmla="*/ 0 w 68"/>
                      <a:gd name="T15" fmla="*/ 19 h 233"/>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233"/>
                      <a:gd name="T26" fmla="*/ 68 w 68"/>
                      <a:gd name="T27" fmla="*/ 233 h 2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233">
                        <a:moveTo>
                          <a:pt x="0" y="19"/>
                        </a:moveTo>
                        <a:lnTo>
                          <a:pt x="1" y="6"/>
                        </a:lnTo>
                        <a:lnTo>
                          <a:pt x="4" y="0"/>
                        </a:lnTo>
                        <a:lnTo>
                          <a:pt x="11" y="0"/>
                        </a:lnTo>
                        <a:lnTo>
                          <a:pt x="19" y="3"/>
                        </a:lnTo>
                        <a:lnTo>
                          <a:pt x="23" y="6"/>
                        </a:lnTo>
                        <a:lnTo>
                          <a:pt x="68" y="233"/>
                        </a:lnTo>
                        <a:lnTo>
                          <a:pt x="0" y="19"/>
                        </a:lnTo>
                        <a:close/>
                      </a:path>
                    </a:pathLst>
                  </a:custGeom>
                  <a:solidFill>
                    <a:srgbClr val="FFFF00"/>
                  </a:solidFill>
                  <a:ln w="9525">
                    <a:solidFill>
                      <a:srgbClr val="0000FF"/>
                    </a:solidFill>
                    <a:round/>
                    <a:headEnd/>
                    <a:tailEnd/>
                  </a:ln>
                </p:spPr>
                <p:txBody>
                  <a:bodyPr/>
                  <a:lstStyle/>
                  <a:p>
                    <a:endParaRPr lang="es-ES"/>
                  </a:p>
                </p:txBody>
              </p:sp>
            </p:grpSp>
            <p:sp>
              <p:nvSpPr>
                <p:cNvPr id="104" name="Freeform 86"/>
                <p:cNvSpPr>
                  <a:spLocks/>
                </p:cNvSpPr>
                <p:nvPr/>
              </p:nvSpPr>
              <p:spPr bwMode="auto">
                <a:xfrm>
                  <a:off x="2939" y="1203"/>
                  <a:ext cx="74" cy="49"/>
                </a:xfrm>
                <a:custGeom>
                  <a:avLst/>
                  <a:gdLst>
                    <a:gd name="T0" fmla="*/ 74 w 74"/>
                    <a:gd name="T1" fmla="*/ 49 h 49"/>
                    <a:gd name="T2" fmla="*/ 2 w 74"/>
                    <a:gd name="T3" fmla="*/ 18 h 49"/>
                    <a:gd name="T4" fmla="*/ 0 w 74"/>
                    <a:gd name="T5" fmla="*/ 14 h 49"/>
                    <a:gd name="T6" fmla="*/ 0 w 74"/>
                    <a:gd name="T7" fmla="*/ 8 h 49"/>
                    <a:gd name="T8" fmla="*/ 1 w 74"/>
                    <a:gd name="T9" fmla="*/ 4 h 49"/>
                    <a:gd name="T10" fmla="*/ 3 w 74"/>
                    <a:gd name="T11" fmla="*/ 1 h 49"/>
                    <a:gd name="T12" fmla="*/ 6 w 74"/>
                    <a:gd name="T13" fmla="*/ 0 h 49"/>
                    <a:gd name="T14" fmla="*/ 10 w 74"/>
                    <a:gd name="T15" fmla="*/ 2 h 49"/>
                    <a:gd name="T16" fmla="*/ 74 w 74"/>
                    <a:gd name="T17" fmla="*/ 49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49"/>
                    <a:gd name="T29" fmla="*/ 74 w 74"/>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49">
                      <a:moveTo>
                        <a:pt x="74" y="49"/>
                      </a:moveTo>
                      <a:lnTo>
                        <a:pt x="2" y="18"/>
                      </a:lnTo>
                      <a:lnTo>
                        <a:pt x="0" y="14"/>
                      </a:lnTo>
                      <a:lnTo>
                        <a:pt x="0" y="8"/>
                      </a:lnTo>
                      <a:lnTo>
                        <a:pt x="1" y="4"/>
                      </a:lnTo>
                      <a:lnTo>
                        <a:pt x="3" y="1"/>
                      </a:lnTo>
                      <a:lnTo>
                        <a:pt x="6" y="0"/>
                      </a:lnTo>
                      <a:lnTo>
                        <a:pt x="10" y="2"/>
                      </a:lnTo>
                      <a:lnTo>
                        <a:pt x="74" y="49"/>
                      </a:lnTo>
                      <a:close/>
                    </a:path>
                  </a:pathLst>
                </a:custGeom>
                <a:solidFill>
                  <a:srgbClr val="FFFF00"/>
                </a:solidFill>
                <a:ln w="9525">
                  <a:solidFill>
                    <a:srgbClr val="0000FF"/>
                  </a:solidFill>
                  <a:round/>
                  <a:headEnd/>
                  <a:tailEnd/>
                </a:ln>
              </p:spPr>
              <p:txBody>
                <a:bodyPr/>
                <a:lstStyle/>
                <a:p>
                  <a:endParaRPr lang="es-ES"/>
                </a:p>
              </p:txBody>
            </p:sp>
            <p:sp>
              <p:nvSpPr>
                <p:cNvPr id="105" name="Freeform 87"/>
                <p:cNvSpPr>
                  <a:spLocks/>
                </p:cNvSpPr>
                <p:nvPr/>
              </p:nvSpPr>
              <p:spPr bwMode="auto">
                <a:xfrm>
                  <a:off x="2939" y="1252"/>
                  <a:ext cx="74" cy="49"/>
                </a:xfrm>
                <a:custGeom>
                  <a:avLst/>
                  <a:gdLst>
                    <a:gd name="T0" fmla="*/ 74 w 74"/>
                    <a:gd name="T1" fmla="*/ 0 h 49"/>
                    <a:gd name="T2" fmla="*/ 2 w 74"/>
                    <a:gd name="T3" fmla="*/ 31 h 49"/>
                    <a:gd name="T4" fmla="*/ 0 w 74"/>
                    <a:gd name="T5" fmla="*/ 36 h 49"/>
                    <a:gd name="T6" fmla="*/ 0 w 74"/>
                    <a:gd name="T7" fmla="*/ 41 h 49"/>
                    <a:gd name="T8" fmla="*/ 1 w 74"/>
                    <a:gd name="T9" fmla="*/ 45 h 49"/>
                    <a:gd name="T10" fmla="*/ 3 w 74"/>
                    <a:gd name="T11" fmla="*/ 48 h 49"/>
                    <a:gd name="T12" fmla="*/ 6 w 74"/>
                    <a:gd name="T13" fmla="*/ 49 h 49"/>
                    <a:gd name="T14" fmla="*/ 10 w 74"/>
                    <a:gd name="T15" fmla="*/ 48 h 49"/>
                    <a:gd name="T16" fmla="*/ 74 w 74"/>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49"/>
                    <a:gd name="T29" fmla="*/ 74 w 74"/>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49">
                      <a:moveTo>
                        <a:pt x="74" y="0"/>
                      </a:moveTo>
                      <a:lnTo>
                        <a:pt x="2" y="31"/>
                      </a:lnTo>
                      <a:lnTo>
                        <a:pt x="0" y="36"/>
                      </a:lnTo>
                      <a:lnTo>
                        <a:pt x="0" y="41"/>
                      </a:lnTo>
                      <a:lnTo>
                        <a:pt x="1" y="45"/>
                      </a:lnTo>
                      <a:lnTo>
                        <a:pt x="3" y="48"/>
                      </a:lnTo>
                      <a:lnTo>
                        <a:pt x="6" y="49"/>
                      </a:lnTo>
                      <a:lnTo>
                        <a:pt x="10" y="48"/>
                      </a:lnTo>
                      <a:lnTo>
                        <a:pt x="74" y="0"/>
                      </a:lnTo>
                      <a:close/>
                    </a:path>
                  </a:pathLst>
                </a:custGeom>
                <a:solidFill>
                  <a:srgbClr val="FFFF00"/>
                </a:solidFill>
                <a:ln w="9525">
                  <a:solidFill>
                    <a:srgbClr val="0000FF"/>
                  </a:solidFill>
                  <a:round/>
                  <a:headEnd/>
                  <a:tailEnd/>
                </a:ln>
              </p:spPr>
              <p:txBody>
                <a:bodyPr/>
                <a:lstStyle/>
                <a:p>
                  <a:endParaRPr lang="es-ES"/>
                </a:p>
              </p:txBody>
            </p:sp>
            <p:sp>
              <p:nvSpPr>
                <p:cNvPr id="106" name="Oval 88"/>
                <p:cNvSpPr>
                  <a:spLocks noChangeArrowheads="1"/>
                </p:cNvSpPr>
                <p:nvPr/>
              </p:nvSpPr>
              <p:spPr bwMode="auto">
                <a:xfrm>
                  <a:off x="2969" y="932"/>
                  <a:ext cx="6" cy="7"/>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107" name="Oval 89"/>
                <p:cNvSpPr>
                  <a:spLocks noChangeArrowheads="1"/>
                </p:cNvSpPr>
                <p:nvPr/>
              </p:nvSpPr>
              <p:spPr bwMode="auto">
                <a:xfrm>
                  <a:off x="2897" y="1004"/>
                  <a:ext cx="6" cy="6"/>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108" name="Oval 90"/>
                <p:cNvSpPr>
                  <a:spLocks noChangeArrowheads="1"/>
                </p:cNvSpPr>
                <p:nvPr/>
              </p:nvSpPr>
              <p:spPr bwMode="auto">
                <a:xfrm>
                  <a:off x="2863" y="944"/>
                  <a:ext cx="6" cy="8"/>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109" name="Oval 91"/>
                <p:cNvSpPr>
                  <a:spLocks noChangeArrowheads="1"/>
                </p:cNvSpPr>
                <p:nvPr/>
              </p:nvSpPr>
              <p:spPr bwMode="auto">
                <a:xfrm>
                  <a:off x="2874" y="912"/>
                  <a:ext cx="7" cy="5"/>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110" name="Freeform 92"/>
                <p:cNvSpPr>
                  <a:spLocks/>
                </p:cNvSpPr>
                <p:nvPr/>
              </p:nvSpPr>
              <p:spPr bwMode="auto">
                <a:xfrm>
                  <a:off x="3013" y="1252"/>
                  <a:ext cx="209" cy="55"/>
                </a:xfrm>
                <a:custGeom>
                  <a:avLst/>
                  <a:gdLst>
                    <a:gd name="T0" fmla="*/ 0 w 209"/>
                    <a:gd name="T1" fmla="*/ 0 h 55"/>
                    <a:gd name="T2" fmla="*/ 197 w 209"/>
                    <a:gd name="T3" fmla="*/ 31 h 55"/>
                    <a:gd name="T4" fmla="*/ 207 w 209"/>
                    <a:gd name="T5" fmla="*/ 39 h 55"/>
                    <a:gd name="T6" fmla="*/ 209 w 209"/>
                    <a:gd name="T7" fmla="*/ 45 h 55"/>
                    <a:gd name="T8" fmla="*/ 208 w 209"/>
                    <a:gd name="T9" fmla="*/ 50 h 55"/>
                    <a:gd name="T10" fmla="*/ 202 w 209"/>
                    <a:gd name="T11" fmla="*/ 53 h 55"/>
                    <a:gd name="T12" fmla="*/ 194 w 209"/>
                    <a:gd name="T13" fmla="*/ 55 h 55"/>
                    <a:gd name="T14" fmla="*/ 187 w 209"/>
                    <a:gd name="T15" fmla="*/ 53 h 55"/>
                    <a:gd name="T16" fmla="*/ 0 w 209"/>
                    <a:gd name="T17" fmla="*/ 0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55"/>
                    <a:gd name="T29" fmla="*/ 209 w 209"/>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55">
                      <a:moveTo>
                        <a:pt x="0" y="0"/>
                      </a:moveTo>
                      <a:lnTo>
                        <a:pt x="197" y="31"/>
                      </a:lnTo>
                      <a:lnTo>
                        <a:pt x="207" y="39"/>
                      </a:lnTo>
                      <a:lnTo>
                        <a:pt x="209" y="45"/>
                      </a:lnTo>
                      <a:lnTo>
                        <a:pt x="208" y="50"/>
                      </a:lnTo>
                      <a:lnTo>
                        <a:pt x="202" y="53"/>
                      </a:lnTo>
                      <a:lnTo>
                        <a:pt x="194" y="55"/>
                      </a:lnTo>
                      <a:lnTo>
                        <a:pt x="187" y="53"/>
                      </a:lnTo>
                      <a:lnTo>
                        <a:pt x="0" y="0"/>
                      </a:lnTo>
                      <a:close/>
                    </a:path>
                  </a:pathLst>
                </a:custGeom>
                <a:solidFill>
                  <a:srgbClr val="FFFF00"/>
                </a:solidFill>
                <a:ln w="9525">
                  <a:solidFill>
                    <a:srgbClr val="0000FF"/>
                  </a:solidFill>
                  <a:round/>
                  <a:headEnd/>
                  <a:tailEnd/>
                </a:ln>
              </p:spPr>
              <p:txBody>
                <a:bodyPr/>
                <a:lstStyle/>
                <a:p>
                  <a:endParaRPr lang="es-ES"/>
                </a:p>
              </p:txBody>
            </p:sp>
            <p:sp>
              <p:nvSpPr>
                <p:cNvPr id="111" name="Freeform 93"/>
                <p:cNvSpPr>
                  <a:spLocks/>
                </p:cNvSpPr>
                <p:nvPr/>
              </p:nvSpPr>
              <p:spPr bwMode="auto">
                <a:xfrm>
                  <a:off x="3013" y="1217"/>
                  <a:ext cx="215" cy="34"/>
                </a:xfrm>
                <a:custGeom>
                  <a:avLst/>
                  <a:gdLst>
                    <a:gd name="T0" fmla="*/ 0 w 215"/>
                    <a:gd name="T1" fmla="*/ 34 h 34"/>
                    <a:gd name="T2" fmla="*/ 202 w 215"/>
                    <a:gd name="T3" fmla="*/ 15 h 34"/>
                    <a:gd name="T4" fmla="*/ 213 w 215"/>
                    <a:gd name="T5" fmla="*/ 10 h 34"/>
                    <a:gd name="T6" fmla="*/ 215 w 215"/>
                    <a:gd name="T7" fmla="*/ 7 h 34"/>
                    <a:gd name="T8" fmla="*/ 214 w 215"/>
                    <a:gd name="T9" fmla="*/ 3 h 34"/>
                    <a:gd name="T10" fmla="*/ 208 w 215"/>
                    <a:gd name="T11" fmla="*/ 1 h 34"/>
                    <a:gd name="T12" fmla="*/ 201 w 215"/>
                    <a:gd name="T13" fmla="*/ 0 h 34"/>
                    <a:gd name="T14" fmla="*/ 192 w 215"/>
                    <a:gd name="T15" fmla="*/ 1 h 34"/>
                    <a:gd name="T16" fmla="*/ 0 w 215"/>
                    <a:gd name="T17" fmla="*/ 34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
                    <a:gd name="T28" fmla="*/ 0 h 34"/>
                    <a:gd name="T29" fmla="*/ 215 w 21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 h="34">
                      <a:moveTo>
                        <a:pt x="0" y="34"/>
                      </a:moveTo>
                      <a:lnTo>
                        <a:pt x="202" y="15"/>
                      </a:lnTo>
                      <a:lnTo>
                        <a:pt x="213" y="10"/>
                      </a:lnTo>
                      <a:lnTo>
                        <a:pt x="215" y="7"/>
                      </a:lnTo>
                      <a:lnTo>
                        <a:pt x="214" y="3"/>
                      </a:lnTo>
                      <a:lnTo>
                        <a:pt x="208" y="1"/>
                      </a:lnTo>
                      <a:lnTo>
                        <a:pt x="201" y="0"/>
                      </a:lnTo>
                      <a:lnTo>
                        <a:pt x="192" y="1"/>
                      </a:lnTo>
                      <a:lnTo>
                        <a:pt x="0" y="34"/>
                      </a:lnTo>
                      <a:close/>
                    </a:path>
                  </a:pathLst>
                </a:custGeom>
                <a:solidFill>
                  <a:srgbClr val="FFFF00"/>
                </a:solidFill>
                <a:ln w="9525">
                  <a:solidFill>
                    <a:srgbClr val="0000FF"/>
                  </a:solidFill>
                  <a:round/>
                  <a:headEnd/>
                  <a:tailEnd/>
                </a:ln>
              </p:spPr>
              <p:txBody>
                <a:bodyPr/>
                <a:lstStyle/>
                <a:p>
                  <a:endParaRPr lang="es-ES"/>
                </a:p>
              </p:txBody>
            </p:sp>
            <p:sp>
              <p:nvSpPr>
                <p:cNvPr id="112" name="Freeform 94"/>
                <p:cNvSpPr>
                  <a:spLocks/>
                </p:cNvSpPr>
                <p:nvPr/>
              </p:nvSpPr>
              <p:spPr bwMode="auto">
                <a:xfrm>
                  <a:off x="2803" y="1216"/>
                  <a:ext cx="210" cy="37"/>
                </a:xfrm>
                <a:custGeom>
                  <a:avLst/>
                  <a:gdLst>
                    <a:gd name="T0" fmla="*/ 210 w 210"/>
                    <a:gd name="T1" fmla="*/ 37 h 37"/>
                    <a:gd name="T2" fmla="*/ 11 w 210"/>
                    <a:gd name="T3" fmla="*/ 16 h 37"/>
                    <a:gd name="T4" fmla="*/ 2 w 210"/>
                    <a:gd name="T5" fmla="*/ 9 h 37"/>
                    <a:gd name="T6" fmla="*/ 0 w 210"/>
                    <a:gd name="T7" fmla="*/ 5 h 37"/>
                    <a:gd name="T8" fmla="*/ 1 w 210"/>
                    <a:gd name="T9" fmla="*/ 2 h 37"/>
                    <a:gd name="T10" fmla="*/ 6 w 210"/>
                    <a:gd name="T11" fmla="*/ 0 h 37"/>
                    <a:gd name="T12" fmla="*/ 14 w 210"/>
                    <a:gd name="T13" fmla="*/ 0 h 37"/>
                    <a:gd name="T14" fmla="*/ 22 w 210"/>
                    <a:gd name="T15" fmla="*/ 0 h 37"/>
                    <a:gd name="T16" fmla="*/ 210 w 210"/>
                    <a:gd name="T17" fmla="*/ 37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0"/>
                    <a:gd name="T28" fmla="*/ 0 h 37"/>
                    <a:gd name="T29" fmla="*/ 210 w 210"/>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0" h="37">
                      <a:moveTo>
                        <a:pt x="210" y="37"/>
                      </a:moveTo>
                      <a:lnTo>
                        <a:pt x="11" y="16"/>
                      </a:lnTo>
                      <a:lnTo>
                        <a:pt x="2" y="9"/>
                      </a:lnTo>
                      <a:lnTo>
                        <a:pt x="0" y="5"/>
                      </a:lnTo>
                      <a:lnTo>
                        <a:pt x="1" y="2"/>
                      </a:lnTo>
                      <a:lnTo>
                        <a:pt x="6" y="0"/>
                      </a:lnTo>
                      <a:lnTo>
                        <a:pt x="14" y="0"/>
                      </a:lnTo>
                      <a:lnTo>
                        <a:pt x="22" y="0"/>
                      </a:lnTo>
                      <a:lnTo>
                        <a:pt x="210" y="37"/>
                      </a:lnTo>
                      <a:close/>
                    </a:path>
                  </a:pathLst>
                </a:custGeom>
                <a:solidFill>
                  <a:srgbClr val="FFFF00"/>
                </a:solidFill>
                <a:ln w="9525">
                  <a:solidFill>
                    <a:srgbClr val="0000FF"/>
                  </a:solidFill>
                  <a:round/>
                  <a:headEnd/>
                  <a:tailEnd/>
                </a:ln>
              </p:spPr>
              <p:txBody>
                <a:bodyPr/>
                <a:lstStyle/>
                <a:p>
                  <a:endParaRPr lang="es-ES"/>
                </a:p>
              </p:txBody>
            </p:sp>
            <p:sp>
              <p:nvSpPr>
                <p:cNvPr id="113" name="Freeform 95"/>
                <p:cNvSpPr>
                  <a:spLocks/>
                </p:cNvSpPr>
                <p:nvPr/>
              </p:nvSpPr>
              <p:spPr bwMode="auto">
                <a:xfrm>
                  <a:off x="2805" y="1252"/>
                  <a:ext cx="208" cy="39"/>
                </a:xfrm>
                <a:custGeom>
                  <a:avLst/>
                  <a:gdLst>
                    <a:gd name="T0" fmla="*/ 208 w 208"/>
                    <a:gd name="T1" fmla="*/ 0 h 39"/>
                    <a:gd name="T2" fmla="*/ 12 w 208"/>
                    <a:gd name="T3" fmla="*/ 23 h 39"/>
                    <a:gd name="T4" fmla="*/ 1 w 208"/>
                    <a:gd name="T5" fmla="*/ 29 h 39"/>
                    <a:gd name="T6" fmla="*/ 0 w 208"/>
                    <a:gd name="T7" fmla="*/ 33 h 39"/>
                    <a:gd name="T8" fmla="*/ 1 w 208"/>
                    <a:gd name="T9" fmla="*/ 37 h 39"/>
                    <a:gd name="T10" fmla="*/ 6 w 208"/>
                    <a:gd name="T11" fmla="*/ 39 h 39"/>
                    <a:gd name="T12" fmla="*/ 14 w 208"/>
                    <a:gd name="T13" fmla="*/ 39 h 39"/>
                    <a:gd name="T14" fmla="*/ 22 w 208"/>
                    <a:gd name="T15" fmla="*/ 39 h 39"/>
                    <a:gd name="T16" fmla="*/ 208 w 208"/>
                    <a:gd name="T17" fmla="*/ 0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39"/>
                    <a:gd name="T29" fmla="*/ 208 w 208"/>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39">
                      <a:moveTo>
                        <a:pt x="208" y="0"/>
                      </a:moveTo>
                      <a:lnTo>
                        <a:pt x="12" y="23"/>
                      </a:lnTo>
                      <a:lnTo>
                        <a:pt x="1" y="29"/>
                      </a:lnTo>
                      <a:lnTo>
                        <a:pt x="0" y="33"/>
                      </a:lnTo>
                      <a:lnTo>
                        <a:pt x="1" y="37"/>
                      </a:lnTo>
                      <a:lnTo>
                        <a:pt x="6" y="39"/>
                      </a:lnTo>
                      <a:lnTo>
                        <a:pt x="14" y="39"/>
                      </a:lnTo>
                      <a:lnTo>
                        <a:pt x="22" y="39"/>
                      </a:lnTo>
                      <a:lnTo>
                        <a:pt x="208" y="0"/>
                      </a:lnTo>
                      <a:close/>
                    </a:path>
                  </a:pathLst>
                </a:custGeom>
                <a:solidFill>
                  <a:srgbClr val="FFFF00"/>
                </a:solidFill>
                <a:ln w="9525">
                  <a:solidFill>
                    <a:srgbClr val="0000FF"/>
                  </a:solidFill>
                  <a:round/>
                  <a:headEnd/>
                  <a:tailEnd/>
                </a:ln>
              </p:spPr>
              <p:txBody>
                <a:bodyPr/>
                <a:lstStyle/>
                <a:p>
                  <a:endParaRPr lang="es-ES"/>
                </a:p>
              </p:txBody>
            </p:sp>
            <p:sp>
              <p:nvSpPr>
                <p:cNvPr id="114" name="Freeform 96"/>
                <p:cNvSpPr>
                  <a:spLocks/>
                </p:cNvSpPr>
                <p:nvPr/>
              </p:nvSpPr>
              <p:spPr bwMode="auto">
                <a:xfrm>
                  <a:off x="3013" y="1164"/>
                  <a:ext cx="142" cy="88"/>
                </a:xfrm>
                <a:custGeom>
                  <a:avLst/>
                  <a:gdLst>
                    <a:gd name="T0" fmla="*/ 0 w 142"/>
                    <a:gd name="T1" fmla="*/ 88 h 88"/>
                    <a:gd name="T2" fmla="*/ 133 w 142"/>
                    <a:gd name="T3" fmla="*/ 21 h 88"/>
                    <a:gd name="T4" fmla="*/ 142 w 142"/>
                    <a:gd name="T5" fmla="*/ 11 h 88"/>
                    <a:gd name="T6" fmla="*/ 142 w 142"/>
                    <a:gd name="T7" fmla="*/ 5 h 88"/>
                    <a:gd name="T8" fmla="*/ 139 w 142"/>
                    <a:gd name="T9" fmla="*/ 0 h 88"/>
                    <a:gd name="T10" fmla="*/ 136 w 142"/>
                    <a:gd name="T11" fmla="*/ 0 h 88"/>
                    <a:gd name="T12" fmla="*/ 127 w 142"/>
                    <a:gd name="T13" fmla="*/ 2 h 88"/>
                    <a:gd name="T14" fmla="*/ 0 w 142"/>
                    <a:gd name="T15" fmla="*/ 88 h 88"/>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88"/>
                    <a:gd name="T26" fmla="*/ 142 w 142"/>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88">
                      <a:moveTo>
                        <a:pt x="0" y="88"/>
                      </a:moveTo>
                      <a:lnTo>
                        <a:pt x="133" y="21"/>
                      </a:lnTo>
                      <a:lnTo>
                        <a:pt x="142" y="11"/>
                      </a:lnTo>
                      <a:lnTo>
                        <a:pt x="142" y="5"/>
                      </a:lnTo>
                      <a:lnTo>
                        <a:pt x="139" y="0"/>
                      </a:lnTo>
                      <a:lnTo>
                        <a:pt x="136" y="0"/>
                      </a:lnTo>
                      <a:lnTo>
                        <a:pt x="127" y="2"/>
                      </a:lnTo>
                      <a:lnTo>
                        <a:pt x="0" y="88"/>
                      </a:lnTo>
                      <a:close/>
                    </a:path>
                  </a:pathLst>
                </a:custGeom>
                <a:solidFill>
                  <a:srgbClr val="FFFF00"/>
                </a:solidFill>
                <a:ln w="9525">
                  <a:solidFill>
                    <a:srgbClr val="0000FF"/>
                  </a:solidFill>
                  <a:round/>
                  <a:headEnd/>
                  <a:tailEnd/>
                </a:ln>
              </p:spPr>
              <p:txBody>
                <a:bodyPr/>
                <a:lstStyle/>
                <a:p>
                  <a:endParaRPr lang="es-ES"/>
                </a:p>
              </p:txBody>
            </p:sp>
            <p:sp>
              <p:nvSpPr>
                <p:cNvPr id="115" name="Freeform 97"/>
                <p:cNvSpPr>
                  <a:spLocks/>
                </p:cNvSpPr>
                <p:nvPr/>
              </p:nvSpPr>
              <p:spPr bwMode="auto">
                <a:xfrm>
                  <a:off x="3013" y="1252"/>
                  <a:ext cx="163" cy="112"/>
                </a:xfrm>
                <a:custGeom>
                  <a:avLst/>
                  <a:gdLst>
                    <a:gd name="T0" fmla="*/ 0 w 163"/>
                    <a:gd name="T1" fmla="*/ 0 h 112"/>
                    <a:gd name="T2" fmla="*/ 154 w 163"/>
                    <a:gd name="T3" fmla="*/ 85 h 112"/>
                    <a:gd name="T4" fmla="*/ 163 w 163"/>
                    <a:gd name="T5" fmla="*/ 97 h 112"/>
                    <a:gd name="T6" fmla="*/ 163 w 163"/>
                    <a:gd name="T7" fmla="*/ 104 h 112"/>
                    <a:gd name="T8" fmla="*/ 160 w 163"/>
                    <a:gd name="T9" fmla="*/ 112 h 112"/>
                    <a:gd name="T10" fmla="*/ 156 w 163"/>
                    <a:gd name="T11" fmla="*/ 112 h 112"/>
                    <a:gd name="T12" fmla="*/ 146 w 163"/>
                    <a:gd name="T13" fmla="*/ 110 h 112"/>
                    <a:gd name="T14" fmla="*/ 0 w 163"/>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163"/>
                    <a:gd name="T25" fmla="*/ 0 h 112"/>
                    <a:gd name="T26" fmla="*/ 163 w 163"/>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3" h="112">
                      <a:moveTo>
                        <a:pt x="0" y="0"/>
                      </a:moveTo>
                      <a:lnTo>
                        <a:pt x="154" y="85"/>
                      </a:lnTo>
                      <a:lnTo>
                        <a:pt x="163" y="97"/>
                      </a:lnTo>
                      <a:lnTo>
                        <a:pt x="163" y="104"/>
                      </a:lnTo>
                      <a:lnTo>
                        <a:pt x="160" y="112"/>
                      </a:lnTo>
                      <a:lnTo>
                        <a:pt x="156" y="112"/>
                      </a:lnTo>
                      <a:lnTo>
                        <a:pt x="146" y="110"/>
                      </a:lnTo>
                      <a:lnTo>
                        <a:pt x="0" y="0"/>
                      </a:lnTo>
                      <a:close/>
                    </a:path>
                  </a:pathLst>
                </a:custGeom>
                <a:solidFill>
                  <a:srgbClr val="FFFF00"/>
                </a:solidFill>
                <a:ln w="9525">
                  <a:solidFill>
                    <a:srgbClr val="0000FF"/>
                  </a:solidFill>
                  <a:round/>
                  <a:headEnd/>
                  <a:tailEnd/>
                </a:ln>
              </p:spPr>
              <p:txBody>
                <a:bodyPr/>
                <a:lstStyle/>
                <a:p>
                  <a:endParaRPr lang="es-ES"/>
                </a:p>
              </p:txBody>
            </p:sp>
            <p:sp>
              <p:nvSpPr>
                <p:cNvPr id="116" name="Freeform 98"/>
                <p:cNvSpPr>
                  <a:spLocks/>
                </p:cNvSpPr>
                <p:nvPr/>
              </p:nvSpPr>
              <p:spPr bwMode="auto">
                <a:xfrm>
                  <a:off x="2870" y="1252"/>
                  <a:ext cx="143" cy="147"/>
                </a:xfrm>
                <a:custGeom>
                  <a:avLst/>
                  <a:gdLst>
                    <a:gd name="T0" fmla="*/ 143 w 143"/>
                    <a:gd name="T1" fmla="*/ 0 h 147"/>
                    <a:gd name="T2" fmla="*/ 33 w 143"/>
                    <a:gd name="T3" fmla="*/ 139 h 147"/>
                    <a:gd name="T4" fmla="*/ 18 w 143"/>
                    <a:gd name="T5" fmla="*/ 147 h 147"/>
                    <a:gd name="T6" fmla="*/ 9 w 143"/>
                    <a:gd name="T7" fmla="*/ 147 h 147"/>
                    <a:gd name="T8" fmla="*/ 0 w 143"/>
                    <a:gd name="T9" fmla="*/ 145 h 147"/>
                    <a:gd name="T10" fmla="*/ 0 w 143"/>
                    <a:gd name="T11" fmla="*/ 142 h 147"/>
                    <a:gd name="T12" fmla="*/ 2 w 143"/>
                    <a:gd name="T13" fmla="*/ 133 h 147"/>
                    <a:gd name="T14" fmla="*/ 143 w 143"/>
                    <a:gd name="T15" fmla="*/ 0 h 147"/>
                    <a:gd name="T16" fmla="*/ 0 60000 65536"/>
                    <a:gd name="T17" fmla="*/ 0 60000 65536"/>
                    <a:gd name="T18" fmla="*/ 0 60000 65536"/>
                    <a:gd name="T19" fmla="*/ 0 60000 65536"/>
                    <a:gd name="T20" fmla="*/ 0 60000 65536"/>
                    <a:gd name="T21" fmla="*/ 0 60000 65536"/>
                    <a:gd name="T22" fmla="*/ 0 60000 65536"/>
                    <a:gd name="T23" fmla="*/ 0 60000 65536"/>
                    <a:gd name="T24" fmla="*/ 0 w 143"/>
                    <a:gd name="T25" fmla="*/ 0 h 147"/>
                    <a:gd name="T26" fmla="*/ 143 w 143"/>
                    <a:gd name="T27" fmla="*/ 147 h 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3" h="147">
                      <a:moveTo>
                        <a:pt x="143" y="0"/>
                      </a:moveTo>
                      <a:lnTo>
                        <a:pt x="33" y="139"/>
                      </a:lnTo>
                      <a:lnTo>
                        <a:pt x="18" y="147"/>
                      </a:lnTo>
                      <a:lnTo>
                        <a:pt x="9" y="147"/>
                      </a:lnTo>
                      <a:lnTo>
                        <a:pt x="0" y="145"/>
                      </a:lnTo>
                      <a:lnTo>
                        <a:pt x="0" y="142"/>
                      </a:lnTo>
                      <a:lnTo>
                        <a:pt x="2" y="133"/>
                      </a:lnTo>
                      <a:lnTo>
                        <a:pt x="143" y="0"/>
                      </a:lnTo>
                      <a:close/>
                    </a:path>
                  </a:pathLst>
                </a:custGeom>
                <a:solidFill>
                  <a:srgbClr val="FFFF00"/>
                </a:solidFill>
                <a:ln w="9525">
                  <a:solidFill>
                    <a:srgbClr val="0000FF"/>
                  </a:solidFill>
                  <a:round/>
                  <a:headEnd/>
                  <a:tailEnd/>
                </a:ln>
              </p:spPr>
              <p:txBody>
                <a:bodyPr/>
                <a:lstStyle/>
                <a:p>
                  <a:endParaRPr lang="es-ES"/>
                </a:p>
              </p:txBody>
            </p:sp>
            <p:sp>
              <p:nvSpPr>
                <p:cNvPr id="117" name="Freeform 99"/>
                <p:cNvSpPr>
                  <a:spLocks/>
                </p:cNvSpPr>
                <p:nvPr/>
              </p:nvSpPr>
              <p:spPr bwMode="auto">
                <a:xfrm>
                  <a:off x="2898" y="1136"/>
                  <a:ext cx="111" cy="114"/>
                </a:xfrm>
                <a:custGeom>
                  <a:avLst/>
                  <a:gdLst>
                    <a:gd name="T0" fmla="*/ 111 w 111"/>
                    <a:gd name="T1" fmla="*/ 114 h 114"/>
                    <a:gd name="T2" fmla="*/ 27 w 111"/>
                    <a:gd name="T3" fmla="*/ 6 h 114"/>
                    <a:gd name="T4" fmla="*/ 15 w 111"/>
                    <a:gd name="T5" fmla="*/ 0 h 114"/>
                    <a:gd name="T6" fmla="*/ 6 w 111"/>
                    <a:gd name="T7" fmla="*/ 0 h 114"/>
                    <a:gd name="T8" fmla="*/ 0 w 111"/>
                    <a:gd name="T9" fmla="*/ 2 h 114"/>
                    <a:gd name="T10" fmla="*/ 0 w 111"/>
                    <a:gd name="T11" fmla="*/ 5 h 114"/>
                    <a:gd name="T12" fmla="*/ 2 w 111"/>
                    <a:gd name="T13" fmla="*/ 12 h 114"/>
                    <a:gd name="T14" fmla="*/ 111 w 111"/>
                    <a:gd name="T15" fmla="*/ 114 h 114"/>
                    <a:gd name="T16" fmla="*/ 0 60000 65536"/>
                    <a:gd name="T17" fmla="*/ 0 60000 65536"/>
                    <a:gd name="T18" fmla="*/ 0 60000 65536"/>
                    <a:gd name="T19" fmla="*/ 0 60000 65536"/>
                    <a:gd name="T20" fmla="*/ 0 60000 65536"/>
                    <a:gd name="T21" fmla="*/ 0 60000 65536"/>
                    <a:gd name="T22" fmla="*/ 0 60000 65536"/>
                    <a:gd name="T23" fmla="*/ 0 60000 65536"/>
                    <a:gd name="T24" fmla="*/ 0 w 111"/>
                    <a:gd name="T25" fmla="*/ 0 h 114"/>
                    <a:gd name="T26" fmla="*/ 111 w 111"/>
                    <a:gd name="T27" fmla="*/ 114 h 1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1" h="114">
                      <a:moveTo>
                        <a:pt x="111" y="114"/>
                      </a:moveTo>
                      <a:lnTo>
                        <a:pt x="27" y="6"/>
                      </a:lnTo>
                      <a:lnTo>
                        <a:pt x="15" y="0"/>
                      </a:lnTo>
                      <a:lnTo>
                        <a:pt x="6" y="0"/>
                      </a:lnTo>
                      <a:lnTo>
                        <a:pt x="0" y="2"/>
                      </a:lnTo>
                      <a:lnTo>
                        <a:pt x="0" y="5"/>
                      </a:lnTo>
                      <a:lnTo>
                        <a:pt x="2" y="12"/>
                      </a:lnTo>
                      <a:lnTo>
                        <a:pt x="111" y="114"/>
                      </a:lnTo>
                      <a:close/>
                    </a:path>
                  </a:pathLst>
                </a:custGeom>
                <a:solidFill>
                  <a:srgbClr val="FFFF00"/>
                </a:solidFill>
                <a:ln w="9525">
                  <a:solidFill>
                    <a:srgbClr val="0000FF"/>
                  </a:solidFill>
                  <a:round/>
                  <a:headEnd/>
                  <a:tailEnd/>
                </a:ln>
              </p:spPr>
              <p:txBody>
                <a:bodyPr/>
                <a:lstStyle/>
                <a:p>
                  <a:endParaRPr lang="es-ES"/>
                </a:p>
              </p:txBody>
            </p:sp>
            <p:sp>
              <p:nvSpPr>
                <p:cNvPr id="118" name="Freeform 100"/>
                <p:cNvSpPr>
                  <a:spLocks/>
                </p:cNvSpPr>
                <p:nvPr/>
              </p:nvSpPr>
              <p:spPr bwMode="auto">
                <a:xfrm>
                  <a:off x="3013" y="1050"/>
                  <a:ext cx="79" cy="201"/>
                </a:xfrm>
                <a:custGeom>
                  <a:avLst/>
                  <a:gdLst>
                    <a:gd name="T0" fmla="*/ 0 w 79"/>
                    <a:gd name="T1" fmla="*/ 201 h 201"/>
                    <a:gd name="T2" fmla="*/ 79 w 79"/>
                    <a:gd name="T3" fmla="*/ 18 h 201"/>
                    <a:gd name="T4" fmla="*/ 79 w 79"/>
                    <a:gd name="T5" fmla="*/ 8 h 201"/>
                    <a:gd name="T6" fmla="*/ 75 w 79"/>
                    <a:gd name="T7" fmla="*/ 1 h 201"/>
                    <a:gd name="T8" fmla="*/ 69 w 79"/>
                    <a:gd name="T9" fmla="*/ 0 h 201"/>
                    <a:gd name="T10" fmla="*/ 63 w 79"/>
                    <a:gd name="T11" fmla="*/ 0 h 201"/>
                    <a:gd name="T12" fmla="*/ 54 w 79"/>
                    <a:gd name="T13" fmla="*/ 2 h 201"/>
                    <a:gd name="T14" fmla="*/ 0 w 79"/>
                    <a:gd name="T15" fmla="*/ 201 h 201"/>
                    <a:gd name="T16" fmla="*/ 0 60000 65536"/>
                    <a:gd name="T17" fmla="*/ 0 60000 65536"/>
                    <a:gd name="T18" fmla="*/ 0 60000 65536"/>
                    <a:gd name="T19" fmla="*/ 0 60000 65536"/>
                    <a:gd name="T20" fmla="*/ 0 60000 65536"/>
                    <a:gd name="T21" fmla="*/ 0 60000 65536"/>
                    <a:gd name="T22" fmla="*/ 0 60000 65536"/>
                    <a:gd name="T23" fmla="*/ 0 60000 65536"/>
                    <a:gd name="T24" fmla="*/ 0 w 79"/>
                    <a:gd name="T25" fmla="*/ 0 h 201"/>
                    <a:gd name="T26" fmla="*/ 79 w 79"/>
                    <a:gd name="T27" fmla="*/ 201 h 2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 h="201">
                      <a:moveTo>
                        <a:pt x="0" y="201"/>
                      </a:moveTo>
                      <a:lnTo>
                        <a:pt x="79" y="18"/>
                      </a:lnTo>
                      <a:lnTo>
                        <a:pt x="79" y="8"/>
                      </a:lnTo>
                      <a:lnTo>
                        <a:pt x="75" y="1"/>
                      </a:lnTo>
                      <a:lnTo>
                        <a:pt x="69" y="0"/>
                      </a:lnTo>
                      <a:lnTo>
                        <a:pt x="63" y="0"/>
                      </a:lnTo>
                      <a:lnTo>
                        <a:pt x="54" y="2"/>
                      </a:lnTo>
                      <a:lnTo>
                        <a:pt x="0" y="201"/>
                      </a:lnTo>
                      <a:close/>
                    </a:path>
                  </a:pathLst>
                </a:custGeom>
                <a:solidFill>
                  <a:srgbClr val="FFFF00"/>
                </a:solidFill>
                <a:ln w="9525">
                  <a:solidFill>
                    <a:srgbClr val="0000FF"/>
                  </a:solidFill>
                  <a:round/>
                  <a:headEnd/>
                  <a:tailEnd/>
                </a:ln>
              </p:spPr>
              <p:txBody>
                <a:bodyPr/>
                <a:lstStyle/>
                <a:p>
                  <a:endParaRPr lang="es-ES"/>
                </a:p>
              </p:txBody>
            </p:sp>
            <p:sp>
              <p:nvSpPr>
                <p:cNvPr id="119" name="Freeform 101"/>
                <p:cNvSpPr>
                  <a:spLocks/>
                </p:cNvSpPr>
                <p:nvPr/>
              </p:nvSpPr>
              <p:spPr bwMode="auto">
                <a:xfrm>
                  <a:off x="2886" y="1171"/>
                  <a:ext cx="127" cy="80"/>
                </a:xfrm>
                <a:custGeom>
                  <a:avLst/>
                  <a:gdLst>
                    <a:gd name="T0" fmla="*/ 127 w 127"/>
                    <a:gd name="T1" fmla="*/ 80 h 80"/>
                    <a:gd name="T2" fmla="*/ 11 w 127"/>
                    <a:gd name="T3" fmla="*/ 0 h 80"/>
                    <a:gd name="T4" fmla="*/ 4 w 127"/>
                    <a:gd name="T5" fmla="*/ 0 h 80"/>
                    <a:gd name="T6" fmla="*/ 0 w 127"/>
                    <a:gd name="T7" fmla="*/ 3 h 80"/>
                    <a:gd name="T8" fmla="*/ 0 w 127"/>
                    <a:gd name="T9" fmla="*/ 10 h 80"/>
                    <a:gd name="T10" fmla="*/ 0 w 127"/>
                    <a:gd name="T11" fmla="*/ 16 h 80"/>
                    <a:gd name="T12" fmla="*/ 1 w 127"/>
                    <a:gd name="T13" fmla="*/ 24 h 80"/>
                    <a:gd name="T14" fmla="*/ 127 w 127"/>
                    <a:gd name="T15" fmla="*/ 80 h 80"/>
                    <a:gd name="T16" fmla="*/ 0 60000 65536"/>
                    <a:gd name="T17" fmla="*/ 0 60000 65536"/>
                    <a:gd name="T18" fmla="*/ 0 60000 65536"/>
                    <a:gd name="T19" fmla="*/ 0 60000 65536"/>
                    <a:gd name="T20" fmla="*/ 0 60000 65536"/>
                    <a:gd name="T21" fmla="*/ 0 60000 65536"/>
                    <a:gd name="T22" fmla="*/ 0 60000 65536"/>
                    <a:gd name="T23" fmla="*/ 0 60000 65536"/>
                    <a:gd name="T24" fmla="*/ 0 w 127"/>
                    <a:gd name="T25" fmla="*/ 0 h 80"/>
                    <a:gd name="T26" fmla="*/ 127 w 127"/>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7" h="80">
                      <a:moveTo>
                        <a:pt x="127" y="80"/>
                      </a:moveTo>
                      <a:lnTo>
                        <a:pt x="11" y="0"/>
                      </a:lnTo>
                      <a:lnTo>
                        <a:pt x="4" y="0"/>
                      </a:lnTo>
                      <a:lnTo>
                        <a:pt x="0" y="3"/>
                      </a:lnTo>
                      <a:lnTo>
                        <a:pt x="0" y="10"/>
                      </a:lnTo>
                      <a:lnTo>
                        <a:pt x="0" y="16"/>
                      </a:lnTo>
                      <a:lnTo>
                        <a:pt x="1" y="24"/>
                      </a:lnTo>
                      <a:lnTo>
                        <a:pt x="127" y="80"/>
                      </a:lnTo>
                      <a:close/>
                    </a:path>
                  </a:pathLst>
                </a:custGeom>
                <a:solidFill>
                  <a:srgbClr val="FFFF00"/>
                </a:solidFill>
                <a:ln w="9525">
                  <a:solidFill>
                    <a:srgbClr val="0000FF"/>
                  </a:solidFill>
                  <a:round/>
                  <a:headEnd/>
                  <a:tailEnd/>
                </a:ln>
              </p:spPr>
              <p:txBody>
                <a:bodyPr/>
                <a:lstStyle/>
                <a:p>
                  <a:endParaRPr lang="es-ES"/>
                </a:p>
              </p:txBody>
            </p:sp>
            <p:sp>
              <p:nvSpPr>
                <p:cNvPr id="120" name="Freeform 102"/>
                <p:cNvSpPr>
                  <a:spLocks/>
                </p:cNvSpPr>
                <p:nvPr/>
              </p:nvSpPr>
              <p:spPr bwMode="auto">
                <a:xfrm>
                  <a:off x="3013" y="1252"/>
                  <a:ext cx="103" cy="94"/>
                </a:xfrm>
                <a:custGeom>
                  <a:avLst/>
                  <a:gdLst>
                    <a:gd name="T0" fmla="*/ 0 w 103"/>
                    <a:gd name="T1" fmla="*/ 0 h 94"/>
                    <a:gd name="T2" fmla="*/ 94 w 103"/>
                    <a:gd name="T3" fmla="*/ 94 h 94"/>
                    <a:gd name="T4" fmla="*/ 99 w 103"/>
                    <a:gd name="T5" fmla="*/ 94 h 94"/>
                    <a:gd name="T6" fmla="*/ 103 w 103"/>
                    <a:gd name="T7" fmla="*/ 90 h 94"/>
                    <a:gd name="T8" fmla="*/ 103 w 103"/>
                    <a:gd name="T9" fmla="*/ 83 h 94"/>
                    <a:gd name="T10" fmla="*/ 103 w 103"/>
                    <a:gd name="T11" fmla="*/ 74 h 94"/>
                    <a:gd name="T12" fmla="*/ 101 w 103"/>
                    <a:gd name="T13" fmla="*/ 66 h 94"/>
                    <a:gd name="T14" fmla="*/ 0 w 103"/>
                    <a:gd name="T15" fmla="*/ 0 h 94"/>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94"/>
                    <a:gd name="T26" fmla="*/ 103 w 103"/>
                    <a:gd name="T27" fmla="*/ 94 h 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94">
                      <a:moveTo>
                        <a:pt x="0" y="0"/>
                      </a:moveTo>
                      <a:lnTo>
                        <a:pt x="94" y="94"/>
                      </a:lnTo>
                      <a:lnTo>
                        <a:pt x="99" y="94"/>
                      </a:lnTo>
                      <a:lnTo>
                        <a:pt x="103" y="90"/>
                      </a:lnTo>
                      <a:lnTo>
                        <a:pt x="103" y="83"/>
                      </a:lnTo>
                      <a:lnTo>
                        <a:pt x="103" y="74"/>
                      </a:lnTo>
                      <a:lnTo>
                        <a:pt x="101" y="66"/>
                      </a:lnTo>
                      <a:lnTo>
                        <a:pt x="0" y="0"/>
                      </a:lnTo>
                      <a:close/>
                    </a:path>
                  </a:pathLst>
                </a:custGeom>
                <a:solidFill>
                  <a:srgbClr val="FFFF00"/>
                </a:solidFill>
                <a:ln w="9525">
                  <a:solidFill>
                    <a:srgbClr val="0000FF"/>
                  </a:solidFill>
                  <a:round/>
                  <a:headEnd/>
                  <a:tailEnd/>
                </a:ln>
              </p:spPr>
              <p:txBody>
                <a:bodyPr/>
                <a:lstStyle/>
                <a:p>
                  <a:endParaRPr lang="es-ES"/>
                </a:p>
              </p:txBody>
            </p:sp>
            <p:sp>
              <p:nvSpPr>
                <p:cNvPr id="121" name="Freeform 103"/>
                <p:cNvSpPr>
                  <a:spLocks/>
                </p:cNvSpPr>
                <p:nvPr/>
              </p:nvSpPr>
              <p:spPr bwMode="auto">
                <a:xfrm>
                  <a:off x="2995" y="1252"/>
                  <a:ext cx="28" cy="237"/>
                </a:xfrm>
                <a:custGeom>
                  <a:avLst/>
                  <a:gdLst>
                    <a:gd name="T0" fmla="*/ 18 w 28"/>
                    <a:gd name="T1" fmla="*/ 0 h 237"/>
                    <a:gd name="T2" fmla="*/ 28 w 28"/>
                    <a:gd name="T3" fmla="*/ 218 h 237"/>
                    <a:gd name="T4" fmla="*/ 28 w 28"/>
                    <a:gd name="T5" fmla="*/ 223 h 237"/>
                    <a:gd name="T6" fmla="*/ 26 w 28"/>
                    <a:gd name="T7" fmla="*/ 228 h 237"/>
                    <a:gd name="T8" fmla="*/ 23 w 28"/>
                    <a:gd name="T9" fmla="*/ 234 h 237"/>
                    <a:gd name="T10" fmla="*/ 16 w 28"/>
                    <a:gd name="T11" fmla="*/ 237 h 237"/>
                    <a:gd name="T12" fmla="*/ 9 w 28"/>
                    <a:gd name="T13" fmla="*/ 236 h 237"/>
                    <a:gd name="T14" fmla="*/ 4 w 28"/>
                    <a:gd name="T15" fmla="*/ 230 h 237"/>
                    <a:gd name="T16" fmla="*/ 0 w 28"/>
                    <a:gd name="T17" fmla="*/ 224 h 237"/>
                    <a:gd name="T18" fmla="*/ 0 w 28"/>
                    <a:gd name="T19" fmla="*/ 218 h 237"/>
                    <a:gd name="T20" fmla="*/ 18 w 28"/>
                    <a:gd name="T21" fmla="*/ 0 h 2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237"/>
                    <a:gd name="T35" fmla="*/ 28 w 28"/>
                    <a:gd name="T36" fmla="*/ 237 h 2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237">
                      <a:moveTo>
                        <a:pt x="18" y="0"/>
                      </a:moveTo>
                      <a:lnTo>
                        <a:pt x="28" y="218"/>
                      </a:lnTo>
                      <a:lnTo>
                        <a:pt x="28" y="223"/>
                      </a:lnTo>
                      <a:lnTo>
                        <a:pt x="26" y="228"/>
                      </a:lnTo>
                      <a:lnTo>
                        <a:pt x="23" y="234"/>
                      </a:lnTo>
                      <a:lnTo>
                        <a:pt x="16" y="237"/>
                      </a:lnTo>
                      <a:lnTo>
                        <a:pt x="9" y="236"/>
                      </a:lnTo>
                      <a:lnTo>
                        <a:pt x="4" y="230"/>
                      </a:lnTo>
                      <a:lnTo>
                        <a:pt x="0" y="224"/>
                      </a:lnTo>
                      <a:lnTo>
                        <a:pt x="0" y="218"/>
                      </a:lnTo>
                      <a:lnTo>
                        <a:pt x="18" y="0"/>
                      </a:lnTo>
                      <a:close/>
                    </a:path>
                  </a:pathLst>
                </a:custGeom>
                <a:solidFill>
                  <a:srgbClr val="FFFF00"/>
                </a:solidFill>
                <a:ln w="9525">
                  <a:solidFill>
                    <a:srgbClr val="0000FF"/>
                  </a:solidFill>
                  <a:round/>
                  <a:headEnd/>
                  <a:tailEnd/>
                </a:ln>
              </p:spPr>
              <p:txBody>
                <a:bodyPr/>
                <a:lstStyle/>
                <a:p>
                  <a:endParaRPr lang="es-ES"/>
                </a:p>
              </p:txBody>
            </p:sp>
            <p:sp>
              <p:nvSpPr>
                <p:cNvPr id="122" name="Freeform 104"/>
                <p:cNvSpPr>
                  <a:spLocks/>
                </p:cNvSpPr>
                <p:nvPr/>
              </p:nvSpPr>
              <p:spPr bwMode="auto">
                <a:xfrm>
                  <a:off x="3000" y="1018"/>
                  <a:ext cx="26" cy="233"/>
                </a:xfrm>
                <a:custGeom>
                  <a:avLst/>
                  <a:gdLst>
                    <a:gd name="T0" fmla="*/ 17 w 26"/>
                    <a:gd name="T1" fmla="*/ 233 h 233"/>
                    <a:gd name="T2" fmla="*/ 26 w 26"/>
                    <a:gd name="T3" fmla="*/ 18 h 233"/>
                    <a:gd name="T4" fmla="*/ 26 w 26"/>
                    <a:gd name="T5" fmla="*/ 13 h 233"/>
                    <a:gd name="T6" fmla="*/ 24 w 26"/>
                    <a:gd name="T7" fmla="*/ 7 h 233"/>
                    <a:gd name="T8" fmla="*/ 20 w 26"/>
                    <a:gd name="T9" fmla="*/ 2 h 233"/>
                    <a:gd name="T10" fmla="*/ 15 w 26"/>
                    <a:gd name="T11" fmla="*/ 0 h 233"/>
                    <a:gd name="T12" fmla="*/ 7 w 26"/>
                    <a:gd name="T13" fmla="*/ 0 h 233"/>
                    <a:gd name="T14" fmla="*/ 2 w 26"/>
                    <a:gd name="T15" fmla="*/ 5 h 233"/>
                    <a:gd name="T16" fmla="*/ 0 w 26"/>
                    <a:gd name="T17" fmla="*/ 12 h 233"/>
                    <a:gd name="T18" fmla="*/ 0 w 26"/>
                    <a:gd name="T19" fmla="*/ 17 h 233"/>
                    <a:gd name="T20" fmla="*/ 17 w 26"/>
                    <a:gd name="T21" fmla="*/ 233 h 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33"/>
                    <a:gd name="T35" fmla="*/ 26 w 26"/>
                    <a:gd name="T36" fmla="*/ 233 h 2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33">
                      <a:moveTo>
                        <a:pt x="17" y="233"/>
                      </a:moveTo>
                      <a:lnTo>
                        <a:pt x="26" y="18"/>
                      </a:lnTo>
                      <a:lnTo>
                        <a:pt x="26" y="13"/>
                      </a:lnTo>
                      <a:lnTo>
                        <a:pt x="24" y="7"/>
                      </a:lnTo>
                      <a:lnTo>
                        <a:pt x="20" y="2"/>
                      </a:lnTo>
                      <a:lnTo>
                        <a:pt x="15" y="0"/>
                      </a:lnTo>
                      <a:lnTo>
                        <a:pt x="7" y="0"/>
                      </a:lnTo>
                      <a:lnTo>
                        <a:pt x="2" y="5"/>
                      </a:lnTo>
                      <a:lnTo>
                        <a:pt x="0" y="12"/>
                      </a:lnTo>
                      <a:lnTo>
                        <a:pt x="0" y="17"/>
                      </a:lnTo>
                      <a:lnTo>
                        <a:pt x="17" y="233"/>
                      </a:lnTo>
                      <a:close/>
                    </a:path>
                  </a:pathLst>
                </a:custGeom>
                <a:solidFill>
                  <a:srgbClr val="FFFF00"/>
                </a:solidFill>
                <a:ln w="9525">
                  <a:solidFill>
                    <a:srgbClr val="0000FF"/>
                  </a:solidFill>
                  <a:round/>
                  <a:headEnd/>
                  <a:tailEnd/>
                </a:ln>
              </p:spPr>
              <p:txBody>
                <a:bodyPr/>
                <a:lstStyle/>
                <a:p>
                  <a:endParaRPr lang="es-ES"/>
                </a:p>
              </p:txBody>
            </p:sp>
            <p:sp>
              <p:nvSpPr>
                <p:cNvPr id="123" name="Freeform 105"/>
                <p:cNvSpPr>
                  <a:spLocks/>
                </p:cNvSpPr>
                <p:nvPr/>
              </p:nvSpPr>
              <p:spPr bwMode="auto">
                <a:xfrm>
                  <a:off x="3013" y="1240"/>
                  <a:ext cx="211" cy="17"/>
                </a:xfrm>
                <a:custGeom>
                  <a:avLst/>
                  <a:gdLst>
                    <a:gd name="T0" fmla="*/ 0 w 211"/>
                    <a:gd name="T1" fmla="*/ 9 h 17"/>
                    <a:gd name="T2" fmla="*/ 193 w 211"/>
                    <a:gd name="T3" fmla="*/ 17 h 17"/>
                    <a:gd name="T4" fmla="*/ 200 w 211"/>
                    <a:gd name="T5" fmla="*/ 17 h 17"/>
                    <a:gd name="T6" fmla="*/ 204 w 211"/>
                    <a:gd name="T7" fmla="*/ 16 h 17"/>
                    <a:gd name="T8" fmla="*/ 208 w 211"/>
                    <a:gd name="T9" fmla="*/ 12 h 17"/>
                    <a:gd name="T10" fmla="*/ 211 w 211"/>
                    <a:gd name="T11" fmla="*/ 9 h 17"/>
                    <a:gd name="T12" fmla="*/ 211 w 211"/>
                    <a:gd name="T13" fmla="*/ 4 h 17"/>
                    <a:gd name="T14" fmla="*/ 205 w 211"/>
                    <a:gd name="T15" fmla="*/ 1 h 17"/>
                    <a:gd name="T16" fmla="*/ 200 w 211"/>
                    <a:gd name="T17" fmla="*/ 0 h 17"/>
                    <a:gd name="T18" fmla="*/ 194 w 211"/>
                    <a:gd name="T19" fmla="*/ 0 h 17"/>
                    <a:gd name="T20" fmla="*/ 0 w 211"/>
                    <a:gd name="T21" fmla="*/ 9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1"/>
                    <a:gd name="T34" fmla="*/ 0 h 17"/>
                    <a:gd name="T35" fmla="*/ 211 w 211"/>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1" h="17">
                      <a:moveTo>
                        <a:pt x="0" y="9"/>
                      </a:moveTo>
                      <a:lnTo>
                        <a:pt x="193" y="17"/>
                      </a:lnTo>
                      <a:lnTo>
                        <a:pt x="200" y="17"/>
                      </a:lnTo>
                      <a:lnTo>
                        <a:pt x="204" y="16"/>
                      </a:lnTo>
                      <a:lnTo>
                        <a:pt x="208" y="12"/>
                      </a:lnTo>
                      <a:lnTo>
                        <a:pt x="211" y="9"/>
                      </a:lnTo>
                      <a:lnTo>
                        <a:pt x="211" y="4"/>
                      </a:lnTo>
                      <a:lnTo>
                        <a:pt x="205" y="1"/>
                      </a:lnTo>
                      <a:lnTo>
                        <a:pt x="200" y="0"/>
                      </a:lnTo>
                      <a:lnTo>
                        <a:pt x="194" y="0"/>
                      </a:lnTo>
                      <a:lnTo>
                        <a:pt x="0" y="9"/>
                      </a:lnTo>
                      <a:close/>
                    </a:path>
                  </a:pathLst>
                </a:custGeom>
                <a:solidFill>
                  <a:srgbClr val="FFFF00"/>
                </a:solidFill>
                <a:ln w="9525">
                  <a:solidFill>
                    <a:srgbClr val="0000FF"/>
                  </a:solidFill>
                  <a:round/>
                  <a:headEnd/>
                  <a:tailEnd/>
                </a:ln>
              </p:spPr>
              <p:txBody>
                <a:bodyPr/>
                <a:lstStyle/>
                <a:p>
                  <a:endParaRPr lang="es-ES"/>
                </a:p>
              </p:txBody>
            </p:sp>
            <p:sp>
              <p:nvSpPr>
                <p:cNvPr id="124" name="Freeform 106"/>
                <p:cNvSpPr>
                  <a:spLocks/>
                </p:cNvSpPr>
                <p:nvPr/>
              </p:nvSpPr>
              <p:spPr bwMode="auto">
                <a:xfrm>
                  <a:off x="2807" y="1248"/>
                  <a:ext cx="206" cy="10"/>
                </a:xfrm>
                <a:custGeom>
                  <a:avLst/>
                  <a:gdLst>
                    <a:gd name="T0" fmla="*/ 206 w 206"/>
                    <a:gd name="T1" fmla="*/ 7 h 10"/>
                    <a:gd name="T2" fmla="*/ 16 w 206"/>
                    <a:gd name="T3" fmla="*/ 10 h 10"/>
                    <a:gd name="T4" fmla="*/ 11 w 206"/>
                    <a:gd name="T5" fmla="*/ 10 h 10"/>
                    <a:gd name="T6" fmla="*/ 6 w 206"/>
                    <a:gd name="T7" fmla="*/ 10 h 10"/>
                    <a:gd name="T8" fmla="*/ 2 w 206"/>
                    <a:gd name="T9" fmla="*/ 9 h 10"/>
                    <a:gd name="T10" fmla="*/ 0 w 206"/>
                    <a:gd name="T11" fmla="*/ 7 h 10"/>
                    <a:gd name="T12" fmla="*/ 0 w 206"/>
                    <a:gd name="T13" fmla="*/ 2 h 10"/>
                    <a:gd name="T14" fmla="*/ 5 w 206"/>
                    <a:gd name="T15" fmla="*/ 0 h 10"/>
                    <a:gd name="T16" fmla="*/ 11 w 206"/>
                    <a:gd name="T17" fmla="*/ 0 h 10"/>
                    <a:gd name="T18" fmla="*/ 16 w 206"/>
                    <a:gd name="T19" fmla="*/ 0 h 10"/>
                    <a:gd name="T20" fmla="*/ 206 w 206"/>
                    <a:gd name="T21" fmla="*/ 7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6"/>
                    <a:gd name="T34" fmla="*/ 0 h 10"/>
                    <a:gd name="T35" fmla="*/ 206 w 206"/>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6" h="10">
                      <a:moveTo>
                        <a:pt x="206" y="7"/>
                      </a:moveTo>
                      <a:lnTo>
                        <a:pt x="16" y="10"/>
                      </a:lnTo>
                      <a:lnTo>
                        <a:pt x="11" y="10"/>
                      </a:lnTo>
                      <a:lnTo>
                        <a:pt x="6" y="10"/>
                      </a:lnTo>
                      <a:lnTo>
                        <a:pt x="2" y="9"/>
                      </a:lnTo>
                      <a:lnTo>
                        <a:pt x="0" y="7"/>
                      </a:lnTo>
                      <a:lnTo>
                        <a:pt x="0" y="2"/>
                      </a:lnTo>
                      <a:lnTo>
                        <a:pt x="5" y="0"/>
                      </a:lnTo>
                      <a:lnTo>
                        <a:pt x="11" y="0"/>
                      </a:lnTo>
                      <a:lnTo>
                        <a:pt x="16" y="0"/>
                      </a:lnTo>
                      <a:lnTo>
                        <a:pt x="206" y="7"/>
                      </a:lnTo>
                      <a:close/>
                    </a:path>
                  </a:pathLst>
                </a:custGeom>
                <a:solidFill>
                  <a:srgbClr val="FFFF00"/>
                </a:solidFill>
                <a:ln w="9525">
                  <a:solidFill>
                    <a:srgbClr val="0000FF"/>
                  </a:solidFill>
                  <a:round/>
                  <a:headEnd/>
                  <a:tailEnd/>
                </a:ln>
              </p:spPr>
              <p:txBody>
                <a:bodyPr/>
                <a:lstStyle/>
                <a:p>
                  <a:endParaRPr lang="es-ES"/>
                </a:p>
              </p:txBody>
            </p:sp>
            <p:sp>
              <p:nvSpPr>
                <p:cNvPr id="125" name="Freeform 107"/>
                <p:cNvSpPr>
                  <a:spLocks/>
                </p:cNvSpPr>
                <p:nvPr/>
              </p:nvSpPr>
              <p:spPr bwMode="auto">
                <a:xfrm>
                  <a:off x="3013" y="1203"/>
                  <a:ext cx="75" cy="48"/>
                </a:xfrm>
                <a:custGeom>
                  <a:avLst/>
                  <a:gdLst>
                    <a:gd name="T0" fmla="*/ 0 w 75"/>
                    <a:gd name="T1" fmla="*/ 48 h 48"/>
                    <a:gd name="T2" fmla="*/ 71 w 75"/>
                    <a:gd name="T3" fmla="*/ 17 h 48"/>
                    <a:gd name="T4" fmla="*/ 73 w 75"/>
                    <a:gd name="T5" fmla="*/ 13 h 48"/>
                    <a:gd name="T6" fmla="*/ 75 w 75"/>
                    <a:gd name="T7" fmla="*/ 8 h 48"/>
                    <a:gd name="T8" fmla="*/ 73 w 75"/>
                    <a:gd name="T9" fmla="*/ 4 h 48"/>
                    <a:gd name="T10" fmla="*/ 70 w 75"/>
                    <a:gd name="T11" fmla="*/ 1 h 48"/>
                    <a:gd name="T12" fmla="*/ 67 w 75"/>
                    <a:gd name="T13" fmla="*/ 0 h 48"/>
                    <a:gd name="T14" fmla="*/ 63 w 75"/>
                    <a:gd name="T15" fmla="*/ 2 h 48"/>
                    <a:gd name="T16" fmla="*/ 0 w 75"/>
                    <a:gd name="T17" fmla="*/ 4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48"/>
                    <a:gd name="T29" fmla="*/ 75 w 75"/>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48">
                      <a:moveTo>
                        <a:pt x="0" y="48"/>
                      </a:moveTo>
                      <a:lnTo>
                        <a:pt x="71" y="17"/>
                      </a:lnTo>
                      <a:lnTo>
                        <a:pt x="73" y="13"/>
                      </a:lnTo>
                      <a:lnTo>
                        <a:pt x="75" y="8"/>
                      </a:lnTo>
                      <a:lnTo>
                        <a:pt x="73" y="4"/>
                      </a:lnTo>
                      <a:lnTo>
                        <a:pt x="70" y="1"/>
                      </a:lnTo>
                      <a:lnTo>
                        <a:pt x="67" y="0"/>
                      </a:lnTo>
                      <a:lnTo>
                        <a:pt x="63" y="2"/>
                      </a:lnTo>
                      <a:lnTo>
                        <a:pt x="0" y="48"/>
                      </a:lnTo>
                      <a:close/>
                    </a:path>
                  </a:pathLst>
                </a:custGeom>
                <a:solidFill>
                  <a:srgbClr val="FFFF00"/>
                </a:solidFill>
                <a:ln w="9525">
                  <a:solidFill>
                    <a:srgbClr val="0000FF"/>
                  </a:solidFill>
                  <a:round/>
                  <a:headEnd/>
                  <a:tailEnd/>
                </a:ln>
              </p:spPr>
              <p:txBody>
                <a:bodyPr/>
                <a:lstStyle/>
                <a:p>
                  <a:endParaRPr lang="es-ES"/>
                </a:p>
              </p:txBody>
            </p:sp>
            <p:sp>
              <p:nvSpPr>
                <p:cNvPr id="126" name="Freeform 108"/>
                <p:cNvSpPr>
                  <a:spLocks/>
                </p:cNvSpPr>
                <p:nvPr/>
              </p:nvSpPr>
              <p:spPr bwMode="auto">
                <a:xfrm>
                  <a:off x="2802" y="1249"/>
                  <a:ext cx="207" cy="103"/>
                </a:xfrm>
                <a:custGeom>
                  <a:avLst/>
                  <a:gdLst>
                    <a:gd name="T0" fmla="*/ 207 w 207"/>
                    <a:gd name="T1" fmla="*/ 0 h 103"/>
                    <a:gd name="T2" fmla="*/ 27 w 207"/>
                    <a:gd name="T3" fmla="*/ 95 h 103"/>
                    <a:gd name="T4" fmla="*/ 11 w 207"/>
                    <a:gd name="T5" fmla="*/ 103 h 103"/>
                    <a:gd name="T6" fmla="*/ 5 w 207"/>
                    <a:gd name="T7" fmla="*/ 102 h 103"/>
                    <a:gd name="T8" fmla="*/ 2 w 207"/>
                    <a:gd name="T9" fmla="*/ 100 h 103"/>
                    <a:gd name="T10" fmla="*/ 0 w 207"/>
                    <a:gd name="T11" fmla="*/ 92 h 103"/>
                    <a:gd name="T12" fmla="*/ 0 w 207"/>
                    <a:gd name="T13" fmla="*/ 88 h 103"/>
                    <a:gd name="T14" fmla="*/ 3 w 207"/>
                    <a:gd name="T15" fmla="*/ 83 h 103"/>
                    <a:gd name="T16" fmla="*/ 11 w 207"/>
                    <a:gd name="T17" fmla="*/ 82 h 103"/>
                    <a:gd name="T18" fmla="*/ 207 w 207"/>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7"/>
                    <a:gd name="T31" fmla="*/ 0 h 103"/>
                    <a:gd name="T32" fmla="*/ 207 w 207"/>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7" h="103">
                      <a:moveTo>
                        <a:pt x="207" y="0"/>
                      </a:moveTo>
                      <a:lnTo>
                        <a:pt x="27" y="95"/>
                      </a:lnTo>
                      <a:lnTo>
                        <a:pt x="11" y="103"/>
                      </a:lnTo>
                      <a:lnTo>
                        <a:pt x="5" y="102"/>
                      </a:lnTo>
                      <a:lnTo>
                        <a:pt x="2" y="100"/>
                      </a:lnTo>
                      <a:lnTo>
                        <a:pt x="0" y="92"/>
                      </a:lnTo>
                      <a:lnTo>
                        <a:pt x="0" y="88"/>
                      </a:lnTo>
                      <a:lnTo>
                        <a:pt x="3" y="83"/>
                      </a:lnTo>
                      <a:lnTo>
                        <a:pt x="11" y="82"/>
                      </a:lnTo>
                      <a:lnTo>
                        <a:pt x="207" y="0"/>
                      </a:lnTo>
                      <a:close/>
                    </a:path>
                  </a:pathLst>
                </a:custGeom>
                <a:solidFill>
                  <a:srgbClr val="FFFF00"/>
                </a:solidFill>
                <a:ln w="9525">
                  <a:solidFill>
                    <a:srgbClr val="0000FF"/>
                  </a:solidFill>
                  <a:round/>
                  <a:headEnd/>
                  <a:tailEnd/>
                </a:ln>
              </p:spPr>
              <p:txBody>
                <a:bodyPr/>
                <a:lstStyle/>
                <a:p>
                  <a:endParaRPr lang="es-ES"/>
                </a:p>
              </p:txBody>
            </p:sp>
          </p:grpSp>
          <p:sp>
            <p:nvSpPr>
              <p:cNvPr id="30" name="Rectangle 109"/>
              <p:cNvSpPr>
                <a:spLocks noChangeArrowheads="1"/>
              </p:cNvSpPr>
              <p:nvPr/>
            </p:nvSpPr>
            <p:spPr bwMode="auto">
              <a:xfrm>
                <a:off x="2594" y="1715"/>
                <a:ext cx="394" cy="352"/>
              </a:xfrm>
              <a:prstGeom prst="rect">
                <a:avLst/>
              </a:prstGeom>
              <a:solidFill>
                <a:srgbClr val="FFFF00"/>
              </a:solidFill>
              <a:ln w="9525">
                <a:solidFill>
                  <a:srgbClr val="00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31" name="Rectangle 110"/>
              <p:cNvSpPr>
                <a:spLocks noChangeArrowheads="1"/>
              </p:cNvSpPr>
              <p:nvPr/>
            </p:nvSpPr>
            <p:spPr bwMode="auto">
              <a:xfrm>
                <a:off x="2638" y="1715"/>
                <a:ext cx="328" cy="352"/>
              </a:xfrm>
              <a:prstGeom prst="rect">
                <a:avLst/>
              </a:prstGeom>
              <a:solidFill>
                <a:srgbClr val="FFFF00"/>
              </a:solidFill>
              <a:ln w="9525">
                <a:solidFill>
                  <a:srgbClr val="00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32" name="Oval 111"/>
              <p:cNvSpPr>
                <a:spLocks noChangeArrowheads="1"/>
              </p:cNvSpPr>
              <p:nvPr/>
            </p:nvSpPr>
            <p:spPr bwMode="auto">
              <a:xfrm>
                <a:off x="2594" y="1671"/>
                <a:ext cx="394" cy="76"/>
              </a:xfrm>
              <a:prstGeom prst="ellipse">
                <a:avLst/>
              </a:prstGeom>
              <a:solidFill>
                <a:srgbClr val="FFFF00"/>
              </a:solidFill>
              <a:ln w="9525">
                <a:solidFill>
                  <a:srgbClr val="0000FF"/>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grpSp>
        <p:sp>
          <p:nvSpPr>
            <p:cNvPr id="9" name="WordArt 112"/>
            <p:cNvSpPr>
              <a:spLocks noChangeArrowheads="1" noChangeShapeType="1" noTextEdit="1"/>
            </p:cNvSpPr>
            <p:nvPr/>
          </p:nvSpPr>
          <p:spPr bwMode="auto">
            <a:xfrm rot="-1036764">
              <a:off x="384" y="3534"/>
              <a:ext cx="2803" cy="30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s-CO" sz="1600" b="1" kern="10">
                  <a:solidFill>
                    <a:srgbClr val="0033CC"/>
                  </a:solidFill>
                  <a:latin typeface="Times New Roman" panose="02020603050405020304" pitchFamily="18" charset="0"/>
                  <a:cs typeface="Times New Roman" panose="02020603050405020304" pitchFamily="18" charset="0"/>
                </a:rPr>
                <a:t>Porque no van siguiendo que ya Vuelvo...!</a:t>
              </a:r>
              <a:endParaRPr lang="es-ES" sz="1600" b="1" kern="10">
                <a:solidFill>
                  <a:srgbClr val="0033CC"/>
                </a:solidFill>
                <a:latin typeface="Times New Roman" panose="02020603050405020304" pitchFamily="18" charset="0"/>
                <a:cs typeface="Times New Roman" panose="02020603050405020304" pitchFamily="18" charset="0"/>
              </a:endParaRPr>
            </a:p>
          </p:txBody>
        </p:sp>
        <p:sp>
          <p:nvSpPr>
            <p:cNvPr id="10" name="WordArt 113"/>
            <p:cNvSpPr>
              <a:spLocks noChangeArrowheads="1" noChangeShapeType="1" noTextEdit="1"/>
            </p:cNvSpPr>
            <p:nvPr/>
          </p:nvSpPr>
          <p:spPr bwMode="auto">
            <a:xfrm rot="-1458582">
              <a:off x="3478" y="426"/>
              <a:ext cx="2434"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pPr algn="ctr"/>
              <a:r>
                <a:rPr lang="es-CO" sz="1200" kern="10">
                  <a:solidFill>
                    <a:srgbClr val="0099FF"/>
                  </a:solidFill>
                  <a:latin typeface="Impact" panose="020B0806030902050204" pitchFamily="34" charset="0"/>
                </a:rPr>
                <a:t>Esto?... Esto es para el jefe..... no ve que está bravo.. </a:t>
              </a:r>
              <a:endParaRPr lang="es-ES" sz="1200" kern="10">
                <a:solidFill>
                  <a:srgbClr val="0099FF"/>
                </a:solidFill>
                <a:latin typeface="Impact" panose="020B0806030902050204" pitchFamily="34" charset="0"/>
              </a:endParaRPr>
            </a:p>
          </p:txBody>
        </p:sp>
        <p:sp>
          <p:nvSpPr>
            <p:cNvPr id="11" name="WordArt 114"/>
            <p:cNvSpPr>
              <a:spLocks noChangeArrowheads="1" noChangeShapeType="1" noTextEdit="1"/>
            </p:cNvSpPr>
            <p:nvPr/>
          </p:nvSpPr>
          <p:spPr bwMode="auto">
            <a:xfrm rot="135624">
              <a:off x="0" y="1056"/>
              <a:ext cx="3456" cy="425"/>
            </a:xfrm>
            <a:prstGeom prst="rect">
              <a:avLst/>
            </a:prstGeom>
          </p:spPr>
          <p:txBody>
            <a:bodyPr wrap="none" fromWordArt="1">
              <a:prstTxWarp prst="textPlain">
                <a:avLst>
                  <a:gd name="adj" fmla="val 46977"/>
                </a:avLst>
              </a:prstTxWarp>
            </a:bodyPr>
            <a:lstStyle/>
            <a:p>
              <a:pPr algn="ctr"/>
              <a:r>
                <a:rPr lang="es-CO" sz="1600" kern="10" dirty="0">
                  <a:ln w="9525">
                    <a:solidFill>
                      <a:srgbClr val="CCECFF"/>
                    </a:solidFill>
                    <a:round/>
                    <a:headEnd/>
                    <a:tailEnd/>
                  </a:ln>
                  <a:solidFill>
                    <a:srgbClr val="0033CC"/>
                  </a:solidFill>
                  <a:latin typeface="Arial Black" panose="020B0A04020102020204" pitchFamily="34" charset="0"/>
                </a:rPr>
                <a:t>La calidad es solo papel y nos complica mucho...</a:t>
              </a:r>
              <a:endParaRPr lang="es-ES" sz="1600" kern="10" dirty="0">
                <a:ln w="9525">
                  <a:solidFill>
                    <a:srgbClr val="CCECFF"/>
                  </a:solidFill>
                  <a:round/>
                  <a:headEnd/>
                  <a:tailEnd/>
                </a:ln>
                <a:solidFill>
                  <a:srgbClr val="0033CC"/>
                </a:solidFill>
                <a:latin typeface="Arial Black" panose="020B0A04020102020204" pitchFamily="34" charset="0"/>
              </a:endParaRPr>
            </a:p>
          </p:txBody>
        </p:sp>
        <p:sp>
          <p:nvSpPr>
            <p:cNvPr id="12" name="WordArt 115"/>
            <p:cNvSpPr>
              <a:spLocks noChangeArrowheads="1" noChangeShapeType="1" noTextEdit="1"/>
            </p:cNvSpPr>
            <p:nvPr/>
          </p:nvSpPr>
          <p:spPr bwMode="auto">
            <a:xfrm rot="71836">
              <a:off x="240" y="1968"/>
              <a:ext cx="2296" cy="3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2800" kern="10" dirty="0">
                  <a:solidFill>
                    <a:srgbClr val="0033CC">
                      <a:alpha val="50195"/>
                    </a:srgbClr>
                  </a:solidFill>
                  <a:latin typeface="Arial Black" panose="020B0A04020102020204" pitchFamily="34" charset="0"/>
                </a:rPr>
                <a:t>Inicien que ahora vengo.........</a:t>
              </a:r>
            </a:p>
          </p:txBody>
        </p:sp>
        <p:sp>
          <p:nvSpPr>
            <p:cNvPr id="13" name="WordArt 116"/>
            <p:cNvSpPr>
              <a:spLocks noChangeArrowheads="1" noChangeShapeType="1" noTextEdit="1"/>
            </p:cNvSpPr>
            <p:nvPr/>
          </p:nvSpPr>
          <p:spPr bwMode="auto">
            <a:xfrm rot="-100809">
              <a:off x="1584" y="3744"/>
              <a:ext cx="2912" cy="28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005"/>
                </a:avLst>
              </a:prstTxWarp>
            </a:bodyPr>
            <a:lstStyle/>
            <a:p>
              <a:pPr algn="ctr"/>
              <a:r>
                <a:rPr lang="es-CO" sz="1600" kern="10">
                  <a:solidFill>
                    <a:srgbClr val="0033CC"/>
                  </a:solidFill>
                  <a:latin typeface="Arial Black" panose="020B0A04020102020204" pitchFamily="34" charset="0"/>
                </a:rPr>
                <a:t>Eso no es mi responsabilidad, eso es del area....</a:t>
              </a:r>
              <a:endParaRPr lang="es-ES" sz="1600" kern="10">
                <a:solidFill>
                  <a:srgbClr val="0033CC"/>
                </a:solidFill>
                <a:latin typeface="Arial Black" panose="020B0A04020102020204" pitchFamily="34" charset="0"/>
              </a:endParaRPr>
            </a:p>
          </p:txBody>
        </p:sp>
        <p:sp>
          <p:nvSpPr>
            <p:cNvPr id="14" name="WordArt 117"/>
            <p:cNvSpPr>
              <a:spLocks noChangeArrowheads="1" noChangeShapeType="1" noTextEdit="1"/>
            </p:cNvSpPr>
            <p:nvPr/>
          </p:nvSpPr>
          <p:spPr bwMode="auto">
            <a:xfrm rot="-1619">
              <a:off x="1968" y="4080"/>
              <a:ext cx="2528" cy="2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8236"/>
                </a:avLst>
              </a:prstTxWarp>
            </a:bodyPr>
            <a:lstStyle/>
            <a:p>
              <a:pPr algn="ctr"/>
              <a:r>
                <a:rPr lang="es-CO" sz="1600" kern="10" spc="320">
                  <a:solidFill>
                    <a:srgbClr val="0099FF"/>
                  </a:solidFill>
                  <a:latin typeface="Arial Black" panose="020B0A04020102020204" pitchFamily="34" charset="0"/>
                </a:rPr>
                <a:t>Pongale cuidado que esto no va a funcionar</a:t>
              </a:r>
              <a:endParaRPr lang="es-ES" sz="1600" kern="10" spc="320">
                <a:solidFill>
                  <a:srgbClr val="0099FF"/>
                </a:solidFill>
                <a:latin typeface="Arial Black" panose="020B0A04020102020204" pitchFamily="34" charset="0"/>
              </a:endParaRPr>
            </a:p>
          </p:txBody>
        </p:sp>
        <p:sp>
          <p:nvSpPr>
            <p:cNvPr id="15" name="WordArt 118"/>
            <p:cNvSpPr>
              <a:spLocks noChangeArrowheads="1" noChangeShapeType="1" noTextEdit="1"/>
            </p:cNvSpPr>
            <p:nvPr/>
          </p:nvSpPr>
          <p:spPr bwMode="auto">
            <a:xfrm rot="-659002">
              <a:off x="3792" y="1872"/>
              <a:ext cx="2288" cy="23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CO" sz="1400" kern="10">
                  <a:solidFill>
                    <a:srgbClr val="0099FF"/>
                  </a:solidFill>
                  <a:latin typeface="Arial Black" panose="020B0A04020102020204" pitchFamily="34" charset="0"/>
                </a:rPr>
                <a:t>Eso....! eso es de los de calidad.....!</a:t>
              </a:r>
              <a:endParaRPr lang="es-ES" sz="1400" kern="10">
                <a:solidFill>
                  <a:srgbClr val="0099FF"/>
                </a:solidFill>
                <a:latin typeface="Arial Black" panose="020B0A04020102020204" pitchFamily="34" charset="0"/>
              </a:endParaRPr>
            </a:p>
          </p:txBody>
        </p:sp>
        <p:sp>
          <p:nvSpPr>
            <p:cNvPr id="16" name="WordArt 119"/>
            <p:cNvSpPr>
              <a:spLocks noChangeArrowheads="1" noChangeShapeType="1" noTextEdit="1"/>
            </p:cNvSpPr>
            <p:nvPr/>
          </p:nvSpPr>
          <p:spPr bwMode="auto">
            <a:xfrm rot="692880">
              <a:off x="3312" y="3302"/>
              <a:ext cx="2737" cy="23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1981"/>
                </a:avLst>
              </a:prstTxWarp>
            </a:bodyPr>
            <a:lstStyle/>
            <a:p>
              <a:pPr algn="ctr"/>
              <a:r>
                <a:rPr lang="es-CO" sz="1600" i="1" kern="10">
                  <a:solidFill>
                    <a:srgbClr val="0033CC"/>
                  </a:solidFill>
                  <a:latin typeface="Arial Black" panose="020B0A04020102020204" pitchFamily="34" charset="0"/>
                </a:rPr>
                <a:t>Ahora me van a enseñar a trabajar... pues...</a:t>
              </a:r>
              <a:endParaRPr lang="es-ES" sz="1600" i="1" kern="10">
                <a:solidFill>
                  <a:srgbClr val="0033CC"/>
                </a:solidFill>
                <a:latin typeface="Arial Black" panose="020B0A04020102020204" pitchFamily="34" charset="0"/>
              </a:endParaRPr>
            </a:p>
          </p:txBody>
        </p:sp>
        <p:sp>
          <p:nvSpPr>
            <p:cNvPr id="17" name="WordArt 120"/>
            <p:cNvSpPr>
              <a:spLocks noChangeArrowheads="1" noChangeShapeType="1" noTextEdit="1"/>
            </p:cNvSpPr>
            <p:nvPr/>
          </p:nvSpPr>
          <p:spPr bwMode="auto">
            <a:xfrm rot="-268904">
              <a:off x="3588" y="1104"/>
              <a:ext cx="2413" cy="82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s-CO" sz="1600" kern="10">
                  <a:solidFill>
                    <a:srgbClr val="0033CC"/>
                  </a:solidFill>
                  <a:latin typeface="Arial Black" panose="020B0A04020102020204" pitchFamily="34" charset="0"/>
                </a:rPr>
                <a:t>Esto toda la vida se ha hecho así..</a:t>
              </a:r>
              <a:endParaRPr lang="es-ES" sz="1600" kern="10">
                <a:solidFill>
                  <a:srgbClr val="0033CC"/>
                </a:solidFill>
                <a:latin typeface="Arial Black" panose="020B0A04020102020204" pitchFamily="34" charset="0"/>
              </a:endParaRPr>
            </a:p>
          </p:txBody>
        </p:sp>
        <p:sp>
          <p:nvSpPr>
            <p:cNvPr id="18" name="WordArt 121"/>
            <p:cNvSpPr>
              <a:spLocks noChangeArrowheads="1" noChangeShapeType="1" noTextEdit="1"/>
            </p:cNvSpPr>
            <p:nvPr/>
          </p:nvSpPr>
          <p:spPr bwMode="auto">
            <a:xfrm rot="75236">
              <a:off x="192" y="528"/>
              <a:ext cx="1486" cy="38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pPr algn="ctr"/>
              <a:r>
                <a:rPr lang="es-ES" sz="1400" kern="10">
                  <a:solidFill>
                    <a:srgbClr val="0033CC"/>
                  </a:solidFill>
                  <a:latin typeface="Arial Black" panose="020B0A04020102020204" pitchFamily="34" charset="0"/>
                </a:rPr>
                <a:t>No tengo tiempo...</a:t>
              </a:r>
            </a:p>
          </p:txBody>
        </p:sp>
        <p:sp>
          <p:nvSpPr>
            <p:cNvPr id="19" name="WordArt 122"/>
            <p:cNvSpPr>
              <a:spLocks noChangeArrowheads="1" noChangeShapeType="1" noTextEdit="1"/>
            </p:cNvSpPr>
            <p:nvPr/>
          </p:nvSpPr>
          <p:spPr bwMode="auto">
            <a:xfrm rot="-742473">
              <a:off x="129" y="3206"/>
              <a:ext cx="1496"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8236"/>
                </a:avLst>
              </a:prstTxWarp>
            </a:bodyPr>
            <a:lstStyle/>
            <a:p>
              <a:pPr algn="ctr"/>
              <a:r>
                <a:rPr lang="es-ES" sz="1400" kern="10" spc="280">
                  <a:solidFill>
                    <a:schemeClr val="tx2"/>
                  </a:solidFill>
                  <a:latin typeface="Arial Black" panose="020B0A04020102020204" pitchFamily="34" charset="0"/>
                </a:rPr>
                <a:t>QUIEN fue........????</a:t>
              </a:r>
            </a:p>
          </p:txBody>
        </p:sp>
        <p:sp>
          <p:nvSpPr>
            <p:cNvPr id="20" name="WordArt 123"/>
            <p:cNvSpPr>
              <a:spLocks noChangeArrowheads="1" noChangeShapeType="1" noTextEdit="1"/>
            </p:cNvSpPr>
            <p:nvPr/>
          </p:nvSpPr>
          <p:spPr bwMode="auto">
            <a:xfrm rot="-269190">
              <a:off x="144" y="2688"/>
              <a:ext cx="2756" cy="30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005"/>
                </a:avLst>
              </a:prstTxWarp>
            </a:bodyPr>
            <a:lstStyle/>
            <a:p>
              <a:pPr algn="ctr"/>
              <a:r>
                <a:rPr lang="es-CO" sz="1400" kern="10">
                  <a:solidFill>
                    <a:srgbClr val="0033CC"/>
                  </a:solidFill>
                  <a:latin typeface="Arial Black" panose="020B0A04020102020204" pitchFamily="34" charset="0"/>
                </a:rPr>
                <a:t>Ahí viene calidad, llegaron a quitarnos tiempo</a:t>
              </a:r>
              <a:endParaRPr lang="es-ES" sz="1400" kern="10">
                <a:solidFill>
                  <a:srgbClr val="0033CC"/>
                </a:solidFill>
                <a:latin typeface="Arial Black" panose="020B0A04020102020204" pitchFamily="34" charset="0"/>
              </a:endParaRPr>
            </a:p>
          </p:txBody>
        </p:sp>
        <p:sp>
          <p:nvSpPr>
            <p:cNvPr id="21" name="WordArt 124"/>
            <p:cNvSpPr>
              <a:spLocks noChangeArrowheads="1" noChangeShapeType="1" noTextEdit="1"/>
            </p:cNvSpPr>
            <p:nvPr/>
          </p:nvSpPr>
          <p:spPr bwMode="auto">
            <a:xfrm rot="8274">
              <a:off x="231" y="2328"/>
              <a:ext cx="5721" cy="3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CO" sz="2800" b="1" kern="10">
                  <a:solidFill>
                    <a:srgbClr val="003300"/>
                  </a:solidFill>
                  <a:latin typeface="Bookman Old Style" panose="02050604050505020204" pitchFamily="18" charset="0"/>
                </a:rPr>
                <a:t>Si alguna vez se intento.... pero llegó ... y se acabó todo</a:t>
              </a:r>
              <a:endParaRPr lang="es-ES" sz="2800" b="1" kern="10">
                <a:solidFill>
                  <a:srgbClr val="003300"/>
                </a:solidFill>
                <a:latin typeface="Bookman Old Style" panose="02050604050505020204" pitchFamily="18" charset="0"/>
              </a:endParaRPr>
            </a:p>
          </p:txBody>
        </p:sp>
        <p:sp>
          <p:nvSpPr>
            <p:cNvPr id="22" name="WordArt 125"/>
            <p:cNvSpPr>
              <a:spLocks noChangeArrowheads="1" noChangeShapeType="1" noTextEdit="1"/>
            </p:cNvSpPr>
            <p:nvPr/>
          </p:nvSpPr>
          <p:spPr bwMode="auto">
            <a:xfrm rot="83208">
              <a:off x="288" y="1584"/>
              <a:ext cx="1905" cy="30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005"/>
                </a:avLst>
              </a:prstTxWarp>
            </a:bodyPr>
            <a:lstStyle/>
            <a:p>
              <a:pPr algn="ctr"/>
              <a:r>
                <a:rPr lang="es-CO" sz="1400" kern="10">
                  <a:solidFill>
                    <a:srgbClr val="0033CC"/>
                  </a:solidFill>
                  <a:latin typeface="Arial Black" panose="020B0A04020102020204" pitchFamily="34" charset="0"/>
                </a:rPr>
                <a:t>Yo????.. No, no recibi el mail..!</a:t>
              </a:r>
              <a:endParaRPr lang="es-ES" sz="1400" kern="10">
                <a:solidFill>
                  <a:srgbClr val="0033CC"/>
                </a:solidFill>
                <a:latin typeface="Arial Black" panose="020B0A04020102020204" pitchFamily="34" charset="0"/>
              </a:endParaRPr>
            </a:p>
          </p:txBody>
        </p:sp>
        <p:sp>
          <p:nvSpPr>
            <p:cNvPr id="23" name="WordArt 126"/>
            <p:cNvSpPr>
              <a:spLocks noChangeArrowheads="1" noChangeShapeType="1" noTextEdit="1"/>
            </p:cNvSpPr>
            <p:nvPr/>
          </p:nvSpPr>
          <p:spPr bwMode="auto">
            <a:xfrm rot="793612">
              <a:off x="3168" y="3552"/>
              <a:ext cx="2803" cy="30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s-CO" sz="1600" b="1" kern="10">
                  <a:solidFill>
                    <a:srgbClr val="0033CC"/>
                  </a:solidFill>
                  <a:latin typeface="Times New Roman" panose="02020603050405020304" pitchFamily="18" charset="0"/>
                  <a:cs typeface="Times New Roman" panose="02020603050405020304" pitchFamily="18" charset="0"/>
                </a:rPr>
                <a:t>Yo quiero, pero no ve que me miden por resultados....</a:t>
              </a:r>
              <a:endParaRPr lang="es-ES" sz="1600" b="1" kern="10">
                <a:solidFill>
                  <a:srgbClr val="0033CC"/>
                </a:solidFill>
                <a:latin typeface="Times New Roman" panose="02020603050405020304" pitchFamily="18" charset="0"/>
                <a:cs typeface="Times New Roman" panose="02020603050405020304" pitchFamily="18" charset="0"/>
              </a:endParaRPr>
            </a:p>
          </p:txBody>
        </p:sp>
        <p:sp>
          <p:nvSpPr>
            <p:cNvPr id="24" name="WordArt 127"/>
            <p:cNvSpPr>
              <a:spLocks noChangeArrowheads="1" noChangeShapeType="1" noTextEdit="1"/>
            </p:cNvSpPr>
            <p:nvPr/>
          </p:nvSpPr>
          <p:spPr bwMode="auto">
            <a:xfrm rot="-927866">
              <a:off x="3261" y="961"/>
              <a:ext cx="2832" cy="33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CO" sz="1400" kern="10">
                  <a:solidFill>
                    <a:srgbClr val="0099FF"/>
                  </a:solidFill>
                  <a:latin typeface="Arial Black" panose="020B0A04020102020204" pitchFamily="34" charset="0"/>
                </a:rPr>
                <a:t>...mas bien cuando terminen...me informan y ya...!</a:t>
              </a:r>
              <a:endParaRPr lang="es-ES" sz="1400" kern="10">
                <a:solidFill>
                  <a:srgbClr val="0099FF"/>
                </a:solidFill>
                <a:latin typeface="Arial Black" panose="020B0A04020102020204" pitchFamily="34" charset="0"/>
              </a:endParaRPr>
            </a:p>
          </p:txBody>
        </p:sp>
        <p:sp>
          <p:nvSpPr>
            <p:cNvPr id="25" name="WordArt 128"/>
            <p:cNvSpPr>
              <a:spLocks noChangeArrowheads="1" noChangeShapeType="1" noTextEdit="1"/>
            </p:cNvSpPr>
            <p:nvPr/>
          </p:nvSpPr>
          <p:spPr bwMode="auto">
            <a:xfrm rot="-100809">
              <a:off x="3264" y="2736"/>
              <a:ext cx="2912" cy="28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005"/>
                </a:avLst>
              </a:prstTxWarp>
            </a:bodyPr>
            <a:lstStyle/>
            <a:p>
              <a:pPr algn="ctr"/>
              <a:r>
                <a:rPr lang="es-CO" sz="1600" kern="10">
                  <a:solidFill>
                    <a:srgbClr val="0033CC"/>
                  </a:solidFill>
                  <a:latin typeface="Arial Black" panose="020B0A04020102020204" pitchFamily="34" charset="0"/>
                </a:rPr>
                <a:t>Tengo una reunión urgetísima...</a:t>
              </a:r>
            </a:p>
            <a:p>
              <a:pPr algn="ctr"/>
              <a:r>
                <a:rPr lang="es-CO" sz="1600" kern="10">
                  <a:solidFill>
                    <a:srgbClr val="0033CC"/>
                  </a:solidFill>
                  <a:latin typeface="Arial Black" panose="020B0A04020102020204" pitchFamily="34" charset="0"/>
                </a:rPr>
                <a:t>así que hagámosle rapidito !</a:t>
              </a:r>
              <a:endParaRPr lang="es-ES" sz="1600" kern="10">
                <a:solidFill>
                  <a:srgbClr val="0033CC"/>
                </a:solidFill>
                <a:latin typeface="Arial Black" panose="020B0A04020102020204" pitchFamily="34" charset="0"/>
              </a:endParaRPr>
            </a:p>
          </p:txBody>
        </p:sp>
      </p:grpSp>
      <p:sp>
        <p:nvSpPr>
          <p:cNvPr id="133" name="Text Box 2"/>
          <p:cNvSpPr txBox="1">
            <a:spLocks noChangeArrowheads="1"/>
          </p:cNvSpPr>
          <p:nvPr/>
        </p:nvSpPr>
        <p:spPr bwMode="auto">
          <a:xfrm>
            <a:off x="1898650" y="228600"/>
            <a:ext cx="4787900" cy="473075"/>
          </a:xfrm>
          <a:prstGeom prst="rect">
            <a:avLst/>
          </a:prstGeom>
          <a:solidFill>
            <a:schemeClr val="accent2"/>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accent2"/>
            </a:extrusionClr>
            <a:contourClr>
              <a:schemeClr val="accent2"/>
            </a:contourClr>
          </a:sp3d>
        </p:spPr>
        <p:txBody>
          <a:bodyPr wrap="none">
            <a:spAutoFit/>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_tradnl" sz="2500" b="1" dirty="0">
                <a:solidFill>
                  <a:schemeClr val="bg1"/>
                </a:solidFill>
                <a:latin typeface="Times New Roman" panose="02020603050405020304" pitchFamily="18" charset="0"/>
              </a:rPr>
              <a:t>ALGUNAS DIFICULTADES !……..</a:t>
            </a:r>
            <a:endParaRPr lang="es-ES_tradnl" sz="2500" b="1" dirty="0">
              <a:latin typeface="Times New Roman" panose="02020603050405020304" pitchFamily="18" charset="0"/>
            </a:endParaRPr>
          </a:p>
        </p:txBody>
      </p:sp>
    </p:spTree>
    <p:extLst>
      <p:ext uri="{BB962C8B-B14F-4D97-AF65-F5344CB8AC3E}">
        <p14:creationId xmlns:p14="http://schemas.microsoft.com/office/powerpoint/2010/main" val="1954978490"/>
      </p:ext>
    </p:extLst>
  </p:cSld>
  <p:clrMapOvr>
    <a:masterClrMapping/>
  </p:clrMapOvr>
  <p:transition spd="slow">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475656" y="548680"/>
            <a:ext cx="5112568" cy="584775"/>
          </a:xfrm>
          <a:prstGeom prst="rect">
            <a:avLst/>
          </a:prstGeom>
          <a:noFill/>
        </p:spPr>
        <p:txBody>
          <a:bodyPr wrap="square" rtlCol="0">
            <a:spAutoFit/>
          </a:bodyPr>
          <a:lstStyle/>
          <a:p>
            <a:r>
              <a:rPr lang="es-CO" sz="3200" b="1" dirty="0" smtClean="0"/>
              <a:t>CAMINO A SEGUIR ……….</a:t>
            </a:r>
            <a:endParaRPr lang="es-ES" sz="3200" b="1" dirty="0"/>
          </a:p>
        </p:txBody>
      </p:sp>
      <p:pic>
        <p:nvPicPr>
          <p:cNvPr id="137" name="Picture 15" descr="C:\Users\usuario\Documents\TEORIAS DEL APRENDIZAJE\animadas-de-trabajo-en-equipo-210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670" y="2060848"/>
            <a:ext cx="2794279" cy="391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10 Imagen" descr="C:\Users\usuario\Documents\TEORIAS DEL APRENDIZAJE\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1616273"/>
            <a:ext cx="2520280" cy="202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8" descr="C:\Users\usuario\Documents\TEORIAS DEL APRENDIZAJE\trabajo-en-equipo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4069895"/>
            <a:ext cx="21145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807832"/>
      </p:ext>
    </p:extLst>
  </p:cSld>
  <p:clrMapOvr>
    <a:masterClrMapping/>
  </p:clrMapOvr>
  <p:transition spd="slow">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http://elmejorsitio.net/wp-content/uploads/2015/04/2816ma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32656"/>
            <a:ext cx="6840760" cy="684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331554"/>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274638"/>
            <a:ext cx="9144000" cy="978728"/>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s-CO" sz="2400" b="1" dirty="0">
                <a:latin typeface="Verdana" pitchFamily="34" charset="0"/>
                <a:ea typeface="Verdana" pitchFamily="34" charset="0"/>
                <a:cs typeface="Verdana" pitchFamily="34" charset="0"/>
              </a:rPr>
              <a:t>Plan nacional de Desarrollo -PND</a:t>
            </a:r>
            <a:r>
              <a:rPr lang="es-CO" sz="2400" dirty="0" smtClean="0">
                <a:latin typeface="Verdana" pitchFamily="34" charset="0"/>
                <a:ea typeface="Verdana" pitchFamily="34" charset="0"/>
                <a:cs typeface="Verdana" pitchFamily="34" charset="0"/>
              </a:rPr>
              <a:t/>
            </a:r>
            <a:br>
              <a:rPr lang="es-CO" sz="2400" dirty="0" smtClean="0">
                <a:latin typeface="Verdana" pitchFamily="34" charset="0"/>
                <a:ea typeface="Verdana" pitchFamily="34" charset="0"/>
                <a:cs typeface="Verdana" pitchFamily="34" charset="0"/>
              </a:rPr>
            </a:br>
            <a:endParaRPr lang="es-ES" sz="2400" dirty="0"/>
          </a:p>
        </p:txBody>
      </p:sp>
      <p:sp>
        <p:nvSpPr>
          <p:cNvPr id="2" name="1 Marcador de contenido"/>
          <p:cNvSpPr>
            <a:spLocks noGrp="1"/>
          </p:cNvSpPr>
          <p:nvPr>
            <p:ph idx="1"/>
          </p:nvPr>
        </p:nvSpPr>
        <p:spPr>
          <a:xfrm>
            <a:off x="457200" y="1253366"/>
            <a:ext cx="8229600" cy="5415994"/>
          </a:xfrm>
        </p:spPr>
        <p:txBody>
          <a:bodyPr>
            <a:noAutofit/>
          </a:bodyPr>
          <a:lstStyle/>
          <a:p>
            <a:pPr>
              <a:buFont typeface="Wingdings" pitchFamily="2" charset="2"/>
              <a:buChar char="Ø"/>
            </a:pPr>
            <a:r>
              <a:rPr lang="es-CO" sz="1800" b="1" dirty="0">
                <a:latin typeface="Verdana" pitchFamily="34" charset="0"/>
                <a:ea typeface="Verdana" pitchFamily="34" charset="0"/>
                <a:cs typeface="Verdana" pitchFamily="34" charset="0"/>
              </a:rPr>
              <a:t>Pilares: paz, equidad y </a:t>
            </a:r>
            <a:r>
              <a:rPr lang="es-CO" sz="1800" b="1" dirty="0" smtClean="0">
                <a:latin typeface="Verdana" pitchFamily="34" charset="0"/>
                <a:ea typeface="Verdana" pitchFamily="34" charset="0"/>
                <a:cs typeface="Verdana" pitchFamily="34" charset="0"/>
              </a:rPr>
              <a:t>educación. </a:t>
            </a:r>
          </a:p>
          <a:p>
            <a:pPr marL="0" indent="0">
              <a:buNone/>
            </a:pPr>
            <a:endParaRPr lang="es-CO" sz="1800" b="1" dirty="0">
              <a:latin typeface="Verdana" pitchFamily="34" charset="0"/>
              <a:ea typeface="Verdana" pitchFamily="34" charset="0"/>
              <a:cs typeface="Verdana" pitchFamily="34" charset="0"/>
            </a:endParaRPr>
          </a:p>
          <a:p>
            <a:pPr>
              <a:buFont typeface="Wingdings" pitchFamily="2" charset="2"/>
              <a:buChar char="Ø"/>
            </a:pPr>
            <a:r>
              <a:rPr lang="es-CO" sz="1800" b="1" dirty="0">
                <a:latin typeface="Verdana" pitchFamily="34" charset="0"/>
                <a:ea typeface="Verdana" pitchFamily="34" charset="0"/>
                <a:cs typeface="Verdana" pitchFamily="34" charset="0"/>
              </a:rPr>
              <a:t>Seis estrategias transversales: a) competitividad e infraestructura estratégica; b) movilidad social; c) transformación del campo; d) seguridad, justicia y democracia para la construcción de paz; e) buen gobierno; f) crecimiento verde</a:t>
            </a:r>
            <a:r>
              <a:rPr lang="es-CO" sz="1800" b="1" dirty="0" smtClean="0">
                <a:latin typeface="Verdana" pitchFamily="34" charset="0"/>
                <a:ea typeface="Verdana" pitchFamily="34" charset="0"/>
                <a:cs typeface="Verdana" pitchFamily="34" charset="0"/>
              </a:rPr>
              <a:t>.</a:t>
            </a:r>
          </a:p>
          <a:p>
            <a:pPr marL="0" indent="0">
              <a:buNone/>
            </a:pPr>
            <a:endParaRPr lang="es-CO" sz="1800" b="1" dirty="0">
              <a:latin typeface="Verdana" pitchFamily="34" charset="0"/>
              <a:ea typeface="Verdana" pitchFamily="34" charset="0"/>
              <a:cs typeface="Verdana" pitchFamily="34" charset="0"/>
            </a:endParaRPr>
          </a:p>
          <a:p>
            <a:pPr>
              <a:buFont typeface="Wingdings" pitchFamily="2" charset="2"/>
              <a:buChar char="Ø"/>
            </a:pPr>
            <a:r>
              <a:rPr lang="es-CO" sz="1800" b="1" dirty="0">
                <a:latin typeface="Verdana" pitchFamily="34" charset="0"/>
                <a:ea typeface="Verdana" pitchFamily="34" charset="0"/>
                <a:cs typeface="Verdana" pitchFamily="34" charset="0"/>
              </a:rPr>
              <a:t>Educación es un objetivo de la estrategia b.: </a:t>
            </a:r>
          </a:p>
          <a:p>
            <a:r>
              <a:rPr lang="es-CO" sz="1800" b="1" dirty="0">
                <a:latin typeface="Verdana" pitchFamily="34" charset="0"/>
                <a:ea typeface="Verdana" pitchFamily="34" charset="0"/>
                <a:cs typeface="Verdana" pitchFamily="34" charset="0"/>
              </a:rPr>
              <a:t>Cerrar brechas en acceso y calidad de la educación. </a:t>
            </a:r>
          </a:p>
          <a:p>
            <a:r>
              <a:rPr lang="es-CO" sz="1800" b="1" dirty="0">
                <a:latin typeface="Verdana" pitchFamily="34" charset="0"/>
                <a:ea typeface="Verdana" pitchFamily="34" charset="0"/>
                <a:cs typeface="Verdana" pitchFamily="34" charset="0"/>
              </a:rPr>
              <a:t>Tres prioridades para este objetivo: </a:t>
            </a:r>
            <a:endParaRPr lang="es-CO" sz="1800" b="1" dirty="0" smtClean="0">
              <a:latin typeface="Verdana" pitchFamily="34" charset="0"/>
              <a:ea typeface="Verdana" pitchFamily="34" charset="0"/>
              <a:cs typeface="Verdana" pitchFamily="34" charset="0"/>
            </a:endParaRPr>
          </a:p>
          <a:p>
            <a:pPr lvl="1"/>
            <a:r>
              <a:rPr lang="es-CO" sz="1800" b="1" dirty="0" smtClean="0">
                <a:latin typeface="Verdana" pitchFamily="34" charset="0"/>
                <a:ea typeface="Verdana" pitchFamily="34" charset="0"/>
                <a:cs typeface="Verdana" pitchFamily="34" charset="0"/>
              </a:rPr>
              <a:t>ampliar </a:t>
            </a:r>
            <a:r>
              <a:rPr lang="es-CO" sz="1800" b="1" dirty="0">
                <a:latin typeface="Verdana" pitchFamily="34" charset="0"/>
                <a:ea typeface="Verdana" pitchFamily="34" charset="0"/>
                <a:cs typeface="Verdana" pitchFamily="34" charset="0"/>
              </a:rPr>
              <a:t>cobertura de la educación </a:t>
            </a:r>
            <a:r>
              <a:rPr lang="es-CO" sz="1800" b="1" dirty="0" smtClean="0">
                <a:latin typeface="Verdana" pitchFamily="34" charset="0"/>
                <a:ea typeface="Verdana" pitchFamily="34" charset="0"/>
                <a:cs typeface="Verdana" pitchFamily="34" charset="0"/>
              </a:rPr>
              <a:t>media </a:t>
            </a:r>
          </a:p>
          <a:p>
            <a:pPr lvl="1"/>
            <a:r>
              <a:rPr lang="es-CO" sz="1800" b="1" dirty="0" smtClean="0">
                <a:latin typeface="Verdana" pitchFamily="34" charset="0"/>
                <a:ea typeface="Verdana" pitchFamily="34" charset="0"/>
                <a:cs typeface="Verdana" pitchFamily="34" charset="0"/>
              </a:rPr>
              <a:t>mejorar </a:t>
            </a:r>
            <a:r>
              <a:rPr lang="es-CO" sz="1800" b="1" dirty="0">
                <a:latin typeface="Verdana" pitchFamily="34" charset="0"/>
                <a:ea typeface="Verdana" pitchFamily="34" charset="0"/>
                <a:cs typeface="Verdana" pitchFamily="34" charset="0"/>
              </a:rPr>
              <a:t>resultados de SABER 11 en </a:t>
            </a:r>
            <a:r>
              <a:rPr lang="es-CO" sz="1800" b="1" dirty="0" smtClean="0">
                <a:latin typeface="Verdana" pitchFamily="34" charset="0"/>
                <a:ea typeface="Verdana" pitchFamily="34" charset="0"/>
                <a:cs typeface="Verdana" pitchFamily="34" charset="0"/>
              </a:rPr>
              <a:t>matemáticas</a:t>
            </a:r>
          </a:p>
          <a:p>
            <a:pPr lvl="1"/>
            <a:r>
              <a:rPr lang="es-CO" sz="1800" b="1" dirty="0" smtClean="0">
                <a:latin typeface="Verdana" pitchFamily="34" charset="0"/>
                <a:ea typeface="Verdana" pitchFamily="34" charset="0"/>
                <a:cs typeface="Verdana" pitchFamily="34" charset="0"/>
              </a:rPr>
              <a:t>erradicar </a:t>
            </a:r>
            <a:r>
              <a:rPr lang="es-CO" sz="1800" b="1" dirty="0">
                <a:latin typeface="Verdana" pitchFamily="34" charset="0"/>
                <a:ea typeface="Verdana" pitchFamily="34" charset="0"/>
                <a:cs typeface="Verdana" pitchFamily="34" charset="0"/>
              </a:rPr>
              <a:t>el analfabetismo</a:t>
            </a:r>
            <a:r>
              <a:rPr lang="es-CO" sz="1800" b="1" dirty="0" smtClean="0">
                <a:latin typeface="Verdana" pitchFamily="34" charset="0"/>
                <a:ea typeface="Verdana" pitchFamily="34" charset="0"/>
                <a:cs typeface="Verdana" pitchFamily="34" charset="0"/>
              </a:rPr>
              <a:t>.</a:t>
            </a:r>
          </a:p>
          <a:p>
            <a:endParaRPr lang="es-CO" sz="1800" b="1" dirty="0">
              <a:latin typeface="Verdana" pitchFamily="34" charset="0"/>
              <a:ea typeface="Verdana" pitchFamily="34" charset="0"/>
              <a:cs typeface="Verdana" pitchFamily="34" charset="0"/>
            </a:endParaRPr>
          </a:p>
          <a:p>
            <a:pPr marL="0" indent="0">
              <a:buNone/>
            </a:pPr>
            <a:r>
              <a:rPr lang="es-CO" sz="1800" b="1" dirty="0" smtClean="0">
                <a:latin typeface="Verdana" pitchFamily="34" charset="0"/>
                <a:ea typeface="Verdana" pitchFamily="34" charset="0"/>
                <a:cs typeface="Verdana" pitchFamily="34" charset="0"/>
              </a:rPr>
              <a:t>La </a:t>
            </a:r>
            <a:r>
              <a:rPr lang="es-CO" sz="1800" b="1" dirty="0">
                <a:latin typeface="Verdana" pitchFamily="34" charset="0"/>
                <a:ea typeface="Verdana" pitchFamily="34" charset="0"/>
                <a:cs typeface="Verdana" pitchFamily="34" charset="0"/>
              </a:rPr>
              <a:t>brecha entre R y U es una de las principales. En ese campo nos movemos</a:t>
            </a:r>
            <a:r>
              <a:rPr lang="es-CO" sz="1800" b="1" dirty="0" smtClean="0">
                <a:latin typeface="Verdana" pitchFamily="34" charset="0"/>
                <a:ea typeface="Verdana" pitchFamily="34" charset="0"/>
                <a:cs typeface="Verdana" pitchFamily="34" charset="0"/>
              </a:rPr>
              <a:t>.</a:t>
            </a:r>
            <a:endParaRPr lang="es-CO" sz="1800" b="1" dirty="0"/>
          </a:p>
        </p:txBody>
      </p:sp>
    </p:spTree>
    <p:extLst>
      <p:ext uri="{BB962C8B-B14F-4D97-AF65-F5344CB8AC3E}">
        <p14:creationId xmlns:p14="http://schemas.microsoft.com/office/powerpoint/2010/main" val="739478958"/>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274638"/>
            <a:ext cx="9144000" cy="978728"/>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s-CO" sz="2400" b="1" dirty="0">
                <a:latin typeface="Verdana" pitchFamily="34" charset="0"/>
                <a:ea typeface="Verdana" pitchFamily="34" charset="0"/>
                <a:cs typeface="Verdana" pitchFamily="34" charset="0"/>
              </a:rPr>
              <a:t>Plan nacional de Desarrollo -PND</a:t>
            </a:r>
            <a:r>
              <a:rPr lang="es-CO" sz="2400" dirty="0" smtClean="0">
                <a:latin typeface="Verdana" pitchFamily="34" charset="0"/>
                <a:ea typeface="Verdana" pitchFamily="34" charset="0"/>
                <a:cs typeface="Verdana" pitchFamily="34" charset="0"/>
              </a:rPr>
              <a:t/>
            </a:r>
            <a:br>
              <a:rPr lang="es-CO" sz="2400" dirty="0" smtClean="0">
                <a:latin typeface="Verdana" pitchFamily="34" charset="0"/>
                <a:ea typeface="Verdana" pitchFamily="34" charset="0"/>
                <a:cs typeface="Verdana" pitchFamily="34" charset="0"/>
              </a:rPr>
            </a:br>
            <a:endParaRPr lang="es-ES" sz="2400" dirty="0"/>
          </a:p>
        </p:txBody>
      </p:sp>
      <p:sp>
        <p:nvSpPr>
          <p:cNvPr id="2" name="1 Marcador de contenido"/>
          <p:cNvSpPr>
            <a:spLocks noGrp="1"/>
          </p:cNvSpPr>
          <p:nvPr>
            <p:ph idx="1"/>
          </p:nvPr>
        </p:nvSpPr>
        <p:spPr>
          <a:xfrm>
            <a:off x="457200" y="1253366"/>
            <a:ext cx="8229600" cy="4735954"/>
          </a:xfrm>
        </p:spPr>
        <p:txBody>
          <a:bodyPr>
            <a:normAutofit fontScale="25000" lnSpcReduction="20000"/>
          </a:bodyPr>
          <a:lstStyle/>
          <a:p>
            <a:pPr>
              <a:buFont typeface="Wingdings" pitchFamily="2" charset="2"/>
              <a:buChar char="Ø"/>
            </a:pPr>
            <a:r>
              <a:rPr lang="es-CO" sz="7200" b="1" dirty="0" smtClean="0">
                <a:latin typeface="Verdana" pitchFamily="34" charset="0"/>
                <a:ea typeface="Verdana" pitchFamily="34" charset="0"/>
                <a:cs typeface="Verdana" pitchFamily="34" charset="0"/>
              </a:rPr>
              <a:t>Mecanismos </a:t>
            </a:r>
            <a:r>
              <a:rPr lang="es-CO" sz="7200" b="1" dirty="0">
                <a:latin typeface="Verdana" pitchFamily="34" charset="0"/>
                <a:ea typeface="Verdana" pitchFamily="34" charset="0"/>
                <a:cs typeface="Verdana" pitchFamily="34" charset="0"/>
              </a:rPr>
              <a:t>para </a:t>
            </a:r>
            <a:r>
              <a:rPr lang="es-CO" sz="7200" b="1" dirty="0" smtClean="0">
                <a:latin typeface="Verdana" pitchFamily="34" charset="0"/>
                <a:ea typeface="Verdana" pitchFamily="34" charset="0"/>
                <a:cs typeface="Verdana" pitchFamily="34" charset="0"/>
              </a:rPr>
              <a:t>lograr los objetivos:</a:t>
            </a:r>
          </a:p>
          <a:p>
            <a:r>
              <a:rPr lang="es-CO" sz="6400" b="1" dirty="0" smtClean="0">
                <a:latin typeface="Verdana" pitchFamily="34" charset="0"/>
                <a:ea typeface="Verdana" pitchFamily="34" charset="0"/>
                <a:cs typeface="Verdana" pitchFamily="34" charset="0"/>
              </a:rPr>
              <a:t>Hacer obligatoria la educación media (</a:t>
            </a:r>
            <a:r>
              <a:rPr lang="es-CO" sz="6400" b="1" dirty="0">
                <a:latin typeface="Verdana" pitchFamily="34" charset="0"/>
                <a:ea typeface="Verdana" pitchFamily="34" charset="0"/>
                <a:cs typeface="Verdana" pitchFamily="34" charset="0"/>
              </a:rPr>
              <a:t>plazo 2030</a:t>
            </a:r>
            <a:r>
              <a:rPr lang="es-CO" sz="6400" b="1" dirty="0" smtClean="0">
                <a:latin typeface="Verdana" pitchFamily="34" charset="0"/>
                <a:ea typeface="Verdana" pitchFamily="34" charset="0"/>
                <a:cs typeface="Verdana" pitchFamily="34" charset="0"/>
              </a:rPr>
              <a:t>).</a:t>
            </a:r>
          </a:p>
          <a:p>
            <a:endParaRPr lang="es-CO" sz="6400" b="1" dirty="0">
              <a:latin typeface="Verdana" pitchFamily="34" charset="0"/>
              <a:ea typeface="Verdana" pitchFamily="34" charset="0"/>
              <a:cs typeface="Verdana" pitchFamily="34" charset="0"/>
            </a:endParaRPr>
          </a:p>
          <a:p>
            <a:r>
              <a:rPr lang="es-CO" sz="6400" b="1" dirty="0" smtClean="0">
                <a:latin typeface="Verdana" pitchFamily="34" charset="0"/>
                <a:ea typeface="Verdana" pitchFamily="34" charset="0"/>
                <a:cs typeface="Verdana" pitchFamily="34" charset="0"/>
              </a:rPr>
              <a:t>Articular </a:t>
            </a:r>
            <a:r>
              <a:rPr lang="es-CO" sz="6400" b="1" dirty="0">
                <a:latin typeface="Verdana" pitchFamily="34" charset="0"/>
                <a:ea typeface="Verdana" pitchFamily="34" charset="0"/>
                <a:cs typeface="Verdana" pitchFamily="34" charset="0"/>
              </a:rPr>
              <a:t>la educación inicial con el servicio educativo</a:t>
            </a:r>
            <a:r>
              <a:rPr lang="es-CO" sz="6400" b="1" dirty="0" smtClean="0">
                <a:latin typeface="Verdana" pitchFamily="34" charset="0"/>
                <a:ea typeface="Verdana" pitchFamily="34" charset="0"/>
                <a:cs typeface="Verdana" pitchFamily="34" charset="0"/>
              </a:rPr>
              <a:t>.</a:t>
            </a:r>
          </a:p>
          <a:p>
            <a:endParaRPr lang="es-CO" sz="6400" b="1" dirty="0">
              <a:latin typeface="Verdana" pitchFamily="34" charset="0"/>
              <a:ea typeface="Verdana" pitchFamily="34" charset="0"/>
              <a:cs typeface="Verdana" pitchFamily="34" charset="0"/>
            </a:endParaRPr>
          </a:p>
          <a:p>
            <a:r>
              <a:rPr lang="es-CO" sz="6400" b="1" dirty="0">
                <a:latin typeface="Verdana" pitchFamily="34" charset="0"/>
                <a:ea typeface="Verdana" pitchFamily="34" charset="0"/>
                <a:cs typeface="Verdana" pitchFamily="34" charset="0"/>
              </a:rPr>
              <a:t>Ampliar la jornada escolar a siete (7) horas (plazo 2030</a:t>
            </a:r>
            <a:r>
              <a:rPr lang="es-CO" sz="6400" b="1" dirty="0" smtClean="0">
                <a:latin typeface="Verdana" pitchFamily="34" charset="0"/>
                <a:ea typeface="Verdana" pitchFamily="34" charset="0"/>
                <a:cs typeface="Verdana" pitchFamily="34" charset="0"/>
              </a:rPr>
              <a:t>).</a:t>
            </a:r>
          </a:p>
          <a:p>
            <a:endParaRPr lang="es-CO" sz="6400" b="1" dirty="0">
              <a:latin typeface="Verdana" pitchFamily="34" charset="0"/>
              <a:ea typeface="Verdana" pitchFamily="34" charset="0"/>
              <a:cs typeface="Verdana" pitchFamily="34" charset="0"/>
            </a:endParaRPr>
          </a:p>
          <a:p>
            <a:pPr lvl="0" algn="just"/>
            <a:r>
              <a:rPr lang="es-CO" sz="6400" b="1" dirty="0">
                <a:latin typeface="Verdana" pitchFamily="34" charset="0"/>
                <a:ea typeface="Verdana" pitchFamily="34" charset="0"/>
                <a:cs typeface="Verdana" pitchFamily="34" charset="0"/>
              </a:rPr>
              <a:t>Crear: </a:t>
            </a:r>
            <a:r>
              <a:rPr lang="es-CO" sz="6400" b="1" dirty="0" smtClean="0">
                <a:latin typeface="Verdana" pitchFamily="34" charset="0"/>
                <a:ea typeface="Verdana" pitchFamily="34" charset="0"/>
                <a:cs typeface="Verdana" pitchFamily="34" charset="0"/>
              </a:rPr>
              <a:t>Sistema </a:t>
            </a:r>
            <a:r>
              <a:rPr lang="es-CO" sz="6400" b="1" dirty="0">
                <a:latin typeface="Verdana" pitchFamily="34" charset="0"/>
                <a:ea typeface="Verdana" pitchFamily="34" charset="0"/>
                <a:cs typeface="Verdana" pitchFamily="34" charset="0"/>
              </a:rPr>
              <a:t>Nacional de Educación Terciaria (SNET); Sistema Nacional de Calidad de la Educación Terciaria (SISNACET); Marco Nacional de Cualificaciones (MNC); Sistema Nacional de Acumulación y Transferencia de Créditos (SNATC); Fondo de Financiamiento de la Infraestructura Educativa Preescolar, Básica y Media; Programa para el estímulo de la calidad educativa y la implementación de la jornada única</a:t>
            </a:r>
            <a:r>
              <a:rPr lang="es-CO" sz="6400" b="1" dirty="0" smtClean="0">
                <a:latin typeface="Verdana" pitchFamily="34" charset="0"/>
                <a:ea typeface="Verdana" pitchFamily="34" charset="0"/>
                <a:cs typeface="Verdana" pitchFamily="34" charset="0"/>
              </a:rPr>
              <a:t>.</a:t>
            </a:r>
          </a:p>
          <a:p>
            <a:pPr lvl="0" algn="just"/>
            <a:endParaRPr lang="es-CO" sz="6400" b="1" dirty="0">
              <a:latin typeface="Verdana" pitchFamily="34" charset="0"/>
              <a:ea typeface="Verdana" pitchFamily="34" charset="0"/>
              <a:cs typeface="Verdana" pitchFamily="34" charset="0"/>
            </a:endParaRPr>
          </a:p>
          <a:p>
            <a:pPr lvl="0"/>
            <a:r>
              <a:rPr lang="es-CO" sz="6400" b="1" dirty="0">
                <a:latin typeface="Verdana" pitchFamily="34" charset="0"/>
                <a:ea typeface="Verdana" pitchFamily="34" charset="0"/>
                <a:cs typeface="Verdana" pitchFamily="34" charset="0"/>
              </a:rPr>
              <a:t>Establecer subsidios </a:t>
            </a:r>
            <a:r>
              <a:rPr lang="es-CO" sz="6400" b="1" dirty="0" smtClean="0">
                <a:latin typeface="Verdana" pitchFamily="34" charset="0"/>
                <a:ea typeface="Verdana" pitchFamily="34" charset="0"/>
                <a:cs typeface="Verdana" pitchFamily="34" charset="0"/>
              </a:rPr>
              <a:t>focalizados a </a:t>
            </a:r>
            <a:r>
              <a:rPr lang="es-CO" sz="6400" b="1" dirty="0">
                <a:latin typeface="Verdana" pitchFamily="34" charset="0"/>
                <a:ea typeface="Verdana" pitchFamily="34" charset="0"/>
                <a:cs typeface="Verdana" pitchFamily="34" charset="0"/>
              </a:rPr>
              <a:t>los créditos del </a:t>
            </a:r>
            <a:r>
              <a:rPr lang="es-CO" sz="6400" b="1" dirty="0" smtClean="0">
                <a:latin typeface="Verdana" pitchFamily="34" charset="0"/>
                <a:ea typeface="Verdana" pitchFamily="34" charset="0"/>
                <a:cs typeface="Verdana" pitchFamily="34" charset="0"/>
              </a:rPr>
              <a:t>ICETEX (SISBEN).</a:t>
            </a:r>
          </a:p>
          <a:p>
            <a:pPr lvl="0"/>
            <a:endParaRPr lang="es-CO" sz="6400" b="1" dirty="0">
              <a:latin typeface="Verdana" pitchFamily="34" charset="0"/>
              <a:ea typeface="Verdana" pitchFamily="34" charset="0"/>
              <a:cs typeface="Verdana" pitchFamily="34" charset="0"/>
            </a:endParaRPr>
          </a:p>
          <a:p>
            <a:r>
              <a:rPr lang="es-CO" sz="6400" b="1" dirty="0">
                <a:latin typeface="Verdana" pitchFamily="34" charset="0"/>
                <a:ea typeface="Verdana" pitchFamily="34" charset="0"/>
                <a:cs typeface="Verdana" pitchFamily="34" charset="0"/>
              </a:rPr>
              <a:t>Reglamentar y agilizar la convalidación de títulos de educación superior obtenidos en el exterior</a:t>
            </a:r>
            <a:r>
              <a:rPr lang="es-CO" sz="6400" b="1" dirty="0" smtClean="0">
                <a:latin typeface="Verdana" pitchFamily="34" charset="0"/>
                <a:ea typeface="Verdana" pitchFamily="34" charset="0"/>
                <a:cs typeface="Verdana" pitchFamily="34" charset="0"/>
              </a:rPr>
              <a:t>.</a:t>
            </a:r>
          </a:p>
          <a:p>
            <a:endParaRPr lang="es-CO" sz="6400" b="1" dirty="0">
              <a:latin typeface="Verdana" pitchFamily="34" charset="0"/>
              <a:ea typeface="Verdana" pitchFamily="34" charset="0"/>
              <a:cs typeface="Verdana" pitchFamily="34" charset="0"/>
            </a:endParaRPr>
          </a:p>
          <a:p>
            <a:pPr lvl="0"/>
            <a:r>
              <a:rPr lang="es-CO" sz="6400" b="1" dirty="0">
                <a:latin typeface="Verdana" pitchFamily="34" charset="0"/>
                <a:ea typeface="Verdana" pitchFamily="34" charset="0"/>
                <a:cs typeface="Verdana" pitchFamily="34" charset="0"/>
              </a:rPr>
              <a:t>Adjudicar y titular inmuebles baldíos y sin propiedad clara  a establecimientos oficiales de educación y atención a primera infancia.</a:t>
            </a:r>
          </a:p>
          <a:p>
            <a:endParaRPr lang="es-CO" dirty="0"/>
          </a:p>
        </p:txBody>
      </p:sp>
    </p:spTree>
    <p:extLst>
      <p:ext uri="{BB962C8B-B14F-4D97-AF65-F5344CB8AC3E}">
        <p14:creationId xmlns:p14="http://schemas.microsoft.com/office/powerpoint/2010/main" val="35686375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08" y="5275102"/>
            <a:ext cx="1136824" cy="120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282718" y="1931064"/>
            <a:ext cx="2664296" cy="2400657"/>
          </a:xfrm>
          <a:prstGeom prst="rect">
            <a:avLst/>
          </a:prstGeom>
          <a:ln>
            <a:solidFill>
              <a:schemeClr val="tx1">
                <a:lumMod val="85000"/>
                <a:lumOff val="15000"/>
              </a:schemeClr>
            </a:solidFill>
          </a:ln>
        </p:spPr>
        <p:txBody>
          <a:bodyPr wrap="square">
            <a:spAutoFit/>
          </a:bodyPr>
          <a:lstStyle/>
          <a:p>
            <a:r>
              <a:rPr lang="es-ES" b="1" dirty="0"/>
              <a:t>La </a:t>
            </a:r>
            <a:r>
              <a:rPr lang="es-ES" sz="2400" b="1" dirty="0" err="1">
                <a:solidFill>
                  <a:srgbClr val="FF0000"/>
                </a:solidFill>
              </a:rPr>
              <a:t>Resignificación</a:t>
            </a:r>
            <a:r>
              <a:rPr lang="es-ES" b="1" dirty="0"/>
              <a:t> es un concepto clínico muy importante, y olvidado en el psicoanálisis actual. Es más filosófico que psicológico. Por lo que embellece y enriquece nuestra ciencia.</a:t>
            </a:r>
          </a:p>
        </p:txBody>
      </p:sp>
      <p:sp>
        <p:nvSpPr>
          <p:cNvPr id="3" name="Rectángulo 2"/>
          <p:cNvSpPr/>
          <p:nvPr/>
        </p:nvSpPr>
        <p:spPr>
          <a:xfrm>
            <a:off x="3522319" y="256820"/>
            <a:ext cx="3960440" cy="1477328"/>
          </a:xfrm>
          <a:prstGeom prst="rect">
            <a:avLst/>
          </a:prstGeom>
        </p:spPr>
        <p:txBody>
          <a:bodyPr wrap="square">
            <a:spAutoFit/>
          </a:bodyPr>
          <a:lstStyle/>
          <a:p>
            <a:pPr marL="285750" indent="-285750">
              <a:buFont typeface="Arial" panose="020B0604020202020204" pitchFamily="34" charset="0"/>
              <a:buChar char="•"/>
            </a:pPr>
            <a:r>
              <a:rPr lang="es-ES" b="1" i="1" dirty="0"/>
              <a:t>Cuando se </a:t>
            </a:r>
            <a:r>
              <a:rPr lang="es-ES" b="1" i="1" dirty="0" err="1"/>
              <a:t>resignifica</a:t>
            </a:r>
            <a:r>
              <a:rPr lang="es-ES" b="1" i="1" dirty="0"/>
              <a:t>, se vuelve atrás, ganando conocimientos de aspectos cruciales de la vida, a veces infantiles, que siempre estuvieron en su inconsciente</a:t>
            </a:r>
            <a:endParaRPr lang="es-CO" dirty="0"/>
          </a:p>
        </p:txBody>
      </p:sp>
      <p:sp>
        <p:nvSpPr>
          <p:cNvPr id="4" name="Rectángulo 3"/>
          <p:cNvSpPr/>
          <p:nvPr/>
        </p:nvSpPr>
        <p:spPr>
          <a:xfrm>
            <a:off x="3520696" y="1931064"/>
            <a:ext cx="4392488" cy="1477328"/>
          </a:xfrm>
          <a:prstGeom prst="rect">
            <a:avLst/>
          </a:prstGeom>
        </p:spPr>
        <p:txBody>
          <a:bodyPr wrap="square">
            <a:spAutoFit/>
          </a:bodyPr>
          <a:lstStyle/>
          <a:p>
            <a:pPr marL="285750" indent="-285750">
              <a:buFont typeface="Arial" panose="020B0604020202020204" pitchFamily="34" charset="0"/>
              <a:buChar char="•"/>
            </a:pPr>
            <a:r>
              <a:rPr lang="es-ES" b="1" i="1" dirty="0"/>
              <a:t>A través de las interpretaciones se hace la atribución retrospectiva de un nuevo significado constructivo, se trata del efecto de un nuevo paisaje visto de manera diferente</a:t>
            </a:r>
            <a:endParaRPr lang="es-CO" dirty="0"/>
          </a:p>
        </p:txBody>
      </p:sp>
      <p:sp>
        <p:nvSpPr>
          <p:cNvPr id="5" name="Rectángulo 4"/>
          <p:cNvSpPr/>
          <p:nvPr/>
        </p:nvSpPr>
        <p:spPr>
          <a:xfrm>
            <a:off x="3501493" y="3530645"/>
            <a:ext cx="3981265" cy="646331"/>
          </a:xfrm>
          <a:prstGeom prst="rect">
            <a:avLst/>
          </a:prstGeom>
        </p:spPr>
        <p:txBody>
          <a:bodyPr wrap="square">
            <a:spAutoFit/>
          </a:bodyPr>
          <a:lstStyle/>
          <a:p>
            <a:pPr marL="285750" indent="-285750">
              <a:buFont typeface="Arial" panose="020B0604020202020204" pitchFamily="34" charset="0"/>
              <a:buChar char="•"/>
            </a:pPr>
            <a:r>
              <a:rPr lang="es-ES" b="1" i="1" dirty="0"/>
              <a:t>Ocurre que un dato nuevo es traído a la consciencia por el análisis.</a:t>
            </a:r>
            <a:endParaRPr lang="es-CO" dirty="0"/>
          </a:p>
        </p:txBody>
      </p:sp>
      <p:sp>
        <p:nvSpPr>
          <p:cNvPr id="7" name="Rectángulo 6"/>
          <p:cNvSpPr/>
          <p:nvPr/>
        </p:nvSpPr>
        <p:spPr>
          <a:xfrm>
            <a:off x="3521388" y="4351772"/>
            <a:ext cx="4670906" cy="923330"/>
          </a:xfrm>
          <a:prstGeom prst="rect">
            <a:avLst/>
          </a:prstGeom>
        </p:spPr>
        <p:txBody>
          <a:bodyPr wrap="square">
            <a:spAutoFit/>
          </a:bodyPr>
          <a:lstStyle/>
          <a:p>
            <a:pPr marL="285750" indent="-285750">
              <a:buFont typeface="Arial" panose="020B0604020202020204" pitchFamily="34" charset="0"/>
              <a:buChar char="•"/>
            </a:pPr>
            <a:r>
              <a:rPr lang="es-ES" b="1" i="1" dirty="0"/>
              <a:t>Así pues, se </a:t>
            </a:r>
            <a:r>
              <a:rPr lang="es-ES" b="1" i="1" dirty="0" err="1"/>
              <a:t>resignifica</a:t>
            </a:r>
            <a:r>
              <a:rPr lang="es-ES" b="1" i="1" dirty="0"/>
              <a:t> lo antiguo y de esta manera, estos significantes vuelven a la vida </a:t>
            </a:r>
            <a:r>
              <a:rPr lang="es-ES" b="1" i="1" dirty="0" smtClean="0"/>
              <a:t>actual con </a:t>
            </a:r>
            <a:r>
              <a:rPr lang="es-ES" b="1" i="1" dirty="0"/>
              <a:t>un nuevo significado.</a:t>
            </a:r>
          </a:p>
        </p:txBody>
      </p:sp>
      <p:sp>
        <p:nvSpPr>
          <p:cNvPr id="8" name="Rectángulo 7"/>
          <p:cNvSpPr/>
          <p:nvPr/>
        </p:nvSpPr>
        <p:spPr>
          <a:xfrm>
            <a:off x="2699792" y="6033816"/>
            <a:ext cx="3261919" cy="369332"/>
          </a:xfrm>
          <a:prstGeom prst="rect">
            <a:avLst/>
          </a:prstGeom>
        </p:spPr>
        <p:txBody>
          <a:bodyPr wrap="none">
            <a:spAutoFit/>
          </a:bodyPr>
          <a:lstStyle/>
          <a:p>
            <a:r>
              <a:rPr lang="es-ES" b="1" i="1" dirty="0"/>
              <a:t>http://www.resignificacion.com</a:t>
            </a:r>
          </a:p>
        </p:txBody>
      </p:sp>
      <p:sp>
        <p:nvSpPr>
          <p:cNvPr id="6" name="Flecha derecha 5"/>
          <p:cNvSpPr/>
          <p:nvPr/>
        </p:nvSpPr>
        <p:spPr>
          <a:xfrm>
            <a:off x="3094645" y="1038888"/>
            <a:ext cx="463246" cy="266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Flecha derecha 8"/>
          <p:cNvSpPr/>
          <p:nvPr/>
        </p:nvSpPr>
        <p:spPr>
          <a:xfrm>
            <a:off x="3131840" y="2564904"/>
            <a:ext cx="369653"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Flecha derecha 9"/>
          <p:cNvSpPr/>
          <p:nvPr/>
        </p:nvSpPr>
        <p:spPr>
          <a:xfrm>
            <a:off x="3131840" y="3789040"/>
            <a:ext cx="3888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lecha derecha 10"/>
          <p:cNvSpPr/>
          <p:nvPr/>
        </p:nvSpPr>
        <p:spPr>
          <a:xfrm>
            <a:off x="3131840" y="4653136"/>
            <a:ext cx="3888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176225155"/>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t="40390"/>
          <a:stretch>
            <a:fillRect/>
          </a:stretch>
        </p:blipFill>
        <p:spPr bwMode="auto">
          <a:xfrm>
            <a:off x="0" y="5805488"/>
            <a:ext cx="1042988"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b="14442"/>
          <a:stretch>
            <a:fillRect/>
          </a:stretch>
        </p:blipFill>
        <p:spPr bwMode="auto">
          <a:xfrm>
            <a:off x="8027988" y="0"/>
            <a:ext cx="11160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7 Imagen" descr="Educa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0 Imagen"/>
          <p:cNvPicPr>
            <a:picLocks noChangeAspect="1" noChangeArrowheads="1"/>
          </p:cNvPicPr>
          <p:nvPr/>
        </p:nvPicPr>
        <p:blipFill>
          <a:blip r:embed="rId5">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1052736"/>
            <a:ext cx="3816424" cy="259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1052737"/>
            <a:ext cx="4075242" cy="259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3954810"/>
            <a:ext cx="3816424" cy="250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4008" y="3829304"/>
            <a:ext cx="4075242" cy="270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0944945"/>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t="40390"/>
          <a:stretch>
            <a:fillRect/>
          </a:stretch>
        </p:blipFill>
        <p:spPr bwMode="auto">
          <a:xfrm>
            <a:off x="0" y="5805488"/>
            <a:ext cx="1042988"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b="14442"/>
          <a:stretch>
            <a:fillRect/>
          </a:stretch>
        </p:blipFill>
        <p:spPr bwMode="auto">
          <a:xfrm>
            <a:off x="8027988" y="0"/>
            <a:ext cx="11160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7 Imagen" descr="Educa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0 Imagen"/>
          <p:cNvPicPr>
            <a:picLocks noChangeAspect="1" noChangeArrowheads="1"/>
          </p:cNvPicPr>
          <p:nvPr/>
        </p:nvPicPr>
        <p:blipFill>
          <a:blip r:embed="rId5">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1102553"/>
            <a:ext cx="3748022" cy="252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9505" y="1058863"/>
            <a:ext cx="3906489" cy="261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n 8"/>
          <p:cNvPicPr>
            <a:picLocks noChangeAspect="1" noChangeArrowheads="1"/>
          </p:cNvPicPr>
          <p:nvPr/>
        </p:nvPicPr>
        <p:blipFill>
          <a:blip r:embed="rId8">
            <a:extLst>
              <a:ext uri="{28A0092B-C50C-407E-A947-70E740481C1C}">
                <a14:useLocalDpi xmlns:a14="http://schemas.microsoft.com/office/drawing/2010/main" val="0"/>
              </a:ext>
            </a:extLst>
          </a:blip>
          <a:srcRect l="22176" t="13519" r="17628" b="36752"/>
          <a:stretch>
            <a:fillRect/>
          </a:stretch>
        </p:blipFill>
        <p:spPr bwMode="auto">
          <a:xfrm>
            <a:off x="1872576" y="3946493"/>
            <a:ext cx="4464131" cy="237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679801"/>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CuadroTexto 2"/>
          <p:cNvSpPr txBox="1">
            <a:spLocks noChangeArrowheads="1"/>
          </p:cNvSpPr>
          <p:nvPr/>
        </p:nvSpPr>
        <p:spPr bwMode="auto">
          <a:xfrm>
            <a:off x="4716463" y="231775"/>
            <a:ext cx="42481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lgn="ctr" eaLnBrk="1" hangingPunct="1">
              <a:spcBef>
                <a:spcPct val="0"/>
              </a:spcBef>
              <a:buFontTx/>
              <a:buNone/>
            </a:pPr>
            <a:r>
              <a:rPr lang="es-ES" altLang="es-CO" sz="2600">
                <a:solidFill>
                  <a:srgbClr val="5C0000"/>
                </a:solidFill>
              </a:rPr>
              <a:t>Índice Sintético de Calidad Educativa</a:t>
            </a:r>
          </a:p>
        </p:txBody>
      </p:sp>
      <p:pic>
        <p:nvPicPr>
          <p:cNvPr id="12288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3" y="1328738"/>
            <a:ext cx="5165726"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3024188"/>
            <a:ext cx="516572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4667250"/>
            <a:ext cx="51816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097803"/>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6 CuadroTexto"/>
          <p:cNvSpPr txBox="1"/>
          <p:nvPr/>
        </p:nvSpPr>
        <p:spPr>
          <a:xfrm>
            <a:off x="5111750" y="3357563"/>
            <a:ext cx="2773363" cy="461962"/>
          </a:xfrm>
          <a:prstGeom prst="homePlate">
            <a:avLst>
              <a:gd name="adj" fmla="val 1451"/>
            </a:avLst>
          </a:prstGeom>
        </p:spPr>
        <p:style>
          <a:lnRef idx="2">
            <a:schemeClr val="accent2"/>
          </a:lnRef>
          <a:fillRef idx="1">
            <a:schemeClr val="lt1"/>
          </a:fillRef>
          <a:effectRef idx="0">
            <a:schemeClr val="accent2"/>
          </a:effectRef>
          <a:fontRef idx="minor">
            <a:schemeClr val="dk1"/>
          </a:fontRef>
        </p:style>
        <p:txBody>
          <a:bodyPr>
            <a:spAutoFit/>
          </a:bodyPr>
          <a:lstStyle>
            <a:lvl1pPr>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defRPr/>
            </a:pPr>
            <a:r>
              <a:rPr lang="es-CO" altLang="es-CO" smtClean="0">
                <a:solidFill>
                  <a:srgbClr val="000000"/>
                </a:solidFill>
                <a:latin typeface="Calibri" pitchFamily="34" charset="0"/>
              </a:rPr>
              <a:t>En 2015, el ISCE es:</a:t>
            </a:r>
          </a:p>
        </p:txBody>
      </p:sp>
      <p:sp>
        <p:nvSpPr>
          <p:cNvPr id="21" name="7 CuadroTexto"/>
          <p:cNvSpPr txBox="1"/>
          <p:nvPr/>
        </p:nvSpPr>
        <p:spPr>
          <a:xfrm>
            <a:off x="4500563" y="1628775"/>
            <a:ext cx="4135437" cy="461963"/>
          </a:xfrm>
          <a:prstGeom prst="homePlate">
            <a:avLst>
              <a:gd name="adj" fmla="val 0"/>
            </a:avLst>
          </a:prstGeom>
        </p:spPr>
        <p:style>
          <a:lnRef idx="2">
            <a:schemeClr val="accent2"/>
          </a:lnRef>
          <a:fillRef idx="1">
            <a:schemeClr val="lt1"/>
          </a:fillRef>
          <a:effectRef idx="0">
            <a:schemeClr val="accent2"/>
          </a:effectRef>
          <a:fontRef idx="minor">
            <a:schemeClr val="dk1"/>
          </a:fontRef>
        </p:style>
        <p:txBody>
          <a:bodyPr>
            <a:spAutoFit/>
          </a:bodyPr>
          <a:lstStyle>
            <a:lvl1pPr>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defRPr/>
            </a:pPr>
            <a:r>
              <a:rPr lang="es-CO" altLang="es-CO" smtClean="0">
                <a:solidFill>
                  <a:srgbClr val="000000"/>
                </a:solidFill>
                <a:latin typeface="Calibri" pitchFamily="34" charset="0"/>
              </a:rPr>
              <a:t>En 2025, queremos llegar a:</a:t>
            </a:r>
          </a:p>
        </p:txBody>
      </p:sp>
      <p:sp>
        <p:nvSpPr>
          <p:cNvPr id="22" name="4 CuadroTexto"/>
          <p:cNvSpPr txBox="1">
            <a:spLocks noChangeArrowheads="1"/>
          </p:cNvSpPr>
          <p:nvPr/>
        </p:nvSpPr>
        <p:spPr bwMode="auto">
          <a:xfrm>
            <a:off x="5776913" y="3863975"/>
            <a:ext cx="15700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lgn="ctr">
              <a:spcBef>
                <a:spcPct val="0"/>
              </a:spcBef>
              <a:buFontTx/>
              <a:buNone/>
            </a:pPr>
            <a:r>
              <a:rPr lang="es-ES" altLang="es-CO" sz="4800">
                <a:solidFill>
                  <a:srgbClr val="632523"/>
                </a:solidFill>
              </a:rPr>
              <a:t>4,93</a:t>
            </a:r>
          </a:p>
        </p:txBody>
      </p:sp>
      <p:sp>
        <p:nvSpPr>
          <p:cNvPr id="23" name="4 CuadroTexto"/>
          <p:cNvSpPr txBox="1">
            <a:spLocks noChangeArrowheads="1"/>
          </p:cNvSpPr>
          <p:nvPr/>
        </p:nvSpPr>
        <p:spPr bwMode="auto">
          <a:xfrm>
            <a:off x="7380288" y="3846513"/>
            <a:ext cx="15700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lgn="ctr">
              <a:spcBef>
                <a:spcPct val="0"/>
              </a:spcBef>
              <a:buFontTx/>
              <a:buNone/>
            </a:pPr>
            <a:r>
              <a:rPr lang="es-ES" altLang="es-CO" sz="4800">
                <a:solidFill>
                  <a:srgbClr val="632523"/>
                </a:solidFill>
              </a:rPr>
              <a:t>5,56</a:t>
            </a:r>
          </a:p>
        </p:txBody>
      </p:sp>
      <p:sp>
        <p:nvSpPr>
          <p:cNvPr id="24" name="4 CuadroTexto"/>
          <p:cNvSpPr txBox="1">
            <a:spLocks noChangeArrowheads="1"/>
          </p:cNvSpPr>
          <p:nvPr/>
        </p:nvSpPr>
        <p:spPr bwMode="auto">
          <a:xfrm>
            <a:off x="4154488" y="3846513"/>
            <a:ext cx="15700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lgn="ctr">
              <a:spcBef>
                <a:spcPct val="0"/>
              </a:spcBef>
              <a:buFontTx/>
              <a:buNone/>
            </a:pPr>
            <a:r>
              <a:rPr lang="es-ES" altLang="es-CO" sz="4800">
                <a:solidFill>
                  <a:srgbClr val="632523"/>
                </a:solidFill>
              </a:rPr>
              <a:t>5,07</a:t>
            </a:r>
          </a:p>
        </p:txBody>
      </p:sp>
      <p:sp>
        <p:nvSpPr>
          <p:cNvPr id="25" name="4 CuadroTexto"/>
          <p:cNvSpPr txBox="1">
            <a:spLocks noChangeArrowheads="1"/>
          </p:cNvSpPr>
          <p:nvPr/>
        </p:nvSpPr>
        <p:spPr bwMode="auto">
          <a:xfrm>
            <a:off x="5791200" y="2005013"/>
            <a:ext cx="1570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lgn="ctr">
              <a:spcBef>
                <a:spcPct val="0"/>
              </a:spcBef>
              <a:buFontTx/>
              <a:buNone/>
            </a:pPr>
            <a:r>
              <a:rPr lang="es-ES" altLang="es-CO" sz="4800">
                <a:solidFill>
                  <a:srgbClr val="632523"/>
                </a:solidFill>
              </a:rPr>
              <a:t>7,41</a:t>
            </a:r>
          </a:p>
        </p:txBody>
      </p:sp>
      <p:sp>
        <p:nvSpPr>
          <p:cNvPr id="26" name="4 CuadroTexto"/>
          <p:cNvSpPr txBox="1">
            <a:spLocks noChangeArrowheads="1"/>
          </p:cNvSpPr>
          <p:nvPr/>
        </p:nvSpPr>
        <p:spPr bwMode="auto">
          <a:xfrm>
            <a:off x="7434263" y="2005013"/>
            <a:ext cx="15700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lgn="ctr">
              <a:spcBef>
                <a:spcPct val="0"/>
              </a:spcBef>
              <a:buFontTx/>
              <a:buNone/>
            </a:pPr>
            <a:r>
              <a:rPr lang="es-ES" altLang="es-CO" sz="4800">
                <a:solidFill>
                  <a:srgbClr val="632523"/>
                </a:solidFill>
              </a:rPr>
              <a:t>7,06</a:t>
            </a:r>
          </a:p>
        </p:txBody>
      </p:sp>
      <p:sp>
        <p:nvSpPr>
          <p:cNvPr id="27" name="4 CuadroTexto"/>
          <p:cNvSpPr txBox="1">
            <a:spLocks noChangeArrowheads="1"/>
          </p:cNvSpPr>
          <p:nvPr/>
        </p:nvSpPr>
        <p:spPr bwMode="auto">
          <a:xfrm>
            <a:off x="4125913" y="2005013"/>
            <a:ext cx="1571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lgn="ctr">
              <a:spcBef>
                <a:spcPct val="0"/>
              </a:spcBef>
              <a:buFontTx/>
              <a:buNone/>
            </a:pPr>
            <a:r>
              <a:rPr lang="es-ES" altLang="es-CO" sz="4800">
                <a:solidFill>
                  <a:srgbClr val="632523"/>
                </a:solidFill>
              </a:rPr>
              <a:t>7,01</a:t>
            </a:r>
          </a:p>
        </p:txBody>
      </p:sp>
      <p:sp>
        <p:nvSpPr>
          <p:cNvPr id="2" name="1 CuadroTexto"/>
          <p:cNvSpPr txBox="1">
            <a:spLocks noChangeArrowheads="1"/>
          </p:cNvSpPr>
          <p:nvPr/>
        </p:nvSpPr>
        <p:spPr bwMode="auto">
          <a:xfrm>
            <a:off x="4556125" y="2924175"/>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spcBef>
                <a:spcPct val="0"/>
              </a:spcBef>
              <a:buFontTx/>
              <a:buNone/>
            </a:pPr>
            <a:r>
              <a:rPr lang="es-CO" altLang="es-CO" sz="1400">
                <a:latin typeface="Arial" panose="020B0604020202020204" pitchFamily="34" charset="0"/>
              </a:rPr>
              <a:t>Primaria</a:t>
            </a:r>
          </a:p>
        </p:txBody>
      </p:sp>
      <p:sp>
        <p:nvSpPr>
          <p:cNvPr id="17" name="16 CuadroTexto"/>
          <p:cNvSpPr txBox="1">
            <a:spLocks noChangeArrowheads="1"/>
          </p:cNvSpPr>
          <p:nvPr/>
        </p:nvSpPr>
        <p:spPr bwMode="auto">
          <a:xfrm>
            <a:off x="4611688" y="4681538"/>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spcBef>
                <a:spcPct val="0"/>
              </a:spcBef>
              <a:buFontTx/>
              <a:buNone/>
            </a:pPr>
            <a:r>
              <a:rPr lang="es-CO" altLang="es-CO" sz="1400">
                <a:latin typeface="Arial" panose="020B0604020202020204" pitchFamily="34" charset="0"/>
              </a:rPr>
              <a:t>Primaria</a:t>
            </a:r>
          </a:p>
        </p:txBody>
      </p:sp>
      <p:sp>
        <p:nvSpPr>
          <p:cNvPr id="18" name="17 CuadroTexto"/>
          <p:cNvSpPr txBox="1">
            <a:spLocks noChangeArrowheads="1"/>
          </p:cNvSpPr>
          <p:nvPr/>
        </p:nvSpPr>
        <p:spPr bwMode="auto">
          <a:xfrm>
            <a:off x="6334125" y="4681538"/>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spcBef>
                <a:spcPct val="0"/>
              </a:spcBef>
              <a:buFontTx/>
              <a:buNone/>
            </a:pPr>
            <a:r>
              <a:rPr lang="es-CO" altLang="es-CO" sz="1400">
                <a:latin typeface="Arial" panose="020B0604020202020204" pitchFamily="34" charset="0"/>
              </a:rPr>
              <a:t>Secundaria</a:t>
            </a:r>
          </a:p>
        </p:txBody>
      </p:sp>
      <p:sp>
        <p:nvSpPr>
          <p:cNvPr id="19" name="18 CuadroTexto"/>
          <p:cNvSpPr txBox="1">
            <a:spLocks noChangeArrowheads="1"/>
          </p:cNvSpPr>
          <p:nvPr/>
        </p:nvSpPr>
        <p:spPr bwMode="auto">
          <a:xfrm>
            <a:off x="6216650" y="2924175"/>
            <a:ext cx="1217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spcBef>
                <a:spcPct val="0"/>
              </a:spcBef>
              <a:buFontTx/>
              <a:buNone/>
            </a:pPr>
            <a:r>
              <a:rPr lang="es-CO" altLang="es-CO" sz="1400">
                <a:latin typeface="Arial" panose="020B0604020202020204" pitchFamily="34" charset="0"/>
              </a:rPr>
              <a:t>Secundaria</a:t>
            </a:r>
          </a:p>
        </p:txBody>
      </p:sp>
      <p:sp>
        <p:nvSpPr>
          <p:cNvPr id="30" name="29 CuadroTexto"/>
          <p:cNvSpPr txBox="1">
            <a:spLocks noChangeArrowheads="1"/>
          </p:cNvSpPr>
          <p:nvPr/>
        </p:nvSpPr>
        <p:spPr bwMode="auto">
          <a:xfrm>
            <a:off x="7891463" y="2924175"/>
            <a:ext cx="1217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spcBef>
                <a:spcPct val="0"/>
              </a:spcBef>
              <a:buFontTx/>
              <a:buNone/>
            </a:pPr>
            <a:r>
              <a:rPr lang="es-CO" altLang="es-CO" sz="1400">
                <a:latin typeface="Arial" panose="020B0604020202020204" pitchFamily="34" charset="0"/>
              </a:rPr>
              <a:t>Media</a:t>
            </a:r>
          </a:p>
        </p:txBody>
      </p:sp>
      <p:sp>
        <p:nvSpPr>
          <p:cNvPr id="31" name="30 CuadroTexto"/>
          <p:cNvSpPr txBox="1">
            <a:spLocks noChangeArrowheads="1"/>
          </p:cNvSpPr>
          <p:nvPr/>
        </p:nvSpPr>
        <p:spPr bwMode="auto">
          <a:xfrm>
            <a:off x="7796213" y="4681538"/>
            <a:ext cx="1217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spcBef>
                <a:spcPct val="0"/>
              </a:spcBef>
              <a:buFontTx/>
              <a:buNone/>
            </a:pPr>
            <a:r>
              <a:rPr lang="es-CO" altLang="es-CO" sz="1400">
                <a:latin typeface="Arial" panose="020B0604020202020204" pitchFamily="34" charset="0"/>
              </a:rPr>
              <a:t>Media</a:t>
            </a:r>
          </a:p>
        </p:txBody>
      </p:sp>
      <p:sp>
        <p:nvSpPr>
          <p:cNvPr id="131088" name="CuadroTexto 2"/>
          <p:cNvSpPr txBox="1">
            <a:spLocks noChangeArrowheads="1"/>
          </p:cNvSpPr>
          <p:nvPr/>
        </p:nvSpPr>
        <p:spPr bwMode="auto">
          <a:xfrm>
            <a:off x="4716463" y="231775"/>
            <a:ext cx="42481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lgn="ctr" eaLnBrk="1" hangingPunct="1">
              <a:spcBef>
                <a:spcPct val="0"/>
              </a:spcBef>
              <a:buFontTx/>
              <a:buNone/>
            </a:pPr>
            <a:r>
              <a:rPr lang="es-ES" altLang="es-CO" sz="2600">
                <a:solidFill>
                  <a:srgbClr val="5C0000"/>
                </a:solidFill>
              </a:rPr>
              <a:t>Mínimo de Mejoramiento Anual (MMA)</a:t>
            </a:r>
          </a:p>
        </p:txBody>
      </p:sp>
      <p:sp>
        <p:nvSpPr>
          <p:cNvPr id="29" name="14 CuadroTexto"/>
          <p:cNvSpPr txBox="1"/>
          <p:nvPr/>
        </p:nvSpPr>
        <p:spPr>
          <a:xfrm>
            <a:off x="611188" y="2349500"/>
            <a:ext cx="2592387" cy="1871663"/>
          </a:xfrm>
          <a:prstGeom prst="rect">
            <a:avLst/>
          </a:prstGeom>
          <a:solidFill>
            <a:schemeClr val="bg1">
              <a:lumMod val="95000"/>
            </a:schemeClr>
          </a:solidFill>
          <a:ln>
            <a:solidFill>
              <a:srgbClr val="800000"/>
            </a:solidFill>
            <a:prstDash val="lgDash"/>
          </a:ln>
        </p:spPr>
        <p:txBody>
          <a:bodyPr/>
          <a:lstStyle>
            <a:lvl1pPr>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defRPr/>
            </a:pPr>
            <a:r>
              <a:rPr lang="es-ES_tradnl" altLang="es-CO" sz="2800" smtClean="0">
                <a:latin typeface="Calibri" pitchFamily="34" charset="0"/>
              </a:rPr>
              <a:t>“Colombia la más educada de Latinoamérica en el 2025”</a:t>
            </a:r>
          </a:p>
        </p:txBody>
      </p:sp>
      <p:sp>
        <p:nvSpPr>
          <p:cNvPr id="32" name="8 CuadroTexto"/>
          <p:cNvSpPr txBox="1">
            <a:spLocks noChangeArrowheads="1"/>
          </p:cNvSpPr>
          <p:nvPr/>
        </p:nvSpPr>
        <p:spPr bwMode="auto">
          <a:xfrm>
            <a:off x="611188" y="5373688"/>
            <a:ext cx="4897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spcBef>
                <a:spcPct val="0"/>
              </a:spcBef>
              <a:buFontTx/>
              <a:buNone/>
            </a:pPr>
            <a:r>
              <a:rPr lang="es-CO" altLang="es-CO" sz="2400"/>
              <a:t>Para lograrlo necesitamos…</a:t>
            </a:r>
          </a:p>
        </p:txBody>
      </p:sp>
      <p:sp>
        <p:nvSpPr>
          <p:cNvPr id="33" name="9 CuadroTexto"/>
          <p:cNvSpPr txBox="1"/>
          <p:nvPr/>
        </p:nvSpPr>
        <p:spPr>
          <a:xfrm>
            <a:off x="385763" y="5951538"/>
            <a:ext cx="8650287" cy="646112"/>
          </a:xfrm>
          <a:prstGeom prst="rect">
            <a:avLst/>
          </a:prstGeom>
          <a:solidFill>
            <a:schemeClr val="accent2">
              <a:lumMod val="50000"/>
            </a:schemeClr>
          </a:solidFill>
          <a:ln>
            <a:solidFill>
              <a:schemeClr val="accent2"/>
            </a:solidFill>
            <a:prstDash val="dash"/>
          </a:ln>
        </p:spPr>
        <p:txBody>
          <a:bodyPr>
            <a:spAutoFit/>
          </a:bodyPr>
          <a:lstStyle>
            <a:lvl1pPr>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defRPr/>
            </a:pPr>
            <a:r>
              <a:rPr lang="es-CO" altLang="es-CO" sz="3600" smtClean="0">
                <a:solidFill>
                  <a:schemeClr val="bg1"/>
                </a:solidFill>
                <a:latin typeface="Calibri" pitchFamily="34" charset="0"/>
              </a:rPr>
              <a:t>¡Menos niños en insuficiente y mínimo!</a:t>
            </a:r>
          </a:p>
        </p:txBody>
      </p:sp>
    </p:spTree>
    <p:extLst>
      <p:ext uri="{BB962C8B-B14F-4D97-AF65-F5344CB8AC3E}">
        <p14:creationId xmlns:p14="http://schemas.microsoft.com/office/powerpoint/2010/main" val="21298925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P spid="24" grpId="0"/>
      <p:bldP spid="25" grpId="0"/>
      <p:bldP spid="26" grpId="0"/>
      <p:bldP spid="27" grpId="0"/>
      <p:bldP spid="2" grpId="0"/>
      <p:bldP spid="17" grpId="0"/>
      <p:bldP spid="18" grpId="0"/>
      <p:bldP spid="19" grpId="0"/>
      <p:bldP spid="30" grpId="0"/>
      <p:bldP spid="31" grpId="0"/>
      <p:bldP spid="32" grpId="0"/>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508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Rectángulo 4"/>
          <p:cNvSpPr/>
          <p:nvPr/>
        </p:nvSpPr>
        <p:spPr>
          <a:xfrm>
            <a:off x="8172450" y="0"/>
            <a:ext cx="990600" cy="1222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Rectángulo 5"/>
          <p:cNvSpPr/>
          <p:nvPr/>
        </p:nvSpPr>
        <p:spPr>
          <a:xfrm>
            <a:off x="8897938" y="115888"/>
            <a:ext cx="269875" cy="68738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7" name="6 Rectángulo"/>
          <p:cNvSpPr/>
          <p:nvPr/>
        </p:nvSpPr>
        <p:spPr>
          <a:xfrm flipV="1">
            <a:off x="34925" y="6788150"/>
            <a:ext cx="9109075" cy="4445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68614" name="Picture 2" descr="C:\Users\Jaime\Dropbox\Alta Consejería en Planes,.png"/>
          <p:cNvPicPr>
            <a:picLocks noChangeAspect="1" noChangeArrowheads="1"/>
          </p:cNvPicPr>
          <p:nvPr/>
        </p:nvPicPr>
        <p:blipFill>
          <a:blip r:embed="rId2">
            <a:extLst>
              <a:ext uri="{28A0092B-C50C-407E-A947-70E740481C1C}">
                <a14:useLocalDpi xmlns:a14="http://schemas.microsoft.com/office/drawing/2010/main" val="0"/>
              </a:ext>
            </a:extLst>
          </a:blip>
          <a:srcRect l="13348" r="11076" b="14017"/>
          <a:stretch>
            <a:fillRect/>
          </a:stretch>
        </p:blipFill>
        <p:spPr bwMode="auto">
          <a:xfrm>
            <a:off x="346075" y="166688"/>
            <a:ext cx="108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Imagen 11"/>
          <p:cNvPicPr>
            <a:picLocks noChangeAspect="1"/>
          </p:cNvPicPr>
          <p:nvPr/>
        </p:nvPicPr>
        <p:blipFill>
          <a:blip r:embed="rId3">
            <a:extLst>
              <a:ext uri="{28A0092B-C50C-407E-A947-70E740481C1C}">
                <a14:useLocalDpi xmlns:a14="http://schemas.microsoft.com/office/drawing/2010/main" val="0"/>
              </a:ext>
            </a:extLst>
          </a:blip>
          <a:srcRect r="78864"/>
          <a:stretch>
            <a:fillRect/>
          </a:stretch>
        </p:blipFill>
        <p:spPr bwMode="auto">
          <a:xfrm>
            <a:off x="7151688" y="260350"/>
            <a:ext cx="15970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Imagen 8"/>
          <p:cNvPicPr>
            <a:picLocks noChangeAspect="1" noChangeArrowheads="1"/>
          </p:cNvPicPr>
          <p:nvPr/>
        </p:nvPicPr>
        <p:blipFill>
          <a:blip r:embed="rId4">
            <a:extLst>
              <a:ext uri="{28A0092B-C50C-407E-A947-70E740481C1C}">
                <a14:useLocalDpi xmlns:a14="http://schemas.microsoft.com/office/drawing/2010/main" val="0"/>
              </a:ext>
            </a:extLst>
          </a:blip>
          <a:srcRect l="21001" t="9978" r="17628" b="23235"/>
          <a:stretch>
            <a:fillRect/>
          </a:stretch>
        </p:blipFill>
        <p:spPr bwMode="auto">
          <a:xfrm>
            <a:off x="342900" y="1308100"/>
            <a:ext cx="8689975"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2 CuadroTexto"/>
          <p:cNvSpPr txBox="1">
            <a:spLocks noChangeArrowheads="1"/>
          </p:cNvSpPr>
          <p:nvPr/>
        </p:nvSpPr>
        <p:spPr bwMode="auto">
          <a:xfrm>
            <a:off x="4067175" y="439738"/>
            <a:ext cx="25209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2284413" indent="15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741613" indent="15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198813" indent="15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656013" indent="15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s-CO"/>
              <a:t>Meta 2016  5,2893</a:t>
            </a:r>
          </a:p>
        </p:txBody>
      </p:sp>
    </p:spTree>
    <p:extLst>
      <p:ext uri="{BB962C8B-B14F-4D97-AF65-F5344CB8AC3E}">
        <p14:creationId xmlns:p14="http://schemas.microsoft.com/office/powerpoint/2010/main" val="4134479586"/>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Imagen 3"/>
          <p:cNvPicPr>
            <a:picLocks noChangeAspect="1" noChangeArrowheads="1"/>
          </p:cNvPicPr>
          <p:nvPr/>
        </p:nvPicPr>
        <p:blipFill>
          <a:blip r:embed="rId2">
            <a:extLst>
              <a:ext uri="{28A0092B-C50C-407E-A947-70E740481C1C}">
                <a14:useLocalDpi xmlns:a14="http://schemas.microsoft.com/office/drawing/2010/main" val="0"/>
              </a:ext>
            </a:extLst>
          </a:blip>
          <a:srcRect l="19461" t="9818" r="17809" b="21304"/>
          <a:stretch>
            <a:fillRect/>
          </a:stretch>
        </p:blipFill>
        <p:spPr bwMode="auto">
          <a:xfrm>
            <a:off x="250825" y="1196975"/>
            <a:ext cx="88931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1 CuadroTexto"/>
          <p:cNvSpPr txBox="1">
            <a:spLocks noChangeArrowheads="1"/>
          </p:cNvSpPr>
          <p:nvPr/>
        </p:nvSpPr>
        <p:spPr bwMode="auto">
          <a:xfrm>
            <a:off x="5580063" y="366713"/>
            <a:ext cx="20875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2284413" indent="15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741613" indent="15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198813" indent="15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656013" indent="15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s-CO"/>
              <a:t>Meta 2016</a:t>
            </a:r>
          </a:p>
          <a:p>
            <a:pPr algn="ctr"/>
            <a:r>
              <a:rPr lang="es-CO"/>
              <a:t>5,1802</a:t>
            </a:r>
          </a:p>
        </p:txBody>
      </p:sp>
    </p:spTree>
    <p:extLst>
      <p:ext uri="{BB962C8B-B14F-4D97-AF65-F5344CB8AC3E}">
        <p14:creationId xmlns:p14="http://schemas.microsoft.com/office/powerpoint/2010/main" val="1316317591"/>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508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Rectángulo 4"/>
          <p:cNvSpPr/>
          <p:nvPr/>
        </p:nvSpPr>
        <p:spPr>
          <a:xfrm>
            <a:off x="8172450" y="0"/>
            <a:ext cx="990600" cy="1222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Rectángulo 5"/>
          <p:cNvSpPr/>
          <p:nvPr/>
        </p:nvSpPr>
        <p:spPr>
          <a:xfrm>
            <a:off x="8897938" y="115888"/>
            <a:ext cx="269875" cy="68738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7" name="6 Rectángulo"/>
          <p:cNvSpPr/>
          <p:nvPr/>
        </p:nvSpPr>
        <p:spPr>
          <a:xfrm flipV="1">
            <a:off x="34925" y="6788150"/>
            <a:ext cx="9109075" cy="4445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0902" name="Picture 2" descr="C:\Users\Jaime\Dropbox\Alta Consejería en Planes,.png"/>
          <p:cNvPicPr>
            <a:picLocks noChangeAspect="1" noChangeArrowheads="1"/>
          </p:cNvPicPr>
          <p:nvPr/>
        </p:nvPicPr>
        <p:blipFill>
          <a:blip r:embed="rId2">
            <a:extLst>
              <a:ext uri="{28A0092B-C50C-407E-A947-70E740481C1C}">
                <a14:useLocalDpi xmlns:a14="http://schemas.microsoft.com/office/drawing/2010/main" val="0"/>
              </a:ext>
            </a:extLst>
          </a:blip>
          <a:srcRect l="13348" r="11076" b="14017"/>
          <a:stretch>
            <a:fillRect/>
          </a:stretch>
        </p:blipFill>
        <p:spPr bwMode="auto">
          <a:xfrm>
            <a:off x="346075" y="166688"/>
            <a:ext cx="108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Imagen 11"/>
          <p:cNvPicPr>
            <a:picLocks noChangeAspect="1"/>
          </p:cNvPicPr>
          <p:nvPr/>
        </p:nvPicPr>
        <p:blipFill>
          <a:blip r:embed="rId3">
            <a:extLst>
              <a:ext uri="{28A0092B-C50C-407E-A947-70E740481C1C}">
                <a14:useLocalDpi xmlns:a14="http://schemas.microsoft.com/office/drawing/2010/main" val="0"/>
              </a:ext>
            </a:extLst>
          </a:blip>
          <a:srcRect r="78864"/>
          <a:stretch>
            <a:fillRect/>
          </a:stretch>
        </p:blipFill>
        <p:spPr bwMode="auto">
          <a:xfrm>
            <a:off x="7151688" y="260350"/>
            <a:ext cx="15970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Imagen 8"/>
          <p:cNvPicPr>
            <a:picLocks noChangeAspect="1" noChangeArrowheads="1"/>
          </p:cNvPicPr>
          <p:nvPr/>
        </p:nvPicPr>
        <p:blipFill>
          <a:blip r:embed="rId4">
            <a:extLst>
              <a:ext uri="{28A0092B-C50C-407E-A947-70E740481C1C}">
                <a14:useLocalDpi xmlns:a14="http://schemas.microsoft.com/office/drawing/2010/main" val="0"/>
              </a:ext>
            </a:extLst>
          </a:blip>
          <a:srcRect l="20729" t="10782" r="17447" b="22269"/>
          <a:stretch>
            <a:fillRect/>
          </a:stretch>
        </p:blipFill>
        <p:spPr bwMode="auto">
          <a:xfrm>
            <a:off x="179388" y="1412875"/>
            <a:ext cx="8797925"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1 CuadroTexto"/>
          <p:cNvSpPr txBox="1">
            <a:spLocks noChangeArrowheads="1"/>
          </p:cNvSpPr>
          <p:nvPr/>
        </p:nvSpPr>
        <p:spPr bwMode="auto">
          <a:xfrm>
            <a:off x="4932363" y="458788"/>
            <a:ext cx="1727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2284413" indent="15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741613" indent="15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198813" indent="15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656013" indent="15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s-CO"/>
              <a:t>Meta 2019</a:t>
            </a:r>
          </a:p>
          <a:p>
            <a:pPr algn="ctr"/>
            <a:r>
              <a:rPr lang="es-CO"/>
              <a:t>5,9558 </a:t>
            </a:r>
          </a:p>
        </p:txBody>
      </p:sp>
    </p:spTree>
    <p:extLst>
      <p:ext uri="{BB962C8B-B14F-4D97-AF65-F5344CB8AC3E}">
        <p14:creationId xmlns:p14="http://schemas.microsoft.com/office/powerpoint/2010/main" val="322740513"/>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5288" y="0"/>
            <a:ext cx="4938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ChangeArrowheads="1"/>
          </p:cNvSpPr>
          <p:nvPr/>
        </p:nvSpPr>
        <p:spPr bwMode="auto">
          <a:xfrm>
            <a:off x="179388" y="2133600"/>
            <a:ext cx="3671887" cy="3694113"/>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1800" b="0">
                <a:solidFill>
                  <a:srgbClr val="000000"/>
                </a:solidFill>
              </a:rPr>
              <a:t>Pueden realizar acciones obvias que se deducen inmediatamente de los estímulos presentados.</a:t>
            </a:r>
          </a:p>
          <a:p>
            <a:pPr eaLnBrk="1" hangingPunct="1">
              <a:spcBef>
                <a:spcPct val="0"/>
              </a:spcBef>
              <a:buFontTx/>
              <a:buNone/>
            </a:pPr>
            <a:endParaRPr lang="es-CO" altLang="es-CO" sz="1800" b="0">
              <a:solidFill>
                <a:srgbClr val="000000"/>
              </a:solidFill>
            </a:endParaRPr>
          </a:p>
          <a:p>
            <a:pPr eaLnBrk="1" hangingPunct="1">
              <a:spcBef>
                <a:spcPct val="0"/>
              </a:spcBef>
              <a:buFontTx/>
              <a:buNone/>
            </a:pPr>
            <a:r>
              <a:rPr lang="es-CO" altLang="es-CO" sz="1800">
                <a:solidFill>
                  <a:srgbClr val="000000"/>
                </a:solidFill>
              </a:rPr>
              <a:t>N</a:t>
            </a:r>
            <a:r>
              <a:rPr lang="es-ES" altLang="es-CO" sz="1800">
                <a:solidFill>
                  <a:srgbClr val="000000"/>
                </a:solidFill>
              </a:rPr>
              <a:t>o son capaces de hacer interpretaciones literales de los resultados, emplear algoritmos básicos, fórmulas o procedimientos para resolver problemas numéricos</a:t>
            </a:r>
          </a:p>
          <a:p>
            <a:pPr eaLnBrk="1" hangingPunct="1">
              <a:spcBef>
                <a:spcPct val="0"/>
              </a:spcBef>
              <a:buFontTx/>
              <a:buNone/>
            </a:pPr>
            <a:endParaRPr lang="es-ES" altLang="es-CO" sz="1800" b="0">
              <a:solidFill>
                <a:srgbClr val="000000"/>
              </a:solidFill>
            </a:endParaRPr>
          </a:p>
          <a:p>
            <a:pPr eaLnBrk="1" hangingPunct="1">
              <a:spcBef>
                <a:spcPct val="0"/>
              </a:spcBef>
              <a:buFontTx/>
              <a:buNone/>
            </a:pPr>
            <a:r>
              <a:rPr lang="es-ES" altLang="es-CO" sz="1800" b="0">
                <a:solidFill>
                  <a:srgbClr val="000000"/>
                </a:solidFill>
              </a:rPr>
              <a:t>No reconocen situaciones en contextos que requieren una inferencia directa.</a:t>
            </a:r>
            <a:r>
              <a:rPr lang="en-US" altLang="es-CO" sz="1800" b="0">
                <a:solidFill>
                  <a:srgbClr val="000000"/>
                </a:solidFill>
              </a:rPr>
              <a:t> </a:t>
            </a:r>
          </a:p>
        </p:txBody>
      </p:sp>
      <p:cxnSp>
        <p:nvCxnSpPr>
          <p:cNvPr id="4" name="Straight Arrow Connector 6"/>
          <p:cNvCxnSpPr>
            <a:cxnSpLocks noChangeShapeType="1"/>
          </p:cNvCxnSpPr>
          <p:nvPr/>
        </p:nvCxnSpPr>
        <p:spPr bwMode="auto">
          <a:xfrm flipH="1" flipV="1">
            <a:off x="3995738" y="5300663"/>
            <a:ext cx="1296987" cy="865187"/>
          </a:xfrm>
          <a:prstGeom prst="straightConnector1">
            <a:avLst/>
          </a:prstGeom>
          <a:noFill/>
          <a:ln w="28575">
            <a:solidFill>
              <a:srgbClr val="C0504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5" name="Picture 2" descr="C:\Users\Jaime\Dropbox\Alta Consejería en Planes,.png"/>
          <p:cNvPicPr>
            <a:picLocks noChangeAspect="1" noChangeArrowheads="1"/>
          </p:cNvPicPr>
          <p:nvPr/>
        </p:nvPicPr>
        <p:blipFill>
          <a:blip r:embed="rId3">
            <a:extLst>
              <a:ext uri="{28A0092B-C50C-407E-A947-70E740481C1C}">
                <a14:useLocalDpi xmlns:a14="http://schemas.microsoft.com/office/drawing/2010/main" val="0"/>
              </a:ext>
            </a:extLst>
          </a:blip>
          <a:srcRect l="13348" r="11076" b="14017"/>
          <a:stretch>
            <a:fillRect/>
          </a:stretch>
        </p:blipFill>
        <p:spPr bwMode="auto">
          <a:xfrm>
            <a:off x="346075" y="166688"/>
            <a:ext cx="108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069870"/>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uadroTexto 6"/>
          <p:cNvSpPr txBox="1">
            <a:spLocks noChangeArrowheads="1"/>
          </p:cNvSpPr>
          <p:nvPr/>
        </p:nvSpPr>
        <p:spPr bwMode="auto">
          <a:xfrm>
            <a:off x="323850" y="2276475"/>
            <a:ext cx="3490913" cy="3694113"/>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1800" b="0">
                <a:solidFill>
                  <a:srgbClr val="000000"/>
                </a:solidFill>
              </a:rPr>
              <a:t>No son capaces de reconocer la relación entre diferentes fragmentos de información.</a:t>
            </a:r>
          </a:p>
          <a:p>
            <a:pPr eaLnBrk="1" hangingPunct="1">
              <a:spcBef>
                <a:spcPct val="0"/>
              </a:spcBef>
              <a:buFontTx/>
              <a:buNone/>
            </a:pPr>
            <a:endParaRPr lang="es-CO" altLang="es-CO" sz="1800" b="0">
              <a:solidFill>
                <a:srgbClr val="000000"/>
              </a:solidFill>
            </a:endParaRPr>
          </a:p>
          <a:p>
            <a:pPr eaLnBrk="1" hangingPunct="1">
              <a:spcBef>
                <a:spcPct val="0"/>
              </a:spcBef>
              <a:buFontTx/>
              <a:buNone/>
            </a:pPr>
            <a:r>
              <a:rPr lang="es-CO" altLang="es-CO" sz="1800" b="0">
                <a:solidFill>
                  <a:srgbClr val="000000"/>
                </a:solidFill>
              </a:rPr>
              <a:t>No pueden integrar diferentes partes de un texto a fin de identificar una idea principal o entender una relación. </a:t>
            </a:r>
          </a:p>
          <a:p>
            <a:pPr eaLnBrk="1" hangingPunct="1">
              <a:spcBef>
                <a:spcPct val="0"/>
              </a:spcBef>
              <a:buFontTx/>
              <a:buNone/>
            </a:pPr>
            <a:endParaRPr lang="es-CO" altLang="es-CO" sz="1800" b="0">
              <a:solidFill>
                <a:srgbClr val="000000"/>
              </a:solidFill>
            </a:endParaRPr>
          </a:p>
          <a:p>
            <a:pPr eaLnBrk="1" hangingPunct="1">
              <a:spcBef>
                <a:spcPct val="0"/>
              </a:spcBef>
              <a:buFontTx/>
              <a:buNone/>
            </a:pPr>
            <a:r>
              <a:rPr lang="es-CO" altLang="es-CO" sz="1800">
                <a:solidFill>
                  <a:srgbClr val="000000"/>
                </a:solidFill>
              </a:rPr>
              <a:t>El estudiante logra comparar una característica de un texto, pero no relacionar, explicar o evaluar estas caracteristicas</a:t>
            </a:r>
            <a:r>
              <a:rPr lang="es-CO" altLang="es-CO" sz="1800" b="0">
                <a:solidFill>
                  <a:srgbClr val="000000"/>
                </a:solidFill>
              </a:rPr>
              <a:t>.</a:t>
            </a:r>
          </a:p>
        </p:txBody>
      </p:sp>
      <p:pic>
        <p:nvPicPr>
          <p:cNvPr id="89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5288" y="0"/>
            <a:ext cx="4938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5"/>
          <p:cNvCxnSpPr>
            <a:cxnSpLocks noChangeShapeType="1"/>
            <a:endCxn id="89090" idx="3"/>
          </p:cNvCxnSpPr>
          <p:nvPr/>
        </p:nvCxnSpPr>
        <p:spPr bwMode="auto">
          <a:xfrm flipH="1" flipV="1">
            <a:off x="3814763" y="4122738"/>
            <a:ext cx="2844800" cy="819150"/>
          </a:xfrm>
          <a:prstGeom prst="straightConnector1">
            <a:avLst/>
          </a:prstGeom>
          <a:noFill/>
          <a:ln w="28575">
            <a:solidFill>
              <a:srgbClr val="C0504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5" name="Picture 2" descr="C:\Users\Jaime\Dropbox\Alta Consejería en Planes,.png"/>
          <p:cNvPicPr>
            <a:picLocks noChangeAspect="1" noChangeArrowheads="1"/>
          </p:cNvPicPr>
          <p:nvPr/>
        </p:nvPicPr>
        <p:blipFill>
          <a:blip r:embed="rId3">
            <a:extLst>
              <a:ext uri="{28A0092B-C50C-407E-A947-70E740481C1C}">
                <a14:useLocalDpi xmlns:a14="http://schemas.microsoft.com/office/drawing/2010/main" val="0"/>
              </a:ext>
            </a:extLst>
          </a:blip>
          <a:srcRect l="13348" r="11076" b="14017"/>
          <a:stretch>
            <a:fillRect/>
          </a:stretch>
        </p:blipFill>
        <p:spPr bwMode="auto">
          <a:xfrm>
            <a:off x="346075" y="166688"/>
            <a:ext cx="108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898264"/>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uadroTexto 1"/>
          <p:cNvSpPr txBox="1">
            <a:spLocks noChangeArrowheads="1"/>
          </p:cNvSpPr>
          <p:nvPr/>
        </p:nvSpPr>
        <p:spPr bwMode="auto">
          <a:xfrm>
            <a:off x="323850" y="1989138"/>
            <a:ext cx="3490913" cy="4246562"/>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1800" b="0">
                <a:solidFill>
                  <a:srgbClr val="000000"/>
                </a:solidFill>
              </a:rPr>
              <a:t>Los estudiantes sólo logran identificar temas científicos descritos en contextos familiares.</a:t>
            </a:r>
          </a:p>
          <a:p>
            <a:pPr eaLnBrk="1" hangingPunct="1">
              <a:spcBef>
                <a:spcPct val="0"/>
              </a:spcBef>
              <a:buFontTx/>
              <a:buNone/>
            </a:pPr>
            <a:endParaRPr lang="es-CO" altLang="es-CO" sz="1800" b="0">
              <a:solidFill>
                <a:srgbClr val="000000"/>
              </a:solidFill>
            </a:endParaRPr>
          </a:p>
          <a:p>
            <a:pPr eaLnBrk="1" hangingPunct="1">
              <a:spcBef>
                <a:spcPct val="0"/>
              </a:spcBef>
              <a:buFontTx/>
              <a:buNone/>
            </a:pPr>
            <a:r>
              <a:rPr lang="es-CO" altLang="es-CO" sz="1800" b="0">
                <a:solidFill>
                  <a:srgbClr val="000000"/>
                </a:solidFill>
              </a:rPr>
              <a:t>Realiza interpretaciones literales de los resultados de una investigación científica, pero no interpretan ni usan conceptos científicos de distintas disciplinas. </a:t>
            </a:r>
          </a:p>
          <a:p>
            <a:pPr eaLnBrk="1" hangingPunct="1">
              <a:spcBef>
                <a:spcPct val="0"/>
              </a:spcBef>
              <a:buFontTx/>
              <a:buNone/>
            </a:pPr>
            <a:endParaRPr lang="es-CO" altLang="es-CO" sz="1800" b="0">
              <a:solidFill>
                <a:srgbClr val="000000"/>
              </a:solidFill>
            </a:endParaRPr>
          </a:p>
          <a:p>
            <a:pPr eaLnBrk="1" hangingPunct="1">
              <a:spcBef>
                <a:spcPct val="0"/>
              </a:spcBef>
              <a:buFontTx/>
              <a:buNone/>
            </a:pPr>
            <a:r>
              <a:rPr lang="es-CO" altLang="es-CO" sz="1800">
                <a:solidFill>
                  <a:srgbClr val="000000"/>
                </a:solidFill>
              </a:rPr>
              <a:t>No son capaces de elaborar exposiciones breves utilizando información objetiva y tomar decisiones basadas en conocimientos científicos</a:t>
            </a:r>
            <a:r>
              <a:rPr lang="es-CO" altLang="es-CO" sz="1800" b="0">
                <a:solidFill>
                  <a:srgbClr val="000000"/>
                </a:solidFill>
              </a:rPr>
              <a:t>.</a:t>
            </a:r>
          </a:p>
        </p:txBody>
      </p:sp>
      <p:pic>
        <p:nvPicPr>
          <p:cNvPr id="901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5288" y="0"/>
            <a:ext cx="4938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5"/>
          <p:cNvCxnSpPr>
            <a:cxnSpLocks noChangeShapeType="1"/>
          </p:cNvCxnSpPr>
          <p:nvPr/>
        </p:nvCxnSpPr>
        <p:spPr bwMode="auto">
          <a:xfrm flipH="1" flipV="1">
            <a:off x="3851275" y="4149725"/>
            <a:ext cx="4176713" cy="863600"/>
          </a:xfrm>
          <a:prstGeom prst="straightConnector1">
            <a:avLst/>
          </a:prstGeom>
          <a:noFill/>
          <a:ln w="28575">
            <a:solidFill>
              <a:srgbClr val="C0504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5" name="Picture 2" descr="C:\Users\Jaime\Dropbox\Alta Consejería en Planes,.png"/>
          <p:cNvPicPr>
            <a:picLocks noChangeAspect="1" noChangeArrowheads="1"/>
          </p:cNvPicPr>
          <p:nvPr/>
        </p:nvPicPr>
        <p:blipFill>
          <a:blip r:embed="rId3">
            <a:extLst>
              <a:ext uri="{28A0092B-C50C-407E-A947-70E740481C1C}">
                <a14:useLocalDpi xmlns:a14="http://schemas.microsoft.com/office/drawing/2010/main" val="0"/>
              </a:ext>
            </a:extLst>
          </a:blip>
          <a:srcRect l="13348" r="11076" b="14017"/>
          <a:stretch>
            <a:fillRect/>
          </a:stretch>
        </p:blipFill>
        <p:spPr bwMode="auto">
          <a:xfrm>
            <a:off x="346075" y="166688"/>
            <a:ext cx="108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60852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155" y="2492345"/>
            <a:ext cx="1830577" cy="1441580"/>
          </a:xfrm>
          <a:prstGeom prst="rect">
            <a:avLst/>
          </a:prstGeom>
        </p:spPr>
      </p:pic>
      <p:sp>
        <p:nvSpPr>
          <p:cNvPr id="5" name="Rectángulo 4"/>
          <p:cNvSpPr/>
          <p:nvPr/>
        </p:nvSpPr>
        <p:spPr>
          <a:xfrm>
            <a:off x="2164093" y="1135643"/>
            <a:ext cx="6737127" cy="4154984"/>
          </a:xfrm>
          <a:prstGeom prst="rect">
            <a:avLst/>
          </a:prstGeom>
        </p:spPr>
        <p:txBody>
          <a:bodyPr wrap="square">
            <a:spAutoFit/>
          </a:bodyPr>
          <a:lstStyle/>
          <a:p>
            <a:r>
              <a:rPr lang="es-ES" b="1" i="1" dirty="0" smtClean="0"/>
              <a:t>“</a:t>
            </a:r>
            <a:r>
              <a:rPr lang="es-ES" sz="2400" b="1" i="1" dirty="0" smtClean="0">
                <a:solidFill>
                  <a:schemeClr val="accent6">
                    <a:lumMod val="50000"/>
                  </a:schemeClr>
                </a:solidFill>
              </a:rPr>
              <a:t>No </a:t>
            </a:r>
            <a:r>
              <a:rPr lang="es-ES" sz="2400" b="1" i="1" dirty="0">
                <a:solidFill>
                  <a:schemeClr val="accent6">
                    <a:lumMod val="50000"/>
                  </a:schemeClr>
                </a:solidFill>
              </a:rPr>
              <a:t>me siento errado al pensar que me permite afirmar que todavía hay tiempo, para iniciar proyectos, para desafiar molinos de vientos y hasta rayar papeles. Predicar nunca está demás, si es sobre el bien todavía mucho </a:t>
            </a:r>
            <a:r>
              <a:rPr lang="es-ES" sz="2400" b="1" i="1" dirty="0" smtClean="0">
                <a:solidFill>
                  <a:schemeClr val="accent6">
                    <a:lumMod val="50000"/>
                  </a:schemeClr>
                </a:solidFill>
              </a:rPr>
              <a:t>mejor</a:t>
            </a:r>
            <a:r>
              <a:rPr lang="es-ES" sz="2400" b="1" i="1" dirty="0" smtClean="0"/>
              <a:t>”. </a:t>
            </a:r>
          </a:p>
          <a:p>
            <a:endParaRPr lang="es-ES" sz="2400" b="1" i="1" dirty="0" smtClean="0"/>
          </a:p>
          <a:p>
            <a:endParaRPr lang="es-ES" sz="2400" b="1" i="1" dirty="0" smtClean="0"/>
          </a:p>
          <a:p>
            <a:r>
              <a:rPr lang="es-ES" sz="2400" b="1" i="1" dirty="0" smtClean="0">
                <a:solidFill>
                  <a:srgbClr val="FF0000"/>
                </a:solidFill>
              </a:rPr>
              <a:t>BERTRAND RUSSELL</a:t>
            </a:r>
            <a:r>
              <a:rPr lang="es-ES" sz="2400" b="1" i="1" dirty="0" smtClean="0"/>
              <a:t>, </a:t>
            </a:r>
            <a:r>
              <a:rPr lang="es-ES" sz="2400" b="1" i="1" dirty="0"/>
              <a:t>premio </a:t>
            </a:r>
            <a:r>
              <a:rPr lang="es-ES" sz="2400" b="1" i="1" dirty="0" err="1"/>
              <a:t>Nóbel</a:t>
            </a:r>
            <a:r>
              <a:rPr lang="es-ES" sz="2400" b="1" i="1" dirty="0"/>
              <a:t> de </a:t>
            </a:r>
            <a:r>
              <a:rPr lang="es-ES" sz="2400" b="1" i="1" dirty="0" smtClean="0"/>
              <a:t>LITERATURA en 1950. “La </a:t>
            </a:r>
            <a:r>
              <a:rPr lang="es-ES" sz="2400" b="1" i="1" dirty="0"/>
              <a:t>Psicología es la cenicienta de las ciencias sin embargo, es la suprema por que todo procede de la mente.</a:t>
            </a:r>
            <a:endParaRPr lang="es-CO" sz="2400" dirty="0"/>
          </a:p>
        </p:txBody>
      </p:sp>
      <p:sp>
        <p:nvSpPr>
          <p:cNvPr id="7" name="Rectángulo 6"/>
          <p:cNvSpPr/>
          <p:nvPr/>
        </p:nvSpPr>
        <p:spPr>
          <a:xfrm>
            <a:off x="1060444" y="5661248"/>
            <a:ext cx="7056784" cy="369332"/>
          </a:xfrm>
          <a:prstGeom prst="rect">
            <a:avLst/>
          </a:prstGeom>
        </p:spPr>
        <p:txBody>
          <a:bodyPr wrap="square">
            <a:spAutoFit/>
          </a:bodyPr>
          <a:lstStyle/>
          <a:p>
            <a:r>
              <a:rPr lang="es-ES" b="1" i="1" dirty="0"/>
              <a:t>BERTRAND </a:t>
            </a:r>
            <a:r>
              <a:rPr lang="es-ES" b="1" i="1" dirty="0" smtClean="0"/>
              <a:t>RUSSELL: </a:t>
            </a:r>
            <a:r>
              <a:rPr lang="es-CO" dirty="0" err="1" smtClean="0">
                <a:solidFill>
                  <a:srgbClr val="0B0080"/>
                </a:solidFill>
                <a:latin typeface="Arial" panose="020B0604020202020204" pitchFamily="34" charset="0"/>
                <a:hlinkClick r:id="rId5" tooltip="Filósofo"/>
              </a:rPr>
              <a:t>Filósofo</a:t>
            </a:r>
            <a:r>
              <a:rPr lang="es-CO" dirty="0" err="1" smtClean="0">
                <a:solidFill>
                  <a:srgbClr val="252525"/>
                </a:solidFill>
                <a:latin typeface="Arial" panose="020B0604020202020204" pitchFamily="34" charset="0"/>
              </a:rPr>
              <a:t>,</a:t>
            </a:r>
            <a:r>
              <a:rPr lang="es-CO" dirty="0" err="1" smtClean="0">
                <a:solidFill>
                  <a:srgbClr val="0B0080"/>
                </a:solidFill>
                <a:latin typeface="Arial" panose="020B0604020202020204" pitchFamily="34" charset="0"/>
                <a:hlinkClick r:id="rId6" tooltip="Matemático"/>
              </a:rPr>
              <a:t>matemático</a:t>
            </a:r>
            <a:r>
              <a:rPr lang="es-CO" dirty="0">
                <a:solidFill>
                  <a:srgbClr val="252525"/>
                </a:solidFill>
                <a:latin typeface="Arial" panose="020B0604020202020204" pitchFamily="34" charset="0"/>
              </a:rPr>
              <a:t>, </a:t>
            </a:r>
            <a:r>
              <a:rPr lang="es-CO" dirty="0">
                <a:solidFill>
                  <a:srgbClr val="0B0080"/>
                </a:solidFill>
                <a:latin typeface="Arial" panose="020B0604020202020204" pitchFamily="34" charset="0"/>
                <a:hlinkClick r:id="rId7" tooltip="Lógico"/>
              </a:rPr>
              <a:t>lógico</a:t>
            </a:r>
            <a:r>
              <a:rPr lang="es-CO" dirty="0">
                <a:solidFill>
                  <a:srgbClr val="252525"/>
                </a:solidFill>
                <a:latin typeface="Arial" panose="020B0604020202020204" pitchFamily="34" charset="0"/>
              </a:rPr>
              <a:t> y </a:t>
            </a:r>
            <a:r>
              <a:rPr lang="es-CO" dirty="0">
                <a:solidFill>
                  <a:srgbClr val="0B0080"/>
                </a:solidFill>
                <a:latin typeface="Arial" panose="020B0604020202020204" pitchFamily="34" charset="0"/>
                <a:hlinkClick r:id="rId8" tooltip="Escritor"/>
              </a:rPr>
              <a:t>escritor</a:t>
            </a:r>
            <a:r>
              <a:rPr lang="es-CO" dirty="0">
                <a:solidFill>
                  <a:srgbClr val="252525"/>
                </a:solidFill>
                <a:latin typeface="Arial" panose="020B0604020202020204" pitchFamily="34" charset="0"/>
              </a:rPr>
              <a:t> </a:t>
            </a:r>
            <a:r>
              <a:rPr lang="es-CO" dirty="0">
                <a:solidFill>
                  <a:srgbClr val="0B0080"/>
                </a:solidFill>
                <a:latin typeface="Arial" panose="020B0604020202020204" pitchFamily="34" charset="0"/>
                <a:hlinkClick r:id="rId9" tooltip="Gran Bretaña"/>
              </a:rPr>
              <a:t>británico</a:t>
            </a:r>
            <a:endParaRPr lang="es-CO" dirty="0"/>
          </a:p>
        </p:txBody>
      </p:sp>
    </p:spTree>
    <p:extLst>
      <p:ext uri="{BB962C8B-B14F-4D97-AF65-F5344CB8AC3E}">
        <p14:creationId xmlns:p14="http://schemas.microsoft.com/office/powerpoint/2010/main" val="3158994502"/>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2886222912"/>
              </p:ext>
            </p:extLst>
          </p:nvPr>
        </p:nvGraphicFramePr>
        <p:xfrm>
          <a:off x="395536" y="1268760"/>
          <a:ext cx="8568952" cy="4840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p:cNvSpPr txBox="1"/>
          <p:nvPr/>
        </p:nvSpPr>
        <p:spPr>
          <a:xfrm>
            <a:off x="1907704" y="404664"/>
            <a:ext cx="5040560" cy="461665"/>
          </a:xfrm>
          <a:prstGeom prst="rect">
            <a:avLst/>
          </a:prstGeom>
          <a:noFill/>
        </p:spPr>
        <p:txBody>
          <a:bodyPr wrap="square" rtlCol="0">
            <a:spAutoFit/>
          </a:bodyPr>
          <a:lstStyle/>
          <a:p>
            <a:pPr algn="ctr"/>
            <a:r>
              <a:rPr lang="es-CO" sz="2400" b="1" dirty="0" smtClean="0"/>
              <a:t>POLITICAS EDUCATIVAS</a:t>
            </a:r>
            <a:endParaRPr lang="es-ES" sz="2400" b="1" dirty="0"/>
          </a:p>
        </p:txBody>
      </p:sp>
      <p:pic>
        <p:nvPicPr>
          <p:cNvPr id="4" name="Picture 2" descr="C:\Users\Jaime\Dropbox\Alta Consejería en Planes,.png"/>
          <p:cNvPicPr>
            <a:picLocks noChangeAspect="1" noChangeArrowheads="1"/>
          </p:cNvPicPr>
          <p:nvPr/>
        </p:nvPicPr>
        <p:blipFill>
          <a:blip r:embed="rId7">
            <a:extLst>
              <a:ext uri="{28A0092B-C50C-407E-A947-70E740481C1C}">
                <a14:useLocalDpi xmlns:a14="http://schemas.microsoft.com/office/drawing/2010/main" val="0"/>
              </a:ext>
            </a:extLst>
          </a:blip>
          <a:srcRect l="13348" r="11076" b="14017"/>
          <a:stretch>
            <a:fillRect/>
          </a:stretch>
        </p:blipFill>
        <p:spPr bwMode="auto">
          <a:xfrm>
            <a:off x="346075" y="166688"/>
            <a:ext cx="108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293229"/>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txBox="1">
            <a:spLocks noChangeArrowheads="1"/>
          </p:cNvSpPr>
          <p:nvPr/>
        </p:nvSpPr>
        <p:spPr bwMode="auto">
          <a:xfrm>
            <a:off x="5292725" y="333375"/>
            <a:ext cx="3743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lgn="r">
              <a:spcBef>
                <a:spcPct val="0"/>
              </a:spcBef>
              <a:buFontTx/>
              <a:buNone/>
            </a:pPr>
            <a:r>
              <a:rPr lang="es-CO" altLang="es-CO">
                <a:solidFill>
                  <a:srgbClr val="5C0000"/>
                </a:solidFill>
              </a:rPr>
              <a:t>Apoyo curricular</a:t>
            </a:r>
          </a:p>
        </p:txBody>
      </p:sp>
      <p:sp>
        <p:nvSpPr>
          <p:cNvPr id="13" name="12 CuadroTexto"/>
          <p:cNvSpPr txBox="1"/>
          <p:nvPr/>
        </p:nvSpPr>
        <p:spPr>
          <a:xfrm>
            <a:off x="3348038" y="1412875"/>
            <a:ext cx="1800225" cy="2232025"/>
          </a:xfrm>
          <a:prstGeom prst="rect">
            <a:avLst/>
          </a:prstGeom>
          <a:solidFill>
            <a:schemeClr val="bg1">
              <a:lumMod val="95000"/>
            </a:schemeClr>
          </a:solidFill>
          <a:ln>
            <a:solidFill>
              <a:schemeClr val="bg1">
                <a:lumMod val="95000"/>
              </a:schemeClr>
            </a:solidFill>
          </a:ln>
        </p:spPr>
        <p:txBody>
          <a:bodyPr/>
          <a:lstStyle>
            <a:lvl1pPr>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defRPr/>
            </a:pPr>
            <a:r>
              <a:rPr lang="es-CO" altLang="es-CO" sz="1600" smtClean="0"/>
              <a:t>Derechos de Aprendizaje Básicos (DBA)</a:t>
            </a:r>
          </a:p>
        </p:txBody>
      </p:sp>
      <p:sp>
        <p:nvSpPr>
          <p:cNvPr id="14" name="13 CuadroTexto"/>
          <p:cNvSpPr txBox="1"/>
          <p:nvPr/>
        </p:nvSpPr>
        <p:spPr>
          <a:xfrm>
            <a:off x="7235825" y="1412875"/>
            <a:ext cx="1800225" cy="2232025"/>
          </a:xfrm>
          <a:prstGeom prst="rect">
            <a:avLst/>
          </a:prstGeom>
          <a:solidFill>
            <a:schemeClr val="bg1">
              <a:lumMod val="95000"/>
            </a:schemeClr>
          </a:solidFill>
          <a:ln>
            <a:solidFill>
              <a:schemeClr val="bg1">
                <a:lumMod val="95000"/>
              </a:schemeClr>
            </a:solidFill>
          </a:ln>
        </p:spPr>
        <p:txBody>
          <a:bodyPr/>
          <a:lstStyle>
            <a:lvl1pPr>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defRPr/>
            </a:pPr>
            <a:r>
              <a:rPr lang="es-CO" altLang="es-CO" sz="1600" smtClean="0"/>
              <a:t>Análisis pruebas SABER 2014</a:t>
            </a:r>
          </a:p>
        </p:txBody>
      </p:sp>
      <p:pic>
        <p:nvPicPr>
          <p:cNvPr id="18" name="Picture 4" descr="https://delamanoconlastic.files.wordpress.com/2011/04/evalu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9213" y="2349500"/>
            <a:ext cx="935037"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AutoShape 6" descr="Resultado de imagen para maestro dibujo"/>
          <p:cNvSpPr>
            <a:spLocks noChangeAspect="1" noChangeArrowheads="1"/>
          </p:cNvSpPr>
          <p:nvPr/>
        </p:nvSpPr>
        <p:spPr bwMode="auto">
          <a:xfrm>
            <a:off x="155575" y="-10080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spcBef>
                <a:spcPct val="0"/>
              </a:spcBef>
              <a:buFontTx/>
              <a:buNone/>
            </a:pPr>
            <a:endParaRPr lang="es-CO" altLang="es-CO" sz="2400">
              <a:latin typeface="Arial" panose="020B0604020202020204" pitchFamily="34" charset="0"/>
            </a:endParaRPr>
          </a:p>
        </p:txBody>
      </p:sp>
      <p:sp>
        <p:nvSpPr>
          <p:cNvPr id="105479" name="AutoShape 8" descr="Resultado de imagen para maestro dibujo"/>
          <p:cNvSpPr>
            <a:spLocks noChangeAspect="1" noChangeArrowheads="1"/>
          </p:cNvSpPr>
          <p:nvPr/>
        </p:nvSpPr>
        <p:spPr bwMode="auto">
          <a:xfrm>
            <a:off x="307975" y="-85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spcBef>
                <a:spcPct val="0"/>
              </a:spcBef>
              <a:buFontTx/>
              <a:buNone/>
            </a:pPr>
            <a:endParaRPr lang="es-CO" altLang="es-CO" sz="2400">
              <a:latin typeface="Arial" panose="020B0604020202020204" pitchFamily="34" charset="0"/>
            </a:endParaRPr>
          </a:p>
        </p:txBody>
      </p:sp>
      <p:sp>
        <p:nvSpPr>
          <p:cNvPr id="21" name="14 CuadroTexto"/>
          <p:cNvSpPr txBox="1"/>
          <p:nvPr/>
        </p:nvSpPr>
        <p:spPr>
          <a:xfrm>
            <a:off x="269875" y="1412875"/>
            <a:ext cx="1854200" cy="2232025"/>
          </a:xfrm>
          <a:prstGeom prst="rect">
            <a:avLst/>
          </a:prstGeom>
          <a:solidFill>
            <a:schemeClr val="bg1">
              <a:lumMod val="95000"/>
            </a:schemeClr>
          </a:solidFill>
          <a:ln>
            <a:solidFill>
              <a:schemeClr val="bg1">
                <a:lumMod val="95000"/>
              </a:schemeClr>
            </a:solidFill>
          </a:ln>
        </p:spPr>
        <p:txBody>
          <a:bodyPr/>
          <a:lstStyle>
            <a:lvl1pPr>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defRPr/>
            </a:pPr>
            <a:r>
              <a:rPr lang="es-CO" altLang="es-CO" sz="1600" smtClean="0"/>
              <a:t>Mediación para la intervención pedagógica</a:t>
            </a:r>
          </a:p>
        </p:txBody>
      </p:sp>
      <p:pic>
        <p:nvPicPr>
          <p:cNvPr id="105481" name="Picture 10" descr="http://idibujo.com/wp-content/uploads/2013/05/MAESTROPARAIMPRIMI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241550"/>
            <a:ext cx="1089025"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echa derecha 23"/>
          <p:cNvSpPr>
            <a:spLocks noChangeArrowheads="1"/>
          </p:cNvSpPr>
          <p:nvPr/>
        </p:nvSpPr>
        <p:spPr bwMode="auto">
          <a:xfrm>
            <a:off x="2339975" y="2133600"/>
            <a:ext cx="863600" cy="574675"/>
          </a:xfrm>
          <a:prstGeom prst="rightArrow">
            <a:avLst>
              <a:gd name="adj1" fmla="val 50000"/>
              <a:gd name="adj2" fmla="val 50002"/>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defRPr/>
            </a:pPr>
            <a:endParaRPr lang="es-ES" altLang="es-CO" smtClean="0">
              <a:solidFill>
                <a:srgbClr val="FFFFFF"/>
              </a:solidFill>
              <a:latin typeface="Calibri" pitchFamily="34" charset="0"/>
            </a:endParaRPr>
          </a:p>
        </p:txBody>
      </p:sp>
      <p:sp>
        <p:nvSpPr>
          <p:cNvPr id="25" name="13 CuadroTexto"/>
          <p:cNvSpPr txBox="1"/>
          <p:nvPr/>
        </p:nvSpPr>
        <p:spPr>
          <a:xfrm>
            <a:off x="5292725" y="1412875"/>
            <a:ext cx="1798638" cy="2232025"/>
          </a:xfrm>
          <a:prstGeom prst="rect">
            <a:avLst/>
          </a:prstGeom>
          <a:solidFill>
            <a:schemeClr val="bg1">
              <a:lumMod val="95000"/>
            </a:schemeClr>
          </a:solidFill>
          <a:ln>
            <a:solidFill>
              <a:schemeClr val="bg1">
                <a:lumMod val="95000"/>
              </a:schemeClr>
            </a:solidFill>
          </a:ln>
        </p:spPr>
        <p:txBody>
          <a:bodyPr/>
          <a:lstStyle>
            <a:lvl1pPr>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defRPr/>
            </a:pPr>
            <a:r>
              <a:rPr lang="es-CO" altLang="es-CO" sz="1600" smtClean="0"/>
              <a:t>Matriz de referencia (ICFES)</a:t>
            </a:r>
          </a:p>
        </p:txBody>
      </p:sp>
      <p:pic>
        <p:nvPicPr>
          <p:cNvPr id="26" name="Imagen 1" descr="Screen Shot 2015-04-13 at 11.09.05 p.m..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3" y="4149725"/>
            <a:ext cx="1939926" cy="2519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 name="Imagen 2" descr="Screen Shot 2015-04-13 at 11.08.49 p.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813" y="3860800"/>
            <a:ext cx="1947862" cy="2520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 name="Imagen 3" descr="Screen Shot 2015-04-13 at 11.08.28 p.m..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4076700"/>
            <a:ext cx="1939925" cy="2520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 name="Imagen 4" descr="Screen Shot 2015-04-13 at 11.08.10 p.m..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8263" y="3789363"/>
            <a:ext cx="1952625" cy="2519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Imagen 5" descr="Screen Shot 2015-04-13 at 11.07.46 p.m..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3275" y="4076700"/>
            <a:ext cx="1955800" cy="2520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 name="Imagen 1" descr="Screen Shot 2015-04-13 at 11.09.05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2428875"/>
            <a:ext cx="9366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descr="Screen Shot 2015-04-21 at 6.29.56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80063" y="2276475"/>
            <a:ext cx="13716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Jaime\Dropbox\Alta Consejería en Planes,.png"/>
          <p:cNvPicPr>
            <a:picLocks noChangeAspect="1" noChangeArrowheads="1"/>
          </p:cNvPicPr>
          <p:nvPr/>
        </p:nvPicPr>
        <p:blipFill>
          <a:blip r:embed="rId11">
            <a:extLst>
              <a:ext uri="{28A0092B-C50C-407E-A947-70E740481C1C}">
                <a14:useLocalDpi xmlns:a14="http://schemas.microsoft.com/office/drawing/2010/main" val="0"/>
              </a:ext>
            </a:extLst>
          </a:blip>
          <a:srcRect l="13348" r="11076" b="14017"/>
          <a:stretch>
            <a:fillRect/>
          </a:stretch>
        </p:blipFill>
        <p:spPr bwMode="auto">
          <a:xfrm>
            <a:off x="346075" y="166688"/>
            <a:ext cx="108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597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txBox="1">
            <a:spLocks noChangeArrowheads="1"/>
          </p:cNvSpPr>
          <p:nvPr/>
        </p:nvSpPr>
        <p:spPr bwMode="auto">
          <a:xfrm>
            <a:off x="5292725" y="333375"/>
            <a:ext cx="3743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algn="r">
              <a:spcBef>
                <a:spcPct val="0"/>
              </a:spcBef>
              <a:buFontTx/>
              <a:buNone/>
            </a:pPr>
            <a:r>
              <a:rPr lang="es-CO" altLang="es-CO" b="1" dirty="0">
                <a:solidFill>
                  <a:srgbClr val="5C0000"/>
                </a:solidFill>
              </a:rPr>
              <a:t>Medición constante</a:t>
            </a:r>
          </a:p>
        </p:txBody>
      </p:sp>
      <p:sp>
        <p:nvSpPr>
          <p:cNvPr id="5" name="12 CuadroTexto"/>
          <p:cNvSpPr txBox="1"/>
          <p:nvPr/>
        </p:nvSpPr>
        <p:spPr>
          <a:xfrm>
            <a:off x="179512" y="1700808"/>
            <a:ext cx="2767732" cy="3599855"/>
          </a:xfrm>
          <a:prstGeom prst="rect">
            <a:avLst/>
          </a:prstGeom>
          <a:solidFill>
            <a:schemeClr val="bg1">
              <a:lumMod val="95000"/>
            </a:schemeClr>
          </a:solidFill>
          <a:ln w="9525">
            <a:solidFill>
              <a:schemeClr val="bg1">
                <a:lumMod val="95000"/>
              </a:schemeClr>
            </a:solidFill>
          </a:ln>
        </p:spPr>
        <p:txBody>
          <a:bodyPr/>
          <a:lstStyle>
            <a:lvl1pPr>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defRPr/>
            </a:pPr>
            <a:endParaRPr lang="es-CO" altLang="es-CO" sz="1600" dirty="0" smtClean="0"/>
          </a:p>
          <a:p>
            <a:pPr algn="ctr">
              <a:defRPr/>
            </a:pPr>
            <a:r>
              <a:rPr lang="es-CO" altLang="es-CO" sz="1600" dirty="0" smtClean="0"/>
              <a:t>Supérate con el Saber</a:t>
            </a:r>
          </a:p>
          <a:p>
            <a:pPr algn="ctr">
              <a:defRPr/>
            </a:pPr>
            <a:endParaRPr lang="es-CO" altLang="es-CO" sz="1600" dirty="0" smtClean="0"/>
          </a:p>
          <a:p>
            <a:pPr algn="ctr">
              <a:defRPr/>
            </a:pPr>
            <a:r>
              <a:rPr lang="es-CO" altLang="es-CO" sz="1600" b="0" dirty="0" smtClean="0"/>
              <a:t>3º, 5º, 7º, 9º, 11º</a:t>
            </a:r>
          </a:p>
          <a:p>
            <a:pPr algn="ctr">
              <a:defRPr/>
            </a:pPr>
            <a:r>
              <a:rPr lang="es-CO" altLang="es-CO" sz="1600" b="0" dirty="0" smtClean="0"/>
              <a:t>Matemáticas</a:t>
            </a:r>
          </a:p>
          <a:p>
            <a:pPr algn="ctr">
              <a:defRPr/>
            </a:pPr>
            <a:r>
              <a:rPr lang="es-CO" altLang="es-CO" sz="1600" b="0" dirty="0" smtClean="0"/>
              <a:t>Lenguaje</a:t>
            </a:r>
          </a:p>
          <a:p>
            <a:pPr algn="ctr">
              <a:defRPr/>
            </a:pPr>
            <a:endParaRPr lang="es-CO" altLang="es-CO" sz="1600" b="0" dirty="0" smtClean="0"/>
          </a:p>
          <a:p>
            <a:pPr algn="ctr">
              <a:defRPr/>
            </a:pPr>
            <a:endParaRPr lang="es-CO" altLang="es-CO" sz="1600" b="0" dirty="0" smtClean="0"/>
          </a:p>
        </p:txBody>
      </p:sp>
      <p:sp>
        <p:nvSpPr>
          <p:cNvPr id="6" name="13 CuadroTexto"/>
          <p:cNvSpPr txBox="1"/>
          <p:nvPr/>
        </p:nvSpPr>
        <p:spPr>
          <a:xfrm>
            <a:off x="6300788" y="2133600"/>
            <a:ext cx="2519684" cy="3455640"/>
          </a:xfrm>
          <a:prstGeom prst="rect">
            <a:avLst/>
          </a:prstGeom>
          <a:solidFill>
            <a:schemeClr val="bg1">
              <a:lumMod val="95000"/>
            </a:schemeClr>
          </a:solidFill>
          <a:ln w="19050">
            <a:solidFill>
              <a:schemeClr val="bg1">
                <a:lumMod val="95000"/>
              </a:schemeClr>
            </a:solidFill>
          </a:ln>
        </p:spPr>
        <p:txBody>
          <a:bodyPr/>
          <a:lstStyle>
            <a:lvl1pPr>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defRPr/>
            </a:pPr>
            <a:r>
              <a:rPr lang="es-CO" altLang="es-CO" sz="1800" dirty="0" smtClean="0"/>
              <a:t>Pruebas diagnósticas PTA</a:t>
            </a:r>
          </a:p>
          <a:p>
            <a:pPr algn="ctr">
              <a:defRPr/>
            </a:pPr>
            <a:endParaRPr lang="es-CO" altLang="es-CO" sz="1800" dirty="0" smtClean="0"/>
          </a:p>
          <a:p>
            <a:pPr algn="ctr">
              <a:defRPr/>
            </a:pPr>
            <a:r>
              <a:rPr lang="es-CO" altLang="es-CO" sz="1800" b="0" dirty="0" smtClean="0"/>
              <a:t>Primaria</a:t>
            </a:r>
          </a:p>
          <a:p>
            <a:pPr algn="ctr">
              <a:defRPr/>
            </a:pPr>
            <a:r>
              <a:rPr lang="es-CO" altLang="es-CO" sz="1800" b="0" dirty="0" smtClean="0"/>
              <a:t>Matemáticas</a:t>
            </a:r>
          </a:p>
          <a:p>
            <a:pPr algn="ctr">
              <a:defRPr/>
            </a:pPr>
            <a:r>
              <a:rPr lang="es-CO" altLang="es-CO" sz="1800" b="0" dirty="0" smtClean="0"/>
              <a:t>Lenguaje</a:t>
            </a:r>
          </a:p>
          <a:p>
            <a:pPr algn="ctr">
              <a:defRPr/>
            </a:pPr>
            <a:endParaRPr lang="es-CO" altLang="es-CO" sz="1600" b="0" dirty="0" smtClean="0"/>
          </a:p>
          <a:p>
            <a:pPr algn="ctr">
              <a:defRPr/>
            </a:pPr>
            <a:endParaRPr lang="es-CO" altLang="es-CO" sz="1600" b="0" dirty="0" smtClean="0"/>
          </a:p>
        </p:txBody>
      </p:sp>
      <p:sp>
        <p:nvSpPr>
          <p:cNvPr id="7" name="13 CuadroTexto"/>
          <p:cNvSpPr txBox="1"/>
          <p:nvPr/>
        </p:nvSpPr>
        <p:spPr>
          <a:xfrm>
            <a:off x="3276600" y="1916832"/>
            <a:ext cx="2591544" cy="3383831"/>
          </a:xfrm>
          <a:prstGeom prst="rect">
            <a:avLst/>
          </a:prstGeom>
          <a:solidFill>
            <a:schemeClr val="bg1">
              <a:lumMod val="95000"/>
            </a:schemeClr>
          </a:solidFill>
          <a:ln w="19050">
            <a:solidFill>
              <a:schemeClr val="bg1">
                <a:lumMod val="95000"/>
              </a:schemeClr>
            </a:solidFill>
          </a:ln>
        </p:spPr>
        <p:txBody>
          <a:bodyPr/>
          <a:lstStyle>
            <a:lvl1pPr>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defRPr/>
            </a:pPr>
            <a:endParaRPr lang="es-CO" altLang="es-CO" sz="1600" dirty="0" smtClean="0"/>
          </a:p>
          <a:p>
            <a:pPr algn="ctr">
              <a:defRPr/>
            </a:pPr>
            <a:r>
              <a:rPr lang="es-CO" altLang="es-CO" sz="1600" dirty="0" smtClean="0"/>
              <a:t>EGMA y EGRA</a:t>
            </a:r>
          </a:p>
          <a:p>
            <a:pPr algn="ctr">
              <a:defRPr/>
            </a:pPr>
            <a:endParaRPr lang="es-CO" altLang="es-CO" sz="1600" dirty="0" smtClean="0"/>
          </a:p>
          <a:p>
            <a:pPr algn="ctr">
              <a:defRPr/>
            </a:pPr>
            <a:r>
              <a:rPr lang="es-CO" altLang="es-CO" sz="1600" b="0" dirty="0" smtClean="0"/>
              <a:t>Primaria</a:t>
            </a:r>
          </a:p>
          <a:p>
            <a:pPr algn="ctr">
              <a:defRPr/>
            </a:pPr>
            <a:r>
              <a:rPr lang="es-CO" altLang="es-CO" sz="1600" b="0" dirty="0" smtClean="0"/>
              <a:t>Matemáticas</a:t>
            </a:r>
          </a:p>
          <a:p>
            <a:pPr algn="ctr">
              <a:defRPr/>
            </a:pPr>
            <a:r>
              <a:rPr lang="es-CO" altLang="es-CO" sz="1600" b="0" dirty="0" smtClean="0"/>
              <a:t>Lenguaje</a:t>
            </a:r>
          </a:p>
          <a:p>
            <a:pPr algn="ctr">
              <a:defRPr/>
            </a:pPr>
            <a:endParaRPr lang="es-CO" altLang="es-CO" sz="1600" b="0" dirty="0" smtClean="0"/>
          </a:p>
          <a:p>
            <a:pPr algn="ctr">
              <a:defRPr/>
            </a:pPr>
            <a:endParaRPr lang="es-CO" altLang="es-CO" sz="1600" dirty="0" smtClean="0"/>
          </a:p>
        </p:txBody>
      </p:sp>
      <p:pic>
        <p:nvPicPr>
          <p:cNvPr id="12" name="Imagen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9744" y="4149080"/>
            <a:ext cx="144145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789363"/>
            <a:ext cx="1903413"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Imagen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388" y="3900488"/>
            <a:ext cx="18684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Jaime\Dropbox\Alta Consejería en Planes,.png"/>
          <p:cNvPicPr>
            <a:picLocks noChangeAspect="1" noChangeArrowheads="1"/>
          </p:cNvPicPr>
          <p:nvPr/>
        </p:nvPicPr>
        <p:blipFill>
          <a:blip r:embed="rId5">
            <a:extLst>
              <a:ext uri="{28A0092B-C50C-407E-A947-70E740481C1C}">
                <a14:useLocalDpi xmlns:a14="http://schemas.microsoft.com/office/drawing/2010/main" val="0"/>
              </a:ext>
            </a:extLst>
          </a:blip>
          <a:srcRect l="13348" r="11076" b="14017"/>
          <a:stretch>
            <a:fillRect/>
          </a:stretch>
        </p:blipFill>
        <p:spPr bwMode="auto">
          <a:xfrm>
            <a:off x="346075" y="166688"/>
            <a:ext cx="108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135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5"/>
          <p:cNvPicPr>
            <a:picLocks noChangeAspect="1" noChangeArrowheads="1"/>
          </p:cNvPicPr>
          <p:nvPr/>
        </p:nvPicPr>
        <p:blipFill>
          <a:blip r:embed="rId3">
            <a:extLst>
              <a:ext uri="{28A0092B-C50C-407E-A947-70E740481C1C}">
                <a14:useLocalDpi xmlns:a14="http://schemas.microsoft.com/office/drawing/2010/main" val="0"/>
              </a:ext>
            </a:extLst>
          </a:blip>
          <a:srcRect l="15259" t="17294" r="16983" b="33646"/>
          <a:stretch>
            <a:fillRect/>
          </a:stretch>
        </p:blipFill>
        <p:spPr bwMode="auto">
          <a:xfrm>
            <a:off x="0" y="0"/>
            <a:ext cx="69484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5 CuadroTexto"/>
          <p:cNvSpPr txBox="1">
            <a:spLocks noChangeArrowheads="1"/>
          </p:cNvSpPr>
          <p:nvPr/>
        </p:nvSpPr>
        <p:spPr bwMode="auto">
          <a:xfrm>
            <a:off x="0" y="100013"/>
            <a:ext cx="80279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2400">
                <a:solidFill>
                  <a:srgbClr val="FFFFFF"/>
                </a:solidFill>
                <a:latin typeface="Verdana" panose="020B0604030504040204" pitchFamily="34" charset="0"/>
              </a:rPr>
              <a:t>Resultados del sondeo EGMA</a:t>
            </a:r>
          </a:p>
          <a:p>
            <a:pPr eaLnBrk="1" hangingPunct="1">
              <a:spcBef>
                <a:spcPct val="0"/>
              </a:spcBef>
              <a:buFontTx/>
              <a:buNone/>
            </a:pPr>
            <a:r>
              <a:rPr lang="es-CO" altLang="es-CO" sz="2400">
                <a:solidFill>
                  <a:srgbClr val="FFFFFF"/>
                </a:solidFill>
                <a:latin typeface="Verdana" panose="020B0604030504040204" pitchFamily="34" charset="0"/>
              </a:rPr>
              <a:t>Grado 1ro</a:t>
            </a:r>
          </a:p>
        </p:txBody>
      </p:sp>
      <p:sp>
        <p:nvSpPr>
          <p:cNvPr id="112644" name="Rectangle 1"/>
          <p:cNvSpPr>
            <a:spLocks noChangeArrowheads="1"/>
          </p:cNvSpPr>
          <p:nvPr/>
        </p:nvSpPr>
        <p:spPr bwMode="auto">
          <a:xfrm>
            <a:off x="3149600" y="2384425"/>
            <a:ext cx="9144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228528"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1100" b="0">
                <a:solidFill>
                  <a:srgbClr val="1F497D"/>
                </a:solidFill>
              </a:rPr>
              <a:t> </a:t>
            </a:r>
            <a:endParaRPr lang="es-CO" altLang="es-CO" sz="800" b="0">
              <a:solidFill>
                <a:srgbClr val="000000"/>
              </a:solidFill>
              <a:latin typeface="Arial" panose="020B0604020202020204" pitchFamily="34" charset="0"/>
              <a:cs typeface="Arial" panose="020B0604020202020204" pitchFamily="34" charset="0"/>
            </a:endParaRPr>
          </a:p>
          <a:p>
            <a:pPr>
              <a:spcBef>
                <a:spcPct val="0"/>
              </a:spcBef>
              <a:buFontTx/>
              <a:buNone/>
            </a:pPr>
            <a:r>
              <a:rPr lang="es-CO" altLang="es-CO" sz="1800" b="0">
                <a:solidFill>
                  <a:srgbClr val="000000"/>
                </a:solidFill>
                <a:latin typeface="Arial" panose="020B0604020202020204" pitchFamily="34" charset="0"/>
                <a:cs typeface="Arial" panose="020B0604020202020204" pitchFamily="34" charset="0"/>
              </a:rPr>
              <a:t/>
            </a:r>
            <a:br>
              <a:rPr lang="es-CO" altLang="es-CO" sz="1800" b="0">
                <a:solidFill>
                  <a:srgbClr val="000000"/>
                </a:solidFill>
                <a:latin typeface="Arial" panose="020B0604020202020204" pitchFamily="34" charset="0"/>
                <a:cs typeface="Arial" panose="020B0604020202020204" pitchFamily="34" charset="0"/>
              </a:rPr>
            </a:br>
            <a:endParaRPr lang="es-CO" altLang="es-CO" sz="1800" b="0">
              <a:solidFill>
                <a:srgbClr val="000000"/>
              </a:solidFill>
              <a:latin typeface="Arial" panose="020B0604020202020204" pitchFamily="34" charset="0"/>
              <a:cs typeface="Arial" panose="020B0604020202020204" pitchFamily="34" charset="0"/>
            </a:endParaRPr>
          </a:p>
        </p:txBody>
      </p:sp>
      <p:graphicFrame>
        <p:nvGraphicFramePr>
          <p:cNvPr id="112645" name="Gráfico 10"/>
          <p:cNvGraphicFramePr>
            <a:graphicFrameLocks/>
          </p:cNvGraphicFramePr>
          <p:nvPr/>
        </p:nvGraphicFramePr>
        <p:xfrm>
          <a:off x="128588" y="1074738"/>
          <a:ext cx="8886825" cy="4349750"/>
        </p:xfrm>
        <a:graphic>
          <a:graphicData uri="http://schemas.openxmlformats.org/presentationml/2006/ole">
            <mc:AlternateContent xmlns:mc="http://schemas.openxmlformats.org/markup-compatibility/2006">
              <mc:Choice xmlns:v="urn:schemas-microsoft-com:vml" Requires="v">
                <p:oleObj spid="_x0000_s3105" name="Gráfico" r:id="rId4" imgW="8887233" imgH="4352184" progId="Excel.Chart.8">
                  <p:embed/>
                </p:oleObj>
              </mc:Choice>
              <mc:Fallback>
                <p:oleObj name="Gráfico" r:id="rId4" imgW="8887233" imgH="4352184"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8" y="1074738"/>
                        <a:ext cx="88868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ángulo 1"/>
          <p:cNvSpPr/>
          <p:nvPr/>
        </p:nvSpPr>
        <p:spPr>
          <a:xfrm>
            <a:off x="250825" y="5445125"/>
            <a:ext cx="8642350" cy="1296988"/>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buFontTx/>
              <a:buAutoNum type="arabicPeriod"/>
              <a:defRPr/>
            </a:pPr>
            <a:r>
              <a:rPr lang="es-CO" altLang="es-CO" sz="1600" b="0" smtClean="0">
                <a:solidFill>
                  <a:srgbClr val="000000"/>
                </a:solidFill>
                <a:latin typeface="Verdana" pitchFamily="34" charset="0"/>
              </a:rPr>
              <a:t>En las dos pruebas con posibilidad de alto riesgo, casi un cuarto de la población lo presenta</a:t>
            </a:r>
          </a:p>
          <a:p>
            <a:pPr eaLnBrk="1" hangingPunct="1">
              <a:buFontTx/>
              <a:buAutoNum type="arabicPeriod"/>
              <a:defRPr/>
            </a:pPr>
            <a:r>
              <a:rPr lang="es-CO" altLang="es-CO" sz="1600" b="0" smtClean="0">
                <a:solidFill>
                  <a:srgbClr val="000000"/>
                </a:solidFill>
                <a:latin typeface="Verdana" pitchFamily="34" charset="0"/>
              </a:rPr>
              <a:t>Comparación de Número presenta la mayor proporción de población en bajo riesgo</a:t>
            </a:r>
          </a:p>
          <a:p>
            <a:pPr eaLnBrk="1" hangingPunct="1">
              <a:buFontTx/>
              <a:buAutoNum type="arabicPeriod"/>
              <a:defRPr/>
            </a:pPr>
            <a:r>
              <a:rPr lang="es-CO" altLang="es-CO" sz="1600" b="0" smtClean="0">
                <a:solidFill>
                  <a:srgbClr val="000000"/>
                </a:solidFill>
                <a:latin typeface="Verdana" pitchFamily="34" charset="0"/>
              </a:rPr>
              <a:t>Identificar Número presenta la mayor proporción con alto riesgo</a:t>
            </a:r>
          </a:p>
          <a:p>
            <a:pPr eaLnBrk="1" hangingPunct="1">
              <a:defRPr/>
            </a:pPr>
            <a:endParaRPr lang="es-CO" altLang="es-CO" sz="1600" b="0" smtClean="0">
              <a:solidFill>
                <a:srgbClr val="000000"/>
              </a:solidFill>
              <a:latin typeface="Verdana" pitchFamily="34" charset="0"/>
            </a:endParaRPr>
          </a:p>
          <a:p>
            <a:pPr eaLnBrk="1" hangingPunct="1">
              <a:buFontTx/>
              <a:buAutoNum type="arabicPeriod"/>
              <a:defRPr/>
            </a:pPr>
            <a:endParaRPr lang="es-CO" altLang="es-CO" sz="1600" b="0" smtClean="0">
              <a:solidFill>
                <a:srgbClr val="000000"/>
              </a:solidFill>
              <a:latin typeface="Verdana" pitchFamily="34" charset="0"/>
            </a:endParaRPr>
          </a:p>
        </p:txBody>
      </p:sp>
      <p:pic>
        <p:nvPicPr>
          <p:cNvPr id="7" name="Picture 2" descr="C:\Users\Jaime\Dropbox\Alta Consejería en Planes,.png"/>
          <p:cNvPicPr>
            <a:picLocks noChangeAspect="1" noChangeArrowheads="1"/>
          </p:cNvPicPr>
          <p:nvPr/>
        </p:nvPicPr>
        <p:blipFill>
          <a:blip r:embed="rId6">
            <a:extLst>
              <a:ext uri="{28A0092B-C50C-407E-A947-70E740481C1C}">
                <a14:useLocalDpi xmlns:a14="http://schemas.microsoft.com/office/drawing/2010/main" val="0"/>
              </a:ext>
            </a:extLst>
          </a:blip>
          <a:srcRect l="13348" r="11076" b="14017"/>
          <a:stretch>
            <a:fillRect/>
          </a:stretch>
        </p:blipFill>
        <p:spPr bwMode="auto">
          <a:xfrm>
            <a:off x="7504906" y="102535"/>
            <a:ext cx="108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006793"/>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5"/>
          <p:cNvPicPr>
            <a:picLocks noChangeAspect="1" noChangeArrowheads="1"/>
          </p:cNvPicPr>
          <p:nvPr/>
        </p:nvPicPr>
        <p:blipFill>
          <a:blip r:embed="rId2">
            <a:extLst>
              <a:ext uri="{28A0092B-C50C-407E-A947-70E740481C1C}">
                <a14:useLocalDpi xmlns:a14="http://schemas.microsoft.com/office/drawing/2010/main" val="0"/>
              </a:ext>
            </a:extLst>
          </a:blip>
          <a:srcRect l="15259" t="17294" r="16983" b="33646"/>
          <a:stretch>
            <a:fillRect/>
          </a:stretch>
        </p:blipFill>
        <p:spPr bwMode="auto">
          <a:xfrm>
            <a:off x="0" y="0"/>
            <a:ext cx="69484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5 CuadroTexto"/>
          <p:cNvSpPr txBox="1">
            <a:spLocks noChangeArrowheads="1"/>
          </p:cNvSpPr>
          <p:nvPr/>
        </p:nvSpPr>
        <p:spPr bwMode="auto">
          <a:xfrm>
            <a:off x="0" y="100013"/>
            <a:ext cx="80279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2400">
                <a:solidFill>
                  <a:srgbClr val="FFFFFF"/>
                </a:solidFill>
                <a:latin typeface="Verdana" panose="020B0604030504040204" pitchFamily="34" charset="0"/>
              </a:rPr>
              <a:t>Resultados del sondeo EGRA</a:t>
            </a:r>
          </a:p>
          <a:p>
            <a:pPr eaLnBrk="1" hangingPunct="1">
              <a:spcBef>
                <a:spcPct val="0"/>
              </a:spcBef>
              <a:buFontTx/>
              <a:buNone/>
            </a:pPr>
            <a:r>
              <a:rPr lang="es-CO" altLang="es-CO" sz="2400">
                <a:solidFill>
                  <a:srgbClr val="FFFFFF"/>
                </a:solidFill>
                <a:latin typeface="Verdana" panose="020B0604030504040204" pitchFamily="34" charset="0"/>
              </a:rPr>
              <a:t>Grado 1ro</a:t>
            </a:r>
          </a:p>
        </p:txBody>
      </p:sp>
      <p:sp>
        <p:nvSpPr>
          <p:cNvPr id="113668" name="Rectangle 1"/>
          <p:cNvSpPr>
            <a:spLocks noChangeArrowheads="1"/>
          </p:cNvSpPr>
          <p:nvPr/>
        </p:nvSpPr>
        <p:spPr bwMode="auto">
          <a:xfrm>
            <a:off x="3149600" y="2384425"/>
            <a:ext cx="9144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228528"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1100" b="0">
                <a:solidFill>
                  <a:srgbClr val="1F497D"/>
                </a:solidFill>
              </a:rPr>
              <a:t> </a:t>
            </a:r>
            <a:endParaRPr lang="es-CO" altLang="es-CO" sz="800" b="0">
              <a:solidFill>
                <a:srgbClr val="000000"/>
              </a:solidFill>
              <a:latin typeface="Arial" panose="020B0604020202020204" pitchFamily="34" charset="0"/>
              <a:cs typeface="Arial" panose="020B0604020202020204" pitchFamily="34" charset="0"/>
            </a:endParaRPr>
          </a:p>
          <a:p>
            <a:pPr>
              <a:spcBef>
                <a:spcPct val="0"/>
              </a:spcBef>
              <a:buFontTx/>
              <a:buNone/>
            </a:pPr>
            <a:r>
              <a:rPr lang="es-CO" altLang="es-CO" sz="1800" b="0">
                <a:solidFill>
                  <a:srgbClr val="000000"/>
                </a:solidFill>
                <a:latin typeface="Arial" panose="020B0604020202020204" pitchFamily="34" charset="0"/>
                <a:cs typeface="Arial" panose="020B0604020202020204" pitchFamily="34" charset="0"/>
              </a:rPr>
              <a:t/>
            </a:r>
            <a:br>
              <a:rPr lang="es-CO" altLang="es-CO" sz="1800" b="0">
                <a:solidFill>
                  <a:srgbClr val="000000"/>
                </a:solidFill>
                <a:latin typeface="Arial" panose="020B0604020202020204" pitchFamily="34" charset="0"/>
                <a:cs typeface="Arial" panose="020B0604020202020204" pitchFamily="34" charset="0"/>
              </a:rPr>
            </a:br>
            <a:endParaRPr lang="es-CO" altLang="es-CO" sz="1800" b="0">
              <a:solidFill>
                <a:srgbClr val="000000"/>
              </a:solidFill>
              <a:latin typeface="Arial" panose="020B0604020202020204" pitchFamily="34" charset="0"/>
              <a:cs typeface="Arial" panose="020B0604020202020204" pitchFamily="34" charset="0"/>
            </a:endParaRPr>
          </a:p>
        </p:txBody>
      </p:sp>
      <p:graphicFrame>
        <p:nvGraphicFramePr>
          <p:cNvPr id="5" name="Gráfico 4"/>
          <p:cNvGraphicFramePr>
            <a:graphicFrameLocks/>
          </p:cNvGraphicFramePr>
          <p:nvPr/>
        </p:nvGraphicFramePr>
        <p:xfrm>
          <a:off x="179512" y="1340768"/>
          <a:ext cx="8640960" cy="410445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ángulo 6"/>
          <p:cNvSpPr/>
          <p:nvPr/>
        </p:nvSpPr>
        <p:spPr>
          <a:xfrm>
            <a:off x="250825" y="5445125"/>
            <a:ext cx="8642350" cy="1296988"/>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buFontTx/>
              <a:buAutoNum type="arabicPeriod"/>
              <a:defRPr/>
            </a:pPr>
            <a:r>
              <a:rPr lang="es-CO" altLang="es-CO" sz="1400" b="0" smtClean="0">
                <a:solidFill>
                  <a:srgbClr val="000000"/>
                </a:solidFill>
                <a:latin typeface="Verdana" pitchFamily="34" charset="0"/>
              </a:rPr>
              <a:t>El mayor riesgo se presenta en la Decodificación de palabras con un 90,6% de la población en el mayor nivel</a:t>
            </a:r>
          </a:p>
          <a:p>
            <a:pPr eaLnBrk="1" hangingPunct="1">
              <a:buFontTx/>
              <a:buAutoNum type="arabicPeriod"/>
              <a:defRPr/>
            </a:pPr>
            <a:r>
              <a:rPr lang="es-CO" altLang="es-CO" sz="1400" b="0" smtClean="0">
                <a:solidFill>
                  <a:srgbClr val="000000"/>
                </a:solidFill>
                <a:latin typeface="Verdana" pitchFamily="34" charset="0"/>
              </a:rPr>
              <a:t>El menor riesgo se presenta en la Identificación del Sonido Inicial con casi la mitad en bajo riesgo. No obstante más de un tercio presenta alto riesgo.</a:t>
            </a:r>
          </a:p>
          <a:p>
            <a:pPr eaLnBrk="1" hangingPunct="1">
              <a:buFontTx/>
              <a:buAutoNum type="arabicPeriod"/>
              <a:defRPr/>
            </a:pPr>
            <a:r>
              <a:rPr lang="es-CO" altLang="es-CO" sz="1400" b="0" smtClean="0">
                <a:solidFill>
                  <a:srgbClr val="000000"/>
                </a:solidFill>
                <a:latin typeface="Verdana" pitchFamily="34" charset="0"/>
              </a:rPr>
              <a:t>El conocimiento del nombre de las letras presenta 3 cuartos de la población en alto riesgo</a:t>
            </a:r>
          </a:p>
          <a:p>
            <a:pPr eaLnBrk="1" hangingPunct="1">
              <a:defRPr/>
            </a:pPr>
            <a:endParaRPr lang="es-CO" altLang="es-CO" sz="1400" b="0" smtClean="0">
              <a:solidFill>
                <a:srgbClr val="000000"/>
              </a:solidFill>
              <a:latin typeface="Verdana" pitchFamily="34" charset="0"/>
            </a:endParaRPr>
          </a:p>
          <a:p>
            <a:pPr eaLnBrk="1" hangingPunct="1">
              <a:buFontTx/>
              <a:buAutoNum type="arabicPeriod"/>
              <a:defRPr/>
            </a:pPr>
            <a:endParaRPr lang="es-CO" altLang="es-CO" sz="1400" b="0" smtClean="0">
              <a:solidFill>
                <a:srgbClr val="000000"/>
              </a:solidFill>
              <a:latin typeface="Verdana" pitchFamily="34" charset="0"/>
            </a:endParaRPr>
          </a:p>
        </p:txBody>
      </p:sp>
      <p:pic>
        <p:nvPicPr>
          <p:cNvPr id="8" name="Picture 2" descr="C:\Users\Jaime\Dropbox\Alta Consejería en Planes,.png"/>
          <p:cNvPicPr>
            <a:picLocks noChangeAspect="1" noChangeArrowheads="1"/>
          </p:cNvPicPr>
          <p:nvPr/>
        </p:nvPicPr>
        <p:blipFill>
          <a:blip r:embed="rId4">
            <a:extLst>
              <a:ext uri="{28A0092B-C50C-407E-A947-70E740481C1C}">
                <a14:useLocalDpi xmlns:a14="http://schemas.microsoft.com/office/drawing/2010/main" val="0"/>
              </a:ext>
            </a:extLst>
          </a:blip>
          <a:srcRect l="13348" r="11076" b="14017"/>
          <a:stretch>
            <a:fillRect/>
          </a:stretch>
        </p:blipFill>
        <p:spPr bwMode="auto">
          <a:xfrm>
            <a:off x="7810500" y="78325"/>
            <a:ext cx="108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55461"/>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5"/>
          <p:cNvPicPr>
            <a:picLocks noChangeAspect="1" noChangeArrowheads="1"/>
          </p:cNvPicPr>
          <p:nvPr/>
        </p:nvPicPr>
        <p:blipFill>
          <a:blip r:embed="rId2">
            <a:extLst>
              <a:ext uri="{28A0092B-C50C-407E-A947-70E740481C1C}">
                <a14:useLocalDpi xmlns:a14="http://schemas.microsoft.com/office/drawing/2010/main" val="0"/>
              </a:ext>
            </a:extLst>
          </a:blip>
          <a:srcRect l="15259" t="17294" r="16983" b="33646"/>
          <a:stretch>
            <a:fillRect/>
          </a:stretch>
        </p:blipFill>
        <p:spPr bwMode="auto">
          <a:xfrm>
            <a:off x="0" y="0"/>
            <a:ext cx="69484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5 CuadroTexto"/>
          <p:cNvSpPr txBox="1">
            <a:spLocks noChangeArrowheads="1"/>
          </p:cNvSpPr>
          <p:nvPr/>
        </p:nvSpPr>
        <p:spPr bwMode="auto">
          <a:xfrm>
            <a:off x="0" y="44450"/>
            <a:ext cx="69484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2400">
                <a:solidFill>
                  <a:srgbClr val="FFFFFF"/>
                </a:solidFill>
                <a:latin typeface="Verdana" panose="020B0604030504040204" pitchFamily="34" charset="0"/>
              </a:rPr>
              <a:t>Resultados del sondeo EGMA</a:t>
            </a:r>
          </a:p>
          <a:p>
            <a:pPr eaLnBrk="1" hangingPunct="1">
              <a:spcBef>
                <a:spcPct val="0"/>
              </a:spcBef>
              <a:buFontTx/>
              <a:buNone/>
            </a:pPr>
            <a:r>
              <a:rPr lang="es-CO" altLang="es-CO" sz="2400">
                <a:solidFill>
                  <a:srgbClr val="FFFFFF"/>
                </a:solidFill>
                <a:latin typeface="Verdana" panose="020B0604030504040204" pitchFamily="34" charset="0"/>
              </a:rPr>
              <a:t>Grado 2do</a:t>
            </a:r>
          </a:p>
        </p:txBody>
      </p:sp>
      <p:sp>
        <p:nvSpPr>
          <p:cNvPr id="114692" name="Rectangle 1"/>
          <p:cNvSpPr>
            <a:spLocks noChangeArrowheads="1"/>
          </p:cNvSpPr>
          <p:nvPr/>
        </p:nvSpPr>
        <p:spPr bwMode="auto">
          <a:xfrm>
            <a:off x="3149600" y="2384425"/>
            <a:ext cx="9144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228528"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1100" b="0">
                <a:solidFill>
                  <a:srgbClr val="1F497D"/>
                </a:solidFill>
              </a:rPr>
              <a:t> </a:t>
            </a:r>
            <a:endParaRPr lang="es-CO" altLang="es-CO" sz="800" b="0">
              <a:solidFill>
                <a:srgbClr val="000000"/>
              </a:solidFill>
              <a:latin typeface="Arial" panose="020B0604020202020204" pitchFamily="34" charset="0"/>
              <a:cs typeface="Arial" panose="020B0604020202020204" pitchFamily="34" charset="0"/>
            </a:endParaRPr>
          </a:p>
          <a:p>
            <a:pPr>
              <a:spcBef>
                <a:spcPct val="0"/>
              </a:spcBef>
              <a:buFontTx/>
              <a:buNone/>
            </a:pPr>
            <a:r>
              <a:rPr lang="es-CO" altLang="es-CO" sz="1800" b="0">
                <a:solidFill>
                  <a:srgbClr val="000000"/>
                </a:solidFill>
                <a:latin typeface="Arial" panose="020B0604020202020204" pitchFamily="34" charset="0"/>
                <a:cs typeface="Arial" panose="020B0604020202020204" pitchFamily="34" charset="0"/>
              </a:rPr>
              <a:t/>
            </a:r>
            <a:br>
              <a:rPr lang="es-CO" altLang="es-CO" sz="1800" b="0">
                <a:solidFill>
                  <a:srgbClr val="000000"/>
                </a:solidFill>
                <a:latin typeface="Arial" panose="020B0604020202020204" pitchFamily="34" charset="0"/>
                <a:cs typeface="Arial" panose="020B0604020202020204" pitchFamily="34" charset="0"/>
              </a:rPr>
            </a:br>
            <a:endParaRPr lang="es-CO" altLang="es-CO" sz="1800" b="0">
              <a:solidFill>
                <a:srgbClr val="000000"/>
              </a:solidFill>
              <a:latin typeface="Arial" panose="020B0604020202020204" pitchFamily="34" charset="0"/>
              <a:cs typeface="Arial" panose="020B0604020202020204" pitchFamily="34" charset="0"/>
            </a:endParaRPr>
          </a:p>
        </p:txBody>
      </p:sp>
      <p:graphicFrame>
        <p:nvGraphicFramePr>
          <p:cNvPr id="5" name="Gráfico 4"/>
          <p:cNvGraphicFramePr>
            <a:graphicFrameLocks/>
          </p:cNvGraphicFramePr>
          <p:nvPr/>
        </p:nvGraphicFramePr>
        <p:xfrm>
          <a:off x="107504" y="842733"/>
          <a:ext cx="8784976" cy="472043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ángulo 6"/>
          <p:cNvSpPr/>
          <p:nvPr/>
        </p:nvSpPr>
        <p:spPr>
          <a:xfrm>
            <a:off x="250825" y="5373688"/>
            <a:ext cx="8642350" cy="1368425"/>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buFontTx/>
              <a:buAutoNum type="arabicPeriod"/>
              <a:defRPr/>
            </a:pPr>
            <a:r>
              <a:rPr lang="es-CO" altLang="es-CO" sz="1400" b="0" smtClean="0">
                <a:solidFill>
                  <a:srgbClr val="000000"/>
                </a:solidFill>
                <a:latin typeface="Verdana" pitchFamily="34" charset="0"/>
              </a:rPr>
              <a:t>El mayor riesgo se presenta en la Restas Nivel 2 y Sumas Nivel 2 con más de la mitad de la población en alto riesgo</a:t>
            </a:r>
          </a:p>
          <a:p>
            <a:pPr eaLnBrk="1" hangingPunct="1">
              <a:buFontTx/>
              <a:buAutoNum type="arabicPeriod"/>
              <a:defRPr/>
            </a:pPr>
            <a:r>
              <a:rPr lang="es-CO" altLang="es-CO" sz="1400" b="0" smtClean="0">
                <a:solidFill>
                  <a:srgbClr val="000000"/>
                </a:solidFill>
                <a:latin typeface="Verdana" pitchFamily="34" charset="0"/>
              </a:rPr>
              <a:t>El menor riesgo se presenta en la Comparación e Identificación de números con más de la mitad de la población en bajo riesgo</a:t>
            </a:r>
          </a:p>
          <a:p>
            <a:pPr eaLnBrk="1" hangingPunct="1">
              <a:buFontTx/>
              <a:buAutoNum type="arabicPeriod"/>
              <a:defRPr/>
            </a:pPr>
            <a:r>
              <a:rPr lang="es-CO" altLang="es-CO" sz="1400" b="0" smtClean="0">
                <a:solidFill>
                  <a:srgbClr val="000000"/>
                </a:solidFill>
                <a:latin typeface="Verdana" pitchFamily="34" charset="0"/>
              </a:rPr>
              <a:t>En todas las pruebas más de un cuarto de la población presenta alto riesgo menos en Comparación e identificación de números</a:t>
            </a:r>
          </a:p>
          <a:p>
            <a:pPr eaLnBrk="1" hangingPunct="1">
              <a:defRPr/>
            </a:pPr>
            <a:endParaRPr lang="es-CO" altLang="es-CO" sz="1400" b="0" smtClean="0">
              <a:solidFill>
                <a:srgbClr val="000000"/>
              </a:solidFill>
              <a:latin typeface="Verdana" pitchFamily="34" charset="0"/>
            </a:endParaRPr>
          </a:p>
          <a:p>
            <a:pPr eaLnBrk="1" hangingPunct="1">
              <a:buFontTx/>
              <a:buAutoNum type="arabicPeriod"/>
              <a:defRPr/>
            </a:pPr>
            <a:endParaRPr lang="es-CO" altLang="es-CO" sz="1400" b="0" smtClean="0">
              <a:solidFill>
                <a:srgbClr val="000000"/>
              </a:solidFill>
              <a:latin typeface="Verdana" pitchFamily="34" charset="0"/>
            </a:endParaRPr>
          </a:p>
        </p:txBody>
      </p:sp>
      <p:pic>
        <p:nvPicPr>
          <p:cNvPr id="8" name="Picture 2" descr="C:\Users\Jaime\Dropbox\Alta Consejería en Planes,.png"/>
          <p:cNvPicPr>
            <a:picLocks noChangeAspect="1" noChangeArrowheads="1"/>
          </p:cNvPicPr>
          <p:nvPr/>
        </p:nvPicPr>
        <p:blipFill>
          <a:blip r:embed="rId4">
            <a:extLst>
              <a:ext uri="{28A0092B-C50C-407E-A947-70E740481C1C}">
                <a14:useLocalDpi xmlns:a14="http://schemas.microsoft.com/office/drawing/2010/main" val="0"/>
              </a:ext>
            </a:extLst>
          </a:blip>
          <a:srcRect l="13348" r="11076" b="14017"/>
          <a:stretch>
            <a:fillRect/>
          </a:stretch>
        </p:blipFill>
        <p:spPr bwMode="auto">
          <a:xfrm>
            <a:off x="7796531" y="141288"/>
            <a:ext cx="10826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617437"/>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5"/>
          <p:cNvPicPr>
            <a:picLocks noChangeAspect="1" noChangeArrowheads="1"/>
          </p:cNvPicPr>
          <p:nvPr/>
        </p:nvPicPr>
        <p:blipFill>
          <a:blip r:embed="rId2">
            <a:extLst>
              <a:ext uri="{28A0092B-C50C-407E-A947-70E740481C1C}">
                <a14:useLocalDpi xmlns:a14="http://schemas.microsoft.com/office/drawing/2010/main" val="0"/>
              </a:ext>
            </a:extLst>
          </a:blip>
          <a:srcRect l="15259" t="17294" r="16983" b="33646"/>
          <a:stretch>
            <a:fillRect/>
          </a:stretch>
        </p:blipFill>
        <p:spPr bwMode="auto">
          <a:xfrm>
            <a:off x="0" y="0"/>
            <a:ext cx="69484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5 CuadroTexto"/>
          <p:cNvSpPr txBox="1">
            <a:spLocks noChangeArrowheads="1"/>
          </p:cNvSpPr>
          <p:nvPr/>
        </p:nvSpPr>
        <p:spPr bwMode="auto">
          <a:xfrm>
            <a:off x="0" y="44450"/>
            <a:ext cx="69484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2400">
                <a:solidFill>
                  <a:srgbClr val="FFFFFF"/>
                </a:solidFill>
                <a:latin typeface="Verdana" panose="020B0604030504040204" pitchFamily="34" charset="0"/>
              </a:rPr>
              <a:t>Resultados del sondeo EGRA</a:t>
            </a:r>
          </a:p>
          <a:p>
            <a:pPr eaLnBrk="1" hangingPunct="1">
              <a:spcBef>
                <a:spcPct val="0"/>
              </a:spcBef>
              <a:buFontTx/>
              <a:buNone/>
            </a:pPr>
            <a:r>
              <a:rPr lang="es-CO" altLang="es-CO" sz="2400">
                <a:solidFill>
                  <a:srgbClr val="FFFFFF"/>
                </a:solidFill>
                <a:latin typeface="Verdana" panose="020B0604030504040204" pitchFamily="34" charset="0"/>
              </a:rPr>
              <a:t>Grado 2do</a:t>
            </a:r>
          </a:p>
        </p:txBody>
      </p:sp>
      <p:sp>
        <p:nvSpPr>
          <p:cNvPr id="115716" name="Rectangle 1"/>
          <p:cNvSpPr>
            <a:spLocks noChangeArrowheads="1"/>
          </p:cNvSpPr>
          <p:nvPr/>
        </p:nvSpPr>
        <p:spPr bwMode="auto">
          <a:xfrm>
            <a:off x="3149600" y="2384425"/>
            <a:ext cx="9144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228528"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1100" b="0">
                <a:solidFill>
                  <a:srgbClr val="1F497D"/>
                </a:solidFill>
              </a:rPr>
              <a:t> </a:t>
            </a:r>
            <a:endParaRPr lang="es-CO" altLang="es-CO" sz="800" b="0">
              <a:solidFill>
                <a:srgbClr val="000000"/>
              </a:solidFill>
              <a:latin typeface="Arial" panose="020B0604020202020204" pitchFamily="34" charset="0"/>
              <a:cs typeface="Arial" panose="020B0604020202020204" pitchFamily="34" charset="0"/>
            </a:endParaRPr>
          </a:p>
          <a:p>
            <a:pPr>
              <a:spcBef>
                <a:spcPct val="0"/>
              </a:spcBef>
              <a:buFontTx/>
              <a:buNone/>
            </a:pPr>
            <a:r>
              <a:rPr lang="es-CO" altLang="es-CO" sz="1800" b="0">
                <a:solidFill>
                  <a:srgbClr val="000000"/>
                </a:solidFill>
                <a:latin typeface="Arial" panose="020B0604020202020204" pitchFamily="34" charset="0"/>
                <a:cs typeface="Arial" panose="020B0604020202020204" pitchFamily="34" charset="0"/>
              </a:rPr>
              <a:t/>
            </a:r>
            <a:br>
              <a:rPr lang="es-CO" altLang="es-CO" sz="1800" b="0">
                <a:solidFill>
                  <a:srgbClr val="000000"/>
                </a:solidFill>
                <a:latin typeface="Arial" panose="020B0604020202020204" pitchFamily="34" charset="0"/>
                <a:cs typeface="Arial" panose="020B0604020202020204" pitchFamily="34" charset="0"/>
              </a:rPr>
            </a:br>
            <a:endParaRPr lang="es-CO" altLang="es-CO" sz="1800" b="0">
              <a:solidFill>
                <a:srgbClr val="000000"/>
              </a:solidFill>
              <a:latin typeface="Arial" panose="020B0604020202020204" pitchFamily="34" charset="0"/>
              <a:cs typeface="Arial" panose="020B0604020202020204" pitchFamily="34" charset="0"/>
            </a:endParaRPr>
          </a:p>
        </p:txBody>
      </p:sp>
      <p:graphicFrame>
        <p:nvGraphicFramePr>
          <p:cNvPr id="5" name="Gráfico 4"/>
          <p:cNvGraphicFramePr>
            <a:graphicFrameLocks/>
          </p:cNvGraphicFramePr>
          <p:nvPr/>
        </p:nvGraphicFramePr>
        <p:xfrm>
          <a:off x="0" y="1012824"/>
          <a:ext cx="8892480" cy="464842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ángulo 6"/>
          <p:cNvSpPr/>
          <p:nvPr/>
        </p:nvSpPr>
        <p:spPr>
          <a:xfrm>
            <a:off x="250825" y="5373688"/>
            <a:ext cx="8642350" cy="503237"/>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buFontTx/>
              <a:buAutoNum type="arabicPeriod"/>
              <a:defRPr/>
            </a:pPr>
            <a:r>
              <a:rPr lang="es-CO" altLang="es-CO" sz="1400" b="0" smtClean="0">
                <a:solidFill>
                  <a:srgbClr val="000000"/>
                </a:solidFill>
                <a:latin typeface="Verdana" pitchFamily="34" charset="0"/>
              </a:rPr>
              <a:t>Casi tres cuarto de la población e bajo riesgo y tan sólo 4% en alto riesgo</a:t>
            </a:r>
          </a:p>
          <a:p>
            <a:pPr eaLnBrk="1" hangingPunct="1">
              <a:defRPr/>
            </a:pPr>
            <a:endParaRPr lang="es-CO" altLang="es-CO" sz="1400" b="0" smtClean="0">
              <a:solidFill>
                <a:srgbClr val="000000"/>
              </a:solidFill>
              <a:latin typeface="Verdana" pitchFamily="34" charset="0"/>
            </a:endParaRPr>
          </a:p>
          <a:p>
            <a:pPr eaLnBrk="1" hangingPunct="1">
              <a:buFontTx/>
              <a:buAutoNum type="arabicPeriod"/>
              <a:defRPr/>
            </a:pPr>
            <a:endParaRPr lang="es-CO" altLang="es-CO" sz="1400" b="0" smtClean="0">
              <a:solidFill>
                <a:srgbClr val="000000"/>
              </a:solidFill>
              <a:latin typeface="Verdana" pitchFamily="34" charset="0"/>
            </a:endParaRPr>
          </a:p>
        </p:txBody>
      </p:sp>
    </p:spTree>
    <p:extLst>
      <p:ext uri="{BB962C8B-B14F-4D97-AF65-F5344CB8AC3E}">
        <p14:creationId xmlns:p14="http://schemas.microsoft.com/office/powerpoint/2010/main" val="3773164216"/>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5"/>
          <p:cNvPicPr>
            <a:picLocks noChangeAspect="1" noChangeArrowheads="1"/>
          </p:cNvPicPr>
          <p:nvPr/>
        </p:nvPicPr>
        <p:blipFill>
          <a:blip r:embed="rId2">
            <a:extLst>
              <a:ext uri="{28A0092B-C50C-407E-A947-70E740481C1C}">
                <a14:useLocalDpi xmlns:a14="http://schemas.microsoft.com/office/drawing/2010/main" val="0"/>
              </a:ext>
            </a:extLst>
          </a:blip>
          <a:srcRect l="15259" t="17294" r="16983" b="33646"/>
          <a:stretch>
            <a:fillRect/>
          </a:stretch>
        </p:blipFill>
        <p:spPr bwMode="auto">
          <a:xfrm>
            <a:off x="0" y="0"/>
            <a:ext cx="69484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5 CuadroTexto"/>
          <p:cNvSpPr txBox="1">
            <a:spLocks noChangeArrowheads="1"/>
          </p:cNvSpPr>
          <p:nvPr/>
        </p:nvSpPr>
        <p:spPr bwMode="auto">
          <a:xfrm>
            <a:off x="0" y="44450"/>
            <a:ext cx="69484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2400">
                <a:solidFill>
                  <a:srgbClr val="FFFFFF"/>
                </a:solidFill>
                <a:latin typeface="Verdana" panose="020B0604030504040204" pitchFamily="34" charset="0"/>
              </a:rPr>
              <a:t>Resultados del sondeo EGMA</a:t>
            </a:r>
          </a:p>
          <a:p>
            <a:pPr eaLnBrk="1" hangingPunct="1">
              <a:spcBef>
                <a:spcPct val="0"/>
              </a:spcBef>
              <a:buFontTx/>
              <a:buNone/>
            </a:pPr>
            <a:r>
              <a:rPr lang="es-CO" altLang="es-CO" sz="2400">
                <a:solidFill>
                  <a:srgbClr val="FFFFFF"/>
                </a:solidFill>
                <a:latin typeface="Verdana" panose="020B0604030504040204" pitchFamily="34" charset="0"/>
              </a:rPr>
              <a:t>Grado 3ro</a:t>
            </a:r>
          </a:p>
        </p:txBody>
      </p:sp>
      <p:sp>
        <p:nvSpPr>
          <p:cNvPr id="116740" name="Rectangle 1"/>
          <p:cNvSpPr>
            <a:spLocks noChangeArrowheads="1"/>
          </p:cNvSpPr>
          <p:nvPr/>
        </p:nvSpPr>
        <p:spPr bwMode="auto">
          <a:xfrm>
            <a:off x="3149600" y="2384425"/>
            <a:ext cx="9144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228528"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1100" b="0">
                <a:solidFill>
                  <a:srgbClr val="1F497D"/>
                </a:solidFill>
              </a:rPr>
              <a:t> </a:t>
            </a:r>
            <a:endParaRPr lang="es-CO" altLang="es-CO" sz="800" b="0">
              <a:solidFill>
                <a:srgbClr val="000000"/>
              </a:solidFill>
              <a:latin typeface="Arial" panose="020B0604020202020204" pitchFamily="34" charset="0"/>
              <a:cs typeface="Arial" panose="020B0604020202020204" pitchFamily="34" charset="0"/>
            </a:endParaRPr>
          </a:p>
          <a:p>
            <a:pPr>
              <a:spcBef>
                <a:spcPct val="0"/>
              </a:spcBef>
              <a:buFontTx/>
              <a:buNone/>
            </a:pPr>
            <a:r>
              <a:rPr lang="es-CO" altLang="es-CO" sz="1800" b="0">
                <a:solidFill>
                  <a:srgbClr val="000000"/>
                </a:solidFill>
                <a:latin typeface="Arial" panose="020B0604020202020204" pitchFamily="34" charset="0"/>
                <a:cs typeface="Arial" panose="020B0604020202020204" pitchFamily="34" charset="0"/>
              </a:rPr>
              <a:t/>
            </a:r>
            <a:br>
              <a:rPr lang="es-CO" altLang="es-CO" sz="1800" b="0">
                <a:solidFill>
                  <a:srgbClr val="000000"/>
                </a:solidFill>
                <a:latin typeface="Arial" panose="020B0604020202020204" pitchFamily="34" charset="0"/>
                <a:cs typeface="Arial" panose="020B0604020202020204" pitchFamily="34" charset="0"/>
              </a:rPr>
            </a:br>
            <a:endParaRPr lang="es-CO" altLang="es-CO" sz="1800" b="0">
              <a:solidFill>
                <a:srgbClr val="000000"/>
              </a:solidFill>
              <a:latin typeface="Arial" panose="020B0604020202020204" pitchFamily="34" charset="0"/>
              <a:cs typeface="Arial" panose="020B0604020202020204" pitchFamily="34" charset="0"/>
            </a:endParaRPr>
          </a:p>
        </p:txBody>
      </p:sp>
      <p:graphicFrame>
        <p:nvGraphicFramePr>
          <p:cNvPr id="5" name="Gráfico 4"/>
          <p:cNvGraphicFramePr>
            <a:graphicFrameLocks/>
          </p:cNvGraphicFramePr>
          <p:nvPr/>
        </p:nvGraphicFramePr>
        <p:xfrm>
          <a:off x="179512" y="875620"/>
          <a:ext cx="8964488" cy="449759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ángulo 6"/>
          <p:cNvSpPr/>
          <p:nvPr/>
        </p:nvSpPr>
        <p:spPr>
          <a:xfrm>
            <a:off x="250825" y="5373688"/>
            <a:ext cx="8642350" cy="1223962"/>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buFontTx/>
              <a:buAutoNum type="arabicPeriod"/>
              <a:defRPr/>
            </a:pPr>
            <a:r>
              <a:rPr lang="es-CO" altLang="es-CO" sz="1400" b="0" smtClean="0">
                <a:solidFill>
                  <a:srgbClr val="000000"/>
                </a:solidFill>
                <a:latin typeface="Verdana" pitchFamily="34" charset="0"/>
              </a:rPr>
              <a:t>En Comparación de Números más de la mitad se encuentra en bajo riesgo.</a:t>
            </a:r>
          </a:p>
          <a:p>
            <a:pPr eaLnBrk="1" hangingPunct="1">
              <a:buFontTx/>
              <a:buAutoNum type="arabicPeriod"/>
              <a:defRPr/>
            </a:pPr>
            <a:r>
              <a:rPr lang="es-CO" altLang="es-CO" sz="1400" b="0" smtClean="0">
                <a:solidFill>
                  <a:srgbClr val="000000"/>
                </a:solidFill>
                <a:latin typeface="Verdana" pitchFamily="34" charset="0"/>
              </a:rPr>
              <a:t>Restas Nivel dos presenta el mayor riesgo con un 81,06% de la población en alto riesgo</a:t>
            </a:r>
          </a:p>
          <a:p>
            <a:pPr eaLnBrk="1" hangingPunct="1">
              <a:buFontTx/>
              <a:buAutoNum type="arabicPeriod"/>
              <a:defRPr/>
            </a:pPr>
            <a:r>
              <a:rPr lang="es-CO" altLang="es-CO" sz="1400" b="0" smtClean="0">
                <a:solidFill>
                  <a:srgbClr val="000000"/>
                </a:solidFill>
                <a:latin typeface="Verdana" pitchFamily="34" charset="0"/>
              </a:rPr>
              <a:t>En 5 de las 8 pruebas más de la mitad de la población se halla en alto riesgo. En las tres restantes una presenta un tercio en alto riesgo, y las otras un 15% y un 8,1% en dicho nivel.</a:t>
            </a:r>
          </a:p>
          <a:p>
            <a:pPr eaLnBrk="1" hangingPunct="1">
              <a:defRPr/>
            </a:pPr>
            <a:endParaRPr lang="es-CO" altLang="es-CO" sz="1400" b="0" smtClean="0">
              <a:solidFill>
                <a:srgbClr val="000000"/>
              </a:solidFill>
              <a:latin typeface="Verdana" pitchFamily="34" charset="0"/>
            </a:endParaRPr>
          </a:p>
          <a:p>
            <a:pPr eaLnBrk="1" hangingPunct="1">
              <a:buFontTx/>
              <a:buAutoNum type="arabicPeriod"/>
              <a:defRPr/>
            </a:pPr>
            <a:endParaRPr lang="es-CO" altLang="es-CO" sz="1400" b="0" smtClean="0">
              <a:solidFill>
                <a:srgbClr val="000000"/>
              </a:solidFill>
              <a:latin typeface="Verdana" pitchFamily="34" charset="0"/>
            </a:endParaRPr>
          </a:p>
        </p:txBody>
      </p:sp>
    </p:spTree>
    <p:extLst>
      <p:ext uri="{BB962C8B-B14F-4D97-AF65-F5344CB8AC3E}">
        <p14:creationId xmlns:p14="http://schemas.microsoft.com/office/powerpoint/2010/main" val="3378311009"/>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5"/>
          <p:cNvPicPr>
            <a:picLocks noChangeAspect="1" noChangeArrowheads="1"/>
          </p:cNvPicPr>
          <p:nvPr/>
        </p:nvPicPr>
        <p:blipFill>
          <a:blip r:embed="rId2">
            <a:extLst>
              <a:ext uri="{28A0092B-C50C-407E-A947-70E740481C1C}">
                <a14:useLocalDpi xmlns:a14="http://schemas.microsoft.com/office/drawing/2010/main" val="0"/>
              </a:ext>
            </a:extLst>
          </a:blip>
          <a:srcRect l="15259" t="17294" r="16983" b="33646"/>
          <a:stretch>
            <a:fillRect/>
          </a:stretch>
        </p:blipFill>
        <p:spPr bwMode="auto">
          <a:xfrm>
            <a:off x="0" y="0"/>
            <a:ext cx="69484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5 CuadroTexto"/>
          <p:cNvSpPr txBox="1">
            <a:spLocks noChangeArrowheads="1"/>
          </p:cNvSpPr>
          <p:nvPr/>
        </p:nvSpPr>
        <p:spPr bwMode="auto">
          <a:xfrm>
            <a:off x="0" y="44450"/>
            <a:ext cx="69484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2400">
                <a:solidFill>
                  <a:srgbClr val="FFFFFF"/>
                </a:solidFill>
                <a:latin typeface="Verdana" panose="020B0604030504040204" pitchFamily="34" charset="0"/>
              </a:rPr>
              <a:t>Resultados del sondeo EGRA</a:t>
            </a:r>
          </a:p>
          <a:p>
            <a:pPr eaLnBrk="1" hangingPunct="1">
              <a:spcBef>
                <a:spcPct val="0"/>
              </a:spcBef>
              <a:buFontTx/>
              <a:buNone/>
            </a:pPr>
            <a:r>
              <a:rPr lang="es-CO" altLang="es-CO" sz="2400">
                <a:solidFill>
                  <a:srgbClr val="FFFFFF"/>
                </a:solidFill>
                <a:latin typeface="Verdana" panose="020B0604030504040204" pitchFamily="34" charset="0"/>
              </a:rPr>
              <a:t>Grado 3ro</a:t>
            </a:r>
          </a:p>
        </p:txBody>
      </p:sp>
      <p:sp>
        <p:nvSpPr>
          <p:cNvPr id="117764" name="Rectangle 1"/>
          <p:cNvSpPr>
            <a:spLocks noChangeArrowheads="1"/>
          </p:cNvSpPr>
          <p:nvPr/>
        </p:nvSpPr>
        <p:spPr bwMode="auto">
          <a:xfrm>
            <a:off x="3149600" y="2384425"/>
            <a:ext cx="9144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228528"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itchFamily="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4" charset="-128"/>
              </a:defRPr>
            </a:lvl9pPr>
          </a:lstStyle>
          <a:p>
            <a:pPr eaLnBrk="1" hangingPunct="1">
              <a:spcBef>
                <a:spcPct val="0"/>
              </a:spcBef>
              <a:buFontTx/>
              <a:buNone/>
            </a:pPr>
            <a:r>
              <a:rPr lang="es-CO" altLang="es-CO" sz="1100" b="0">
                <a:solidFill>
                  <a:srgbClr val="1F497D"/>
                </a:solidFill>
              </a:rPr>
              <a:t> </a:t>
            </a:r>
            <a:endParaRPr lang="es-CO" altLang="es-CO" sz="800" b="0">
              <a:solidFill>
                <a:srgbClr val="000000"/>
              </a:solidFill>
              <a:latin typeface="Arial" panose="020B0604020202020204" pitchFamily="34" charset="0"/>
              <a:cs typeface="Arial" panose="020B0604020202020204" pitchFamily="34" charset="0"/>
            </a:endParaRPr>
          </a:p>
          <a:p>
            <a:pPr>
              <a:spcBef>
                <a:spcPct val="0"/>
              </a:spcBef>
              <a:buFontTx/>
              <a:buNone/>
            </a:pPr>
            <a:r>
              <a:rPr lang="es-CO" altLang="es-CO" sz="1800" b="0">
                <a:solidFill>
                  <a:srgbClr val="000000"/>
                </a:solidFill>
                <a:latin typeface="Arial" panose="020B0604020202020204" pitchFamily="34" charset="0"/>
                <a:cs typeface="Arial" panose="020B0604020202020204" pitchFamily="34" charset="0"/>
              </a:rPr>
              <a:t/>
            </a:r>
            <a:br>
              <a:rPr lang="es-CO" altLang="es-CO" sz="1800" b="0">
                <a:solidFill>
                  <a:srgbClr val="000000"/>
                </a:solidFill>
                <a:latin typeface="Arial" panose="020B0604020202020204" pitchFamily="34" charset="0"/>
                <a:cs typeface="Arial" panose="020B0604020202020204" pitchFamily="34" charset="0"/>
              </a:rPr>
            </a:br>
            <a:endParaRPr lang="es-CO" altLang="es-CO" sz="1800" b="0">
              <a:solidFill>
                <a:srgbClr val="000000"/>
              </a:solidFill>
              <a:latin typeface="Arial" panose="020B0604020202020204" pitchFamily="34" charset="0"/>
              <a:cs typeface="Arial" panose="020B0604020202020204" pitchFamily="34" charset="0"/>
            </a:endParaRPr>
          </a:p>
        </p:txBody>
      </p:sp>
      <p:graphicFrame>
        <p:nvGraphicFramePr>
          <p:cNvPr id="5" name="Gráfico 4"/>
          <p:cNvGraphicFramePr>
            <a:graphicFrameLocks/>
          </p:cNvGraphicFramePr>
          <p:nvPr/>
        </p:nvGraphicFramePr>
        <p:xfrm>
          <a:off x="25199" y="1124744"/>
          <a:ext cx="8656961" cy="432048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ángulo 6"/>
          <p:cNvSpPr/>
          <p:nvPr/>
        </p:nvSpPr>
        <p:spPr>
          <a:xfrm>
            <a:off x="250825" y="5373688"/>
            <a:ext cx="8642350" cy="503237"/>
          </a:xfrm>
          <a:prstGeom prst="rect">
            <a:avLst/>
          </a:prstGeom>
        </p:spPr>
        <p:style>
          <a:lnRef idx="2">
            <a:schemeClr val="accent2"/>
          </a:lnRef>
          <a:fillRef idx="1">
            <a:schemeClr val="lt1"/>
          </a:fillRef>
          <a:effectRef idx="0">
            <a:schemeClr val="accent2"/>
          </a:effectRef>
          <a:fontRef idx="minor">
            <a:schemeClr val="dk1"/>
          </a:fontRef>
        </p:style>
        <p:txBody>
          <a:bodyPr/>
          <a:lstStyle>
            <a:lvl1pPr marL="342900" indent="-342900">
              <a:defRPr sz="2400" b="1">
                <a:solidFill>
                  <a:schemeClr val="tx1"/>
                </a:solidFill>
                <a:latin typeface="Arial" pitchFamily="34" charset="0"/>
                <a:ea typeface="ＭＳ Ｐゴシック" pitchFamily="34" charset="-128"/>
              </a:defRPr>
            </a:lvl1pPr>
            <a:lvl2pPr marL="37931725" indent="-37474525">
              <a:defRPr sz="2400" b="1">
                <a:solidFill>
                  <a:schemeClr val="tx1"/>
                </a:solidFill>
                <a:latin typeface="Arial" pitchFamily="34" charset="0"/>
                <a:ea typeface="ＭＳ Ｐゴシック" pitchFamily="34" charset="-128"/>
              </a:defRPr>
            </a:lvl2pPr>
            <a:lvl3pPr>
              <a:defRPr sz="2400" b="1">
                <a:solidFill>
                  <a:schemeClr val="tx1"/>
                </a:solidFill>
                <a:latin typeface="Arial" pitchFamily="34" charset="0"/>
                <a:ea typeface="ＭＳ Ｐゴシック" pitchFamily="34" charset="-128"/>
              </a:defRPr>
            </a:lvl3pPr>
            <a:lvl4pPr>
              <a:defRPr sz="2400" b="1">
                <a:solidFill>
                  <a:schemeClr val="tx1"/>
                </a:solidFill>
                <a:latin typeface="Arial" pitchFamily="34" charset="0"/>
                <a:ea typeface="ＭＳ Ｐゴシック" pitchFamily="34" charset="-128"/>
              </a:defRPr>
            </a:lvl4pPr>
            <a:lvl5pPr>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buFontTx/>
              <a:buAutoNum type="arabicPeriod"/>
              <a:defRPr/>
            </a:pPr>
            <a:r>
              <a:rPr lang="es-CO" altLang="es-CO" sz="1400" b="0" smtClean="0">
                <a:solidFill>
                  <a:srgbClr val="000000"/>
                </a:solidFill>
                <a:latin typeface="Verdana" pitchFamily="34" charset="0"/>
              </a:rPr>
              <a:t>Tres cuartos de la población presentan algún riesgo.</a:t>
            </a:r>
          </a:p>
          <a:p>
            <a:pPr eaLnBrk="1" hangingPunct="1">
              <a:defRPr/>
            </a:pPr>
            <a:endParaRPr lang="es-CO" altLang="es-CO" sz="1400" b="0" smtClean="0">
              <a:solidFill>
                <a:srgbClr val="000000"/>
              </a:solidFill>
              <a:latin typeface="Verdana" pitchFamily="34" charset="0"/>
            </a:endParaRPr>
          </a:p>
          <a:p>
            <a:pPr eaLnBrk="1" hangingPunct="1">
              <a:buFontTx/>
              <a:buAutoNum type="arabicPeriod"/>
              <a:defRPr/>
            </a:pPr>
            <a:endParaRPr lang="es-CO" altLang="es-CO" sz="1400" b="0" smtClean="0">
              <a:solidFill>
                <a:srgbClr val="000000"/>
              </a:solidFill>
              <a:latin typeface="Verdana" pitchFamily="34" charset="0"/>
            </a:endParaRPr>
          </a:p>
        </p:txBody>
      </p:sp>
    </p:spTree>
    <p:extLst>
      <p:ext uri="{BB962C8B-B14F-4D97-AF65-F5344CB8AC3E}">
        <p14:creationId xmlns:p14="http://schemas.microsoft.com/office/powerpoint/2010/main" val="4131639907"/>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t="40390"/>
          <a:stretch>
            <a:fillRect/>
          </a:stretch>
        </p:blipFill>
        <p:spPr bwMode="auto">
          <a:xfrm>
            <a:off x="0" y="5805488"/>
            <a:ext cx="1042988"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b="14442"/>
          <a:stretch>
            <a:fillRect/>
          </a:stretch>
        </p:blipFill>
        <p:spPr bwMode="auto">
          <a:xfrm>
            <a:off x="8027988" y="0"/>
            <a:ext cx="11160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7 Imagen" descr="Educa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0 Imagen"/>
          <p:cNvPicPr>
            <a:picLocks noChangeAspect="1" noChangeArrowheads="1"/>
          </p:cNvPicPr>
          <p:nvPr/>
        </p:nvPicPr>
        <p:blipFill>
          <a:blip r:embed="rId5">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403648" y="2636912"/>
            <a:ext cx="6336704" cy="830997"/>
          </a:xfrm>
          <a:prstGeom prst="rect">
            <a:avLst/>
          </a:prstGeom>
          <a:noFill/>
        </p:spPr>
        <p:txBody>
          <a:bodyPr wrap="square" rtlCol="0">
            <a:spAutoFit/>
          </a:bodyPr>
          <a:lstStyle/>
          <a:p>
            <a:pPr algn="ctr"/>
            <a:r>
              <a:rPr lang="es-CO" sz="2400" b="1" dirty="0" smtClean="0"/>
              <a:t>OTROS REFERENTES DE POLITICA EDUCATIVA NACIONAL E INTERNACIONAL</a:t>
            </a:r>
            <a:endParaRPr lang="es-CO" sz="2400" b="1" dirty="0"/>
          </a:p>
        </p:txBody>
      </p:sp>
    </p:spTree>
    <p:extLst>
      <p:ext uri="{BB962C8B-B14F-4D97-AF65-F5344CB8AC3E}">
        <p14:creationId xmlns:p14="http://schemas.microsoft.com/office/powerpoint/2010/main" val="806280546"/>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79512" y="977731"/>
            <a:ext cx="4665216" cy="5601533"/>
          </a:xfrm>
          <a:prstGeom prst="rect">
            <a:avLst/>
          </a:prstGeom>
          <a:ln w="57150">
            <a:solidFill>
              <a:schemeClr val="tx1"/>
            </a:solidFill>
          </a:ln>
        </p:spPr>
        <p:txBody>
          <a:bodyPr wrap="square">
            <a:spAutoFit/>
          </a:bodyPr>
          <a:lstStyle/>
          <a:p>
            <a:pPr algn="ctr"/>
            <a:endParaRPr lang="es-ES" b="1" dirty="0"/>
          </a:p>
          <a:p>
            <a:pPr marL="285750" indent="-285750">
              <a:buFont typeface="Arial" panose="020B0604020202020204" pitchFamily="34" charset="0"/>
              <a:buChar char="•"/>
            </a:pPr>
            <a:r>
              <a:rPr lang="es-ES" sz="2000" b="1" dirty="0" smtClean="0"/>
              <a:t>La </a:t>
            </a:r>
            <a:r>
              <a:rPr lang="es-ES" sz="2000" b="1" dirty="0"/>
              <a:t>adicción a la computación, creando problemas por esta </a:t>
            </a:r>
            <a:r>
              <a:rPr lang="es-ES" sz="2000" b="1" dirty="0" smtClean="0"/>
              <a:t>causa.</a:t>
            </a:r>
          </a:p>
          <a:p>
            <a:pPr marL="285750" indent="-285750">
              <a:buFont typeface="Arial" panose="020B0604020202020204" pitchFamily="34" charset="0"/>
              <a:buChar char="•"/>
            </a:pPr>
            <a:r>
              <a:rPr lang="es-ES" sz="2000" b="1" dirty="0" smtClean="0"/>
              <a:t>Lo </a:t>
            </a:r>
            <a:r>
              <a:rPr lang="es-ES" sz="2000" b="1" dirty="0"/>
              <a:t>ilegitimo se ha </a:t>
            </a:r>
            <a:r>
              <a:rPr lang="es-ES" sz="2000" b="1" dirty="0" err="1"/>
              <a:t>legitimizado</a:t>
            </a:r>
            <a:r>
              <a:rPr lang="es-ES" sz="2000" b="1" dirty="0"/>
              <a:t>, como la corrupción de los valores humanos importantes como la perversión, </a:t>
            </a:r>
            <a:endParaRPr lang="es-ES" sz="2000" b="1" dirty="0" smtClean="0"/>
          </a:p>
          <a:p>
            <a:pPr marL="285750" indent="-285750">
              <a:buFont typeface="Arial" panose="020B0604020202020204" pitchFamily="34" charset="0"/>
              <a:buChar char="•"/>
            </a:pPr>
            <a:r>
              <a:rPr lang="es-ES" sz="2000" b="1" dirty="0" smtClean="0"/>
              <a:t>y </a:t>
            </a:r>
            <a:r>
              <a:rPr lang="es-ES" sz="2000" b="1" dirty="0"/>
              <a:t>como ejemplo más extraño, es el de los adinerados económicamente que prefieren masturbarse para no perder el tiempo realizando el Amor. </a:t>
            </a:r>
            <a:endParaRPr lang="es-ES" sz="2000" b="1" dirty="0" smtClean="0"/>
          </a:p>
          <a:p>
            <a:pPr marL="285750" indent="-285750">
              <a:buFont typeface="Arial" panose="020B0604020202020204" pitchFamily="34" charset="0"/>
              <a:buChar char="•"/>
            </a:pPr>
            <a:r>
              <a:rPr lang="es-ES" sz="2000" b="1" dirty="0" smtClean="0"/>
              <a:t>Como </a:t>
            </a:r>
            <a:r>
              <a:rPr lang="es-ES" sz="2000" b="1" dirty="0"/>
              <a:t>podemos entender estos no solamente son problemas psíquicos sino también morales. También observamos el aumento de las drogas, el alcoholismo, y el terrorismo. </a:t>
            </a:r>
            <a:endParaRPr lang="es-ES" sz="2000" b="1" dirty="0" smtClean="0"/>
          </a:p>
          <a:p>
            <a:pPr marL="285750" indent="-285750">
              <a:buFont typeface="Arial" panose="020B0604020202020204" pitchFamily="34" charset="0"/>
              <a:buChar char="•"/>
            </a:pPr>
            <a:r>
              <a:rPr lang="es-ES" sz="2000" b="1" dirty="0" smtClean="0"/>
              <a:t>Como </a:t>
            </a:r>
            <a:r>
              <a:rPr lang="es-ES" sz="2000" b="1" dirty="0"/>
              <a:t>ven aquí me refiero a problemas psíquicos de la sociedad contemporánea. </a:t>
            </a:r>
            <a:endParaRPr lang="es-MX" sz="2000" b="1" dirty="0"/>
          </a:p>
        </p:txBody>
      </p:sp>
      <p:sp>
        <p:nvSpPr>
          <p:cNvPr id="4" name="Rectángulo 3"/>
          <p:cNvSpPr/>
          <p:nvPr/>
        </p:nvSpPr>
        <p:spPr>
          <a:xfrm>
            <a:off x="5404471" y="1700808"/>
            <a:ext cx="3528392" cy="3724096"/>
          </a:xfrm>
          <a:prstGeom prst="rect">
            <a:avLst/>
          </a:prstGeom>
          <a:ln w="57150">
            <a:solidFill>
              <a:schemeClr val="tx1"/>
            </a:solidFill>
          </a:ln>
        </p:spPr>
        <p:txBody>
          <a:bodyPr wrap="square">
            <a:spAutoFit/>
          </a:bodyPr>
          <a:lstStyle/>
          <a:p>
            <a:r>
              <a:rPr lang="es-ES" sz="2000" b="1" i="1" u="sng" dirty="0"/>
              <a:t>El hombre ahora más que nunca se encuentra acorralado en su propia razón y existe un profundo </a:t>
            </a:r>
            <a:r>
              <a:rPr lang="es-ES" sz="2000" b="1" i="1" u="sng" dirty="0">
                <a:solidFill>
                  <a:srgbClr val="FF0000"/>
                </a:solidFill>
              </a:rPr>
              <a:t>desequilibrio entre lo tecnológico y el desarrollo espiritual</a:t>
            </a:r>
            <a:r>
              <a:rPr lang="es-ES" sz="2000" b="1" i="1" dirty="0">
                <a:solidFill>
                  <a:srgbClr val="FF0000"/>
                </a:solidFill>
              </a:rPr>
              <a:t>. </a:t>
            </a:r>
          </a:p>
          <a:p>
            <a:endParaRPr lang="es-ES" b="1" i="1" dirty="0" smtClean="0"/>
          </a:p>
          <a:p>
            <a:endParaRPr lang="es-ES" b="1" i="1" dirty="0" smtClean="0"/>
          </a:p>
          <a:p>
            <a:r>
              <a:rPr lang="es-ES" sz="2000" b="1" i="1" u="sng" dirty="0" smtClean="0"/>
              <a:t>Sin </a:t>
            </a:r>
            <a:r>
              <a:rPr lang="es-ES" sz="2000" b="1" i="1" u="sng" dirty="0"/>
              <a:t>embargo, el crecimiento espiritual es sumamente necesario para el progreso y crecimiento de la humanidad.</a:t>
            </a:r>
            <a:r>
              <a:rPr lang="es-ES" sz="2000" u="sng" dirty="0"/>
              <a:t> </a:t>
            </a:r>
          </a:p>
        </p:txBody>
      </p:sp>
      <p:sp>
        <p:nvSpPr>
          <p:cNvPr id="5" name="Rectángulo 4"/>
          <p:cNvSpPr/>
          <p:nvPr/>
        </p:nvSpPr>
        <p:spPr>
          <a:xfrm>
            <a:off x="756642" y="136525"/>
            <a:ext cx="5615557" cy="830997"/>
          </a:xfrm>
          <a:prstGeom prst="rect">
            <a:avLst/>
          </a:prstGeom>
        </p:spPr>
        <p:txBody>
          <a:bodyPr wrap="square">
            <a:spAutoFit/>
          </a:bodyPr>
          <a:lstStyle/>
          <a:p>
            <a:pPr algn="ctr"/>
            <a:r>
              <a:rPr lang="es-ES" sz="2400" b="1" dirty="0"/>
              <a:t>Nos enfrentamos a patologías totalmente desconocidas: por ejemplo: </a:t>
            </a:r>
          </a:p>
        </p:txBody>
      </p:sp>
      <p:sp>
        <p:nvSpPr>
          <p:cNvPr id="3" name="Flecha derecha 2"/>
          <p:cNvSpPr/>
          <p:nvPr/>
        </p:nvSpPr>
        <p:spPr>
          <a:xfrm>
            <a:off x="4960391" y="2348880"/>
            <a:ext cx="36004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Flecha derecha 5"/>
          <p:cNvSpPr/>
          <p:nvPr/>
        </p:nvSpPr>
        <p:spPr>
          <a:xfrm rot="10800000">
            <a:off x="4960392" y="3778497"/>
            <a:ext cx="328415" cy="370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430236455"/>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t="40390"/>
          <a:stretch>
            <a:fillRect/>
          </a:stretch>
        </p:blipFill>
        <p:spPr bwMode="auto">
          <a:xfrm>
            <a:off x="0" y="5805488"/>
            <a:ext cx="1042988"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b="14442"/>
          <a:stretch>
            <a:fillRect/>
          </a:stretch>
        </p:blipFill>
        <p:spPr bwMode="auto">
          <a:xfrm>
            <a:off x="8027988" y="0"/>
            <a:ext cx="11160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7 Imagen" descr="Educa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0 Imagen"/>
          <p:cNvPicPr>
            <a:picLocks noChangeAspect="1" noChangeArrowheads="1"/>
          </p:cNvPicPr>
          <p:nvPr/>
        </p:nvPicPr>
        <p:blipFill>
          <a:blip r:embed="rId5">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8 CuadroTexto"/>
          <p:cNvSpPr txBox="1">
            <a:spLocks noChangeArrowheads="1"/>
          </p:cNvSpPr>
          <p:nvPr/>
        </p:nvSpPr>
        <p:spPr bwMode="auto">
          <a:xfrm>
            <a:off x="741363" y="353107"/>
            <a:ext cx="80724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endParaRPr lang="es-CO" sz="800" b="1" dirty="0"/>
          </a:p>
          <a:p>
            <a:pPr defTabSz="914400">
              <a:spcBef>
                <a:spcPct val="0"/>
              </a:spcBef>
              <a:buFontTx/>
              <a:buNone/>
            </a:pPr>
            <a:r>
              <a:rPr lang="es-CO" b="1" dirty="0">
                <a:solidFill>
                  <a:schemeClr val="accent2"/>
                </a:solidFill>
              </a:rPr>
              <a:t>1. Competencias del ciudadano del siglo XXI.</a:t>
            </a:r>
          </a:p>
          <a:p>
            <a:pPr defTabSz="914400">
              <a:spcBef>
                <a:spcPct val="0"/>
              </a:spcBef>
              <a:buFontTx/>
              <a:buNone/>
            </a:pPr>
            <a:endParaRPr lang="es-ES" sz="1800" b="1" dirty="0">
              <a:solidFill>
                <a:schemeClr val="accent2"/>
              </a:solidFill>
            </a:endParaRPr>
          </a:p>
        </p:txBody>
      </p:sp>
      <p:sp>
        <p:nvSpPr>
          <p:cNvPr id="7" name="Rectangle 3"/>
          <p:cNvSpPr>
            <a:spLocks noChangeArrowheads="1"/>
          </p:cNvSpPr>
          <p:nvPr/>
        </p:nvSpPr>
        <p:spPr bwMode="auto">
          <a:xfrm>
            <a:off x="242171" y="1256589"/>
            <a:ext cx="5745336" cy="52093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457200" indent="-190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lnSpc>
                <a:spcPct val="80000"/>
              </a:lnSpc>
              <a:buClr>
                <a:schemeClr val="tx1"/>
              </a:buClr>
              <a:buFontTx/>
              <a:buNone/>
            </a:pPr>
            <a:endParaRPr lang="es-CO" sz="1800" dirty="0"/>
          </a:p>
          <a:p>
            <a:pPr defTabSz="914400" eaLnBrk="1" hangingPunct="1">
              <a:lnSpc>
                <a:spcPct val="110000"/>
              </a:lnSpc>
              <a:buClr>
                <a:srgbClr val="990000"/>
              </a:buClr>
              <a:buFontTx/>
              <a:buChar char="•"/>
            </a:pPr>
            <a:r>
              <a:rPr lang="es-CO" sz="1800" dirty="0">
                <a:latin typeface="Verdana" panose="020B0604030504040204" pitchFamily="34" charset="0"/>
              </a:rPr>
              <a:t>Aprendizaje aut</a:t>
            </a:r>
            <a:r>
              <a:rPr lang="es-CO" sz="1800" dirty="0"/>
              <a:t>ó</a:t>
            </a:r>
            <a:r>
              <a:rPr lang="es-CO" sz="1800" dirty="0">
                <a:latin typeface="Verdana" panose="020B0604030504040204" pitchFamily="34" charset="0"/>
              </a:rPr>
              <a:t>nomo y trabajo colaborativo como cimientos de la ciudadan</a:t>
            </a:r>
            <a:r>
              <a:rPr lang="es-CO" sz="1800" dirty="0"/>
              <a:t>í</a:t>
            </a:r>
            <a:r>
              <a:rPr lang="es-CO" sz="1800" dirty="0">
                <a:latin typeface="Verdana" panose="020B0604030504040204" pitchFamily="34" charset="0"/>
              </a:rPr>
              <a:t>a actual.</a:t>
            </a:r>
          </a:p>
          <a:p>
            <a:pPr defTabSz="914400" eaLnBrk="1" hangingPunct="1">
              <a:lnSpc>
                <a:spcPct val="110000"/>
              </a:lnSpc>
              <a:buClr>
                <a:srgbClr val="990000"/>
              </a:buClr>
              <a:buFontTx/>
              <a:buChar char="•"/>
            </a:pPr>
            <a:r>
              <a:rPr lang="es-CO" sz="1800" dirty="0">
                <a:latin typeface="Verdana" panose="020B0604030504040204" pitchFamily="34" charset="0"/>
              </a:rPr>
              <a:t>Manejo y comprensi</a:t>
            </a:r>
            <a:r>
              <a:rPr lang="es-CO" sz="1800" dirty="0"/>
              <a:t>ó</a:t>
            </a:r>
            <a:r>
              <a:rPr lang="es-CO" sz="1800" dirty="0">
                <a:latin typeface="Verdana" panose="020B0604030504040204" pitchFamily="34" charset="0"/>
              </a:rPr>
              <a:t>n de signos, s</a:t>
            </a:r>
            <a:r>
              <a:rPr lang="es-CO" sz="1800" dirty="0"/>
              <a:t>í</a:t>
            </a:r>
            <a:r>
              <a:rPr lang="es-CO" sz="1800" dirty="0">
                <a:latin typeface="Verdana" panose="020B0604030504040204" pitchFamily="34" charset="0"/>
              </a:rPr>
              <a:t>mbolos y lenguajes para vivir en diferentes contextos.</a:t>
            </a:r>
          </a:p>
          <a:p>
            <a:pPr defTabSz="914400" eaLnBrk="1" hangingPunct="1">
              <a:lnSpc>
                <a:spcPct val="110000"/>
              </a:lnSpc>
              <a:buClr>
                <a:srgbClr val="990000"/>
              </a:buClr>
              <a:buFontTx/>
              <a:buChar char="•"/>
            </a:pPr>
            <a:r>
              <a:rPr lang="es-CO" sz="1800" dirty="0">
                <a:latin typeface="Verdana" panose="020B0604030504040204" pitchFamily="34" charset="0"/>
              </a:rPr>
              <a:t>Desarrollo de competencias innovadoras y de pensamiento cient</a:t>
            </a:r>
            <a:r>
              <a:rPr lang="es-CO" sz="1800" dirty="0"/>
              <a:t>í</a:t>
            </a:r>
            <a:r>
              <a:rPr lang="es-CO" sz="1800" dirty="0">
                <a:latin typeface="Verdana" panose="020B0604030504040204" pitchFamily="34" charset="0"/>
              </a:rPr>
              <a:t>fico.</a:t>
            </a:r>
          </a:p>
          <a:p>
            <a:pPr defTabSz="914400" eaLnBrk="1" hangingPunct="1">
              <a:lnSpc>
                <a:spcPct val="110000"/>
              </a:lnSpc>
              <a:buClr>
                <a:srgbClr val="990000"/>
              </a:buClr>
              <a:buFontTx/>
              <a:buChar char="•"/>
            </a:pPr>
            <a:r>
              <a:rPr lang="es-CO" sz="1800" dirty="0">
                <a:latin typeface="Verdana" panose="020B0604030504040204" pitchFamily="34" charset="0"/>
              </a:rPr>
              <a:t>Capacidad de identificar y resolver problemas.</a:t>
            </a:r>
          </a:p>
          <a:p>
            <a:pPr defTabSz="914400" eaLnBrk="1" hangingPunct="1">
              <a:lnSpc>
                <a:spcPct val="110000"/>
              </a:lnSpc>
              <a:buClr>
                <a:srgbClr val="990000"/>
              </a:buClr>
              <a:buFontTx/>
              <a:buChar char="•"/>
            </a:pPr>
            <a:r>
              <a:rPr lang="es-CO" sz="1800" dirty="0">
                <a:latin typeface="Verdana" panose="020B0604030504040204" pitchFamily="34" charset="0"/>
              </a:rPr>
              <a:t>Sentido de pertenencia e interacci</a:t>
            </a:r>
            <a:r>
              <a:rPr lang="es-CO" sz="1800" dirty="0"/>
              <a:t>ó</a:t>
            </a:r>
            <a:r>
              <a:rPr lang="es-CO" sz="1800" dirty="0">
                <a:latin typeface="Verdana" panose="020B0604030504040204" pitchFamily="34" charset="0"/>
              </a:rPr>
              <a:t>n con el entorno (local, regional, global).</a:t>
            </a:r>
          </a:p>
          <a:p>
            <a:pPr defTabSz="914400" eaLnBrk="1" hangingPunct="1">
              <a:lnSpc>
                <a:spcPct val="110000"/>
              </a:lnSpc>
              <a:buClr>
                <a:srgbClr val="990000"/>
              </a:buClr>
              <a:buFontTx/>
              <a:buChar char="•"/>
            </a:pPr>
            <a:r>
              <a:rPr lang="es-CO" sz="1800" dirty="0">
                <a:latin typeface="Verdana" panose="020B0604030504040204" pitchFamily="34" charset="0"/>
              </a:rPr>
              <a:t>Formaci</a:t>
            </a:r>
            <a:r>
              <a:rPr lang="es-CO" sz="1800" dirty="0"/>
              <a:t>ó</a:t>
            </a:r>
            <a:r>
              <a:rPr lang="es-CO" sz="1800" dirty="0">
                <a:latin typeface="Verdana" panose="020B0604030504040204" pitchFamily="34" charset="0"/>
              </a:rPr>
              <a:t>n de una sociedad con responsabilidad social (</a:t>
            </a:r>
            <a:r>
              <a:rPr lang="es-CO" sz="1800" dirty="0"/>
              <a:t>é</a:t>
            </a:r>
            <a:r>
              <a:rPr lang="es-CO" sz="1800" dirty="0">
                <a:latin typeface="Verdana" panose="020B0604030504040204" pitchFamily="34" charset="0"/>
              </a:rPr>
              <a:t>tica, ambiente y valores).</a:t>
            </a:r>
          </a:p>
          <a:p>
            <a:pPr defTabSz="914400" eaLnBrk="1" hangingPunct="1">
              <a:lnSpc>
                <a:spcPct val="90000"/>
              </a:lnSpc>
              <a:buClr>
                <a:srgbClr val="990000"/>
              </a:buClr>
              <a:buFontTx/>
              <a:buChar char="•"/>
            </a:pPr>
            <a:endParaRPr lang="es-CO" sz="1800" dirty="0">
              <a:latin typeface="Verdana" panose="020B0604030504040204" pitchFamily="34" charset="0"/>
            </a:endParaRPr>
          </a:p>
        </p:txBody>
      </p:sp>
      <p:pic>
        <p:nvPicPr>
          <p:cNvPr id="8" name="Picture 4" descr="71605469"/>
          <p:cNvPicPr>
            <a:picLocks noChangeAspect="1" noChangeArrowheads="1"/>
          </p:cNvPicPr>
          <p:nvPr/>
        </p:nvPicPr>
        <p:blipFill>
          <a:blip r:embed="rId6"/>
          <a:srcRect/>
          <a:stretch>
            <a:fillRect/>
          </a:stretch>
        </p:blipFill>
        <p:spPr bwMode="auto">
          <a:xfrm>
            <a:off x="6156176" y="2383236"/>
            <a:ext cx="2910658" cy="2956076"/>
          </a:xfrm>
          <a:prstGeom prst="rect">
            <a:avLst/>
          </a:prstGeom>
          <a:ln>
            <a:noFill/>
          </a:ln>
          <a:effectLst>
            <a:softEdge rad="112500"/>
          </a:effectLst>
        </p:spPr>
      </p:pic>
    </p:spTree>
    <p:extLst>
      <p:ext uri="{BB962C8B-B14F-4D97-AF65-F5344CB8AC3E}">
        <p14:creationId xmlns:p14="http://schemas.microsoft.com/office/powerpoint/2010/main" val="1920490184"/>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t="40390"/>
          <a:stretch>
            <a:fillRect/>
          </a:stretch>
        </p:blipFill>
        <p:spPr bwMode="auto">
          <a:xfrm>
            <a:off x="0" y="5805488"/>
            <a:ext cx="1042988"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b="14442"/>
          <a:stretch>
            <a:fillRect/>
          </a:stretch>
        </p:blipFill>
        <p:spPr bwMode="auto">
          <a:xfrm>
            <a:off x="8027988" y="0"/>
            <a:ext cx="11160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7 Imagen" descr="Educa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0 Imagen"/>
          <p:cNvPicPr>
            <a:picLocks noChangeAspect="1" noChangeArrowheads="1"/>
          </p:cNvPicPr>
          <p:nvPr/>
        </p:nvPicPr>
        <p:blipFill>
          <a:blip r:embed="rId5">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910222" y="188913"/>
            <a:ext cx="82089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es-CO" sz="2800" b="1" dirty="0" smtClean="0">
                <a:solidFill>
                  <a:schemeClr val="accent2"/>
                </a:solidFill>
              </a:rPr>
              <a:t>Retos </a:t>
            </a:r>
            <a:r>
              <a:rPr lang="es-CO" sz="2800" b="1" dirty="0">
                <a:solidFill>
                  <a:schemeClr val="accent2"/>
                </a:solidFill>
              </a:rPr>
              <a:t>del sector educativo y sus actores para el desarrollo económico y social</a:t>
            </a:r>
            <a:r>
              <a:rPr lang="es-CO" sz="2800" dirty="0">
                <a:solidFill>
                  <a:schemeClr val="accent2"/>
                </a:solidFill>
              </a:rPr>
              <a:t> </a:t>
            </a:r>
            <a:r>
              <a:rPr lang="es-CO" sz="2800" b="1" dirty="0">
                <a:solidFill>
                  <a:schemeClr val="accent2"/>
                </a:solidFill>
              </a:rPr>
              <a:t>del país</a:t>
            </a:r>
            <a:endParaRPr lang="es-ES" sz="2800" dirty="0"/>
          </a:p>
        </p:txBody>
      </p:sp>
      <p:sp>
        <p:nvSpPr>
          <p:cNvPr id="7" name="8 CuadroTexto"/>
          <p:cNvSpPr txBox="1">
            <a:spLocks noChangeArrowheads="1"/>
          </p:cNvSpPr>
          <p:nvPr/>
        </p:nvSpPr>
        <p:spPr bwMode="auto">
          <a:xfrm>
            <a:off x="396081" y="1331914"/>
            <a:ext cx="6086475" cy="46474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66700" indent="-2667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endParaRPr lang="es-CO" sz="800" b="1" dirty="0"/>
          </a:p>
          <a:p>
            <a:pPr defTabSz="914400">
              <a:spcBef>
                <a:spcPct val="0"/>
              </a:spcBef>
              <a:buFontTx/>
              <a:buNone/>
            </a:pPr>
            <a:endParaRPr lang="es-CO" sz="1800" dirty="0">
              <a:latin typeface="Verdana" panose="020B0604030504040204" pitchFamily="34" charset="0"/>
            </a:endParaRPr>
          </a:p>
          <a:p>
            <a:pPr defTabSz="914400">
              <a:spcBef>
                <a:spcPct val="0"/>
              </a:spcBef>
              <a:buClr>
                <a:srgbClr val="740000"/>
              </a:buClr>
              <a:buFontTx/>
              <a:buChar char="•"/>
            </a:pPr>
            <a:r>
              <a:rPr lang="es-CO" sz="1800" dirty="0">
                <a:latin typeface="Verdana" panose="020B0604030504040204" pitchFamily="34" charset="0"/>
              </a:rPr>
              <a:t>Fortalecimiento institucional y articulación interinstitucional con otros actores. </a:t>
            </a:r>
          </a:p>
          <a:p>
            <a:pPr defTabSz="914400">
              <a:spcBef>
                <a:spcPct val="0"/>
              </a:spcBef>
              <a:buClr>
                <a:srgbClr val="740000"/>
              </a:buClr>
              <a:buFontTx/>
              <a:buChar char="•"/>
            </a:pPr>
            <a:r>
              <a:rPr lang="es-CO" sz="1800" dirty="0">
                <a:latin typeface="Verdana" panose="020B0604030504040204" pitchFamily="34" charset="0"/>
              </a:rPr>
              <a:t>Articulación entre la educación preescolar, básica, media, técnica,   tecnológica y universitaria.</a:t>
            </a:r>
          </a:p>
          <a:p>
            <a:pPr defTabSz="914400">
              <a:spcBef>
                <a:spcPct val="0"/>
              </a:spcBef>
              <a:buClr>
                <a:srgbClr val="740000"/>
              </a:buClr>
              <a:buFontTx/>
              <a:buChar char="•"/>
            </a:pPr>
            <a:r>
              <a:rPr lang="es-CO" sz="1800" dirty="0">
                <a:latin typeface="Verdana" panose="020B0604030504040204" pitchFamily="34" charset="0"/>
              </a:rPr>
              <a:t>Oferta de programas académicos pertinentes a las realidades del entorno nacional y regional.</a:t>
            </a:r>
          </a:p>
          <a:p>
            <a:pPr defTabSz="914400">
              <a:spcBef>
                <a:spcPct val="0"/>
              </a:spcBef>
              <a:buClr>
                <a:srgbClr val="740000"/>
              </a:buClr>
              <a:buFontTx/>
              <a:buChar char="•"/>
            </a:pPr>
            <a:r>
              <a:rPr lang="es-CO" sz="1800" dirty="0">
                <a:latin typeface="Verdana" panose="020B0604030504040204" pitchFamily="34" charset="0"/>
              </a:rPr>
              <a:t>Desarrollo de una cultura en el uso de  los MTIC  en la vida cotidiana.</a:t>
            </a:r>
          </a:p>
          <a:p>
            <a:pPr defTabSz="914400">
              <a:spcBef>
                <a:spcPct val="0"/>
              </a:spcBef>
              <a:buClr>
                <a:srgbClr val="740000"/>
              </a:buClr>
              <a:buFontTx/>
              <a:buChar char="•"/>
            </a:pPr>
            <a:r>
              <a:rPr lang="es-CO" sz="1800" dirty="0">
                <a:latin typeface="Verdana" panose="020B0604030504040204" pitchFamily="34" charset="0"/>
              </a:rPr>
              <a:t>Inclusión de la diversidad y de la diferencia: claves para la equidad y la calidad de la educación. </a:t>
            </a:r>
          </a:p>
          <a:p>
            <a:pPr defTabSz="914400">
              <a:spcBef>
                <a:spcPct val="0"/>
              </a:spcBef>
              <a:buClr>
                <a:srgbClr val="740000"/>
              </a:buClr>
              <a:buFontTx/>
              <a:buChar char="•"/>
            </a:pPr>
            <a:r>
              <a:rPr lang="es-CO" sz="1800" dirty="0">
                <a:latin typeface="Verdana" panose="020B0604030504040204" pitchFamily="34" charset="0"/>
              </a:rPr>
              <a:t>Formación del capital social para salir de la pobreza</a:t>
            </a:r>
            <a:r>
              <a:rPr lang="es-CO" sz="1800" dirty="0" smtClean="0">
                <a:latin typeface="Verdana" panose="020B0604030504040204" pitchFamily="34" charset="0"/>
              </a:rPr>
              <a:t>.</a:t>
            </a:r>
            <a:endParaRPr lang="es-CO" sz="1800" dirty="0">
              <a:latin typeface="Verdana" panose="020B0604030504040204" pitchFamily="34" charset="0"/>
            </a:endParaRPr>
          </a:p>
          <a:p>
            <a:pPr defTabSz="914400">
              <a:spcBef>
                <a:spcPct val="0"/>
              </a:spcBef>
              <a:buFontTx/>
              <a:buChar char="•"/>
            </a:pPr>
            <a:endParaRPr lang="es-ES" sz="1800" b="1" dirty="0">
              <a:solidFill>
                <a:schemeClr val="accent2"/>
              </a:solidFill>
              <a:latin typeface="Verdana" panose="020B0604030504040204" pitchFamily="34" charset="0"/>
            </a:endParaRPr>
          </a:p>
        </p:txBody>
      </p:sp>
      <p:pic>
        <p:nvPicPr>
          <p:cNvPr id="8" name="Picture 4" descr="359983-001"/>
          <p:cNvPicPr>
            <a:picLocks noChangeAspect="1" noChangeArrowheads="1"/>
          </p:cNvPicPr>
          <p:nvPr/>
        </p:nvPicPr>
        <p:blipFill>
          <a:blip r:embed="rId6"/>
          <a:srcRect/>
          <a:stretch>
            <a:fillRect/>
          </a:stretch>
        </p:blipFill>
        <p:spPr bwMode="auto">
          <a:xfrm>
            <a:off x="6482556" y="2492896"/>
            <a:ext cx="2525163" cy="2136761"/>
          </a:xfrm>
          <a:prstGeom prst="rect">
            <a:avLst/>
          </a:prstGeom>
          <a:ln>
            <a:noFill/>
          </a:ln>
          <a:effectLst>
            <a:softEdge rad="112500"/>
          </a:effectLst>
        </p:spPr>
      </p:pic>
    </p:spTree>
    <p:extLst>
      <p:ext uri="{BB962C8B-B14F-4D97-AF65-F5344CB8AC3E}">
        <p14:creationId xmlns:p14="http://schemas.microsoft.com/office/powerpoint/2010/main" val="849696562"/>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6 Grupo"/>
          <p:cNvGrpSpPr>
            <a:grpSpLocks/>
          </p:cNvGrpSpPr>
          <p:nvPr/>
        </p:nvGrpSpPr>
        <p:grpSpPr bwMode="auto">
          <a:xfrm>
            <a:off x="0" y="0"/>
            <a:ext cx="9144000" cy="6880225"/>
            <a:chOff x="0" y="115888"/>
            <a:chExt cx="9144000" cy="6764337"/>
          </a:xfrm>
        </p:grpSpPr>
        <p:grpSp>
          <p:nvGrpSpPr>
            <p:cNvPr id="117773" name="Group 2"/>
            <p:cNvGrpSpPr>
              <a:grpSpLocks/>
            </p:cNvGrpSpPr>
            <p:nvPr/>
          </p:nvGrpSpPr>
          <p:grpSpPr bwMode="auto">
            <a:xfrm>
              <a:off x="6804025" y="115888"/>
              <a:ext cx="2305050" cy="1223962"/>
              <a:chOff x="2653" y="1797"/>
              <a:chExt cx="1452" cy="771"/>
            </a:xfrm>
          </p:grpSpPr>
          <p:pic>
            <p:nvPicPr>
              <p:cNvPr id="117788" name="Picture 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 y="1797"/>
                <a:ext cx="1316"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p:nvSpPr>
            <p:spPr bwMode="auto">
              <a:xfrm>
                <a:off x="2653" y="2341"/>
                <a:ext cx="1452" cy="227"/>
              </a:xfrm>
              <a:prstGeom prst="rect">
                <a:avLst/>
              </a:prstGeom>
              <a:solidFill>
                <a:schemeClr val="bg1"/>
              </a:solidFill>
              <a:ln w="9525" algn="ctr">
                <a:no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9" name="Rectangle 5"/>
            <p:cNvSpPr>
              <a:spLocks noChangeArrowheads="1"/>
            </p:cNvSpPr>
            <p:nvPr/>
          </p:nvSpPr>
          <p:spPr bwMode="auto">
            <a:xfrm>
              <a:off x="0" y="6337080"/>
              <a:ext cx="9144000" cy="543145"/>
            </a:xfrm>
            <a:prstGeom prst="rect">
              <a:avLst/>
            </a:prstGeom>
            <a:solidFill>
              <a:schemeClr val="tx1"/>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0" name="Rectangle 6"/>
            <p:cNvSpPr>
              <a:spLocks noChangeArrowheads="1"/>
            </p:cNvSpPr>
            <p:nvPr/>
          </p:nvSpPr>
          <p:spPr bwMode="auto">
            <a:xfrm>
              <a:off x="0" y="6341763"/>
              <a:ext cx="457200" cy="471350"/>
            </a:xfrm>
            <a:prstGeom prst="rect">
              <a:avLst/>
            </a:prstGeom>
            <a:solidFill>
              <a:srgbClr val="FF3300"/>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1" name="Text Box 7"/>
            <p:cNvSpPr txBox="1">
              <a:spLocks noChangeArrowheads="1"/>
            </p:cNvSpPr>
            <p:nvPr/>
          </p:nvSpPr>
          <p:spPr bwMode="auto">
            <a:xfrm>
              <a:off x="539750" y="6387025"/>
              <a:ext cx="8461375" cy="419845"/>
            </a:xfrm>
            <a:prstGeom prst="rect">
              <a:avLst/>
            </a:prstGeom>
            <a:noFill/>
            <a:ln w="9525">
              <a:noFill/>
              <a:miter lim="800000"/>
              <a:headEnd/>
              <a:tailEnd/>
            </a:ln>
            <a:effectLst/>
          </p:spPr>
          <p:txBody>
            <a:bodyPr>
              <a:spAutoFit/>
            </a:bodyPr>
            <a:lstStyle/>
            <a:p>
              <a:pPr defTabSz="914400" eaLnBrk="1" hangingPunct="1">
                <a:defRPr/>
              </a:pPr>
              <a:r>
                <a:rPr lang="es-ES_tradnl" sz="2200" dirty="0">
                  <a:solidFill>
                    <a:schemeClr val="bg1"/>
                  </a:solidFill>
                  <a:effectLst>
                    <a:outerShdw blurRad="38100" dist="38100" dir="2700000" algn="tl">
                      <a:srgbClr val="C0C0C0"/>
                    </a:outerShdw>
                  </a:effectLst>
                  <a:latin typeface="AvantGarde Bk BT" pitchFamily="34" charset="0"/>
                  <a:cs typeface="+mn-cs"/>
                </a:rPr>
                <a:t>SECRETARÍA DE EDUCACIÓN</a:t>
              </a:r>
              <a:endParaRPr lang="es-ES" sz="2200" dirty="0">
                <a:solidFill>
                  <a:schemeClr val="bg1"/>
                </a:solidFill>
                <a:effectLst>
                  <a:outerShdw blurRad="38100" dist="38100" dir="2700000" algn="tl">
                    <a:srgbClr val="C0C0C0"/>
                  </a:outerShdw>
                </a:effectLst>
                <a:latin typeface="Calibri" pitchFamily="34" charset="0"/>
                <a:cs typeface="+mn-cs"/>
              </a:endParaRPr>
            </a:p>
          </p:txBody>
        </p:sp>
        <p:sp>
          <p:nvSpPr>
            <p:cNvPr id="14" name="Line 10"/>
            <p:cNvSpPr>
              <a:spLocks noChangeShapeType="1"/>
            </p:cNvSpPr>
            <p:nvPr/>
          </p:nvSpPr>
          <p:spPr bwMode="auto">
            <a:xfrm>
              <a:off x="0" y="1053906"/>
              <a:ext cx="9144000" cy="0"/>
            </a:xfrm>
            <a:prstGeom prst="line">
              <a:avLst/>
            </a:prstGeom>
            <a:noFill/>
            <a:ln w="63500">
              <a:solidFill>
                <a:schemeClr val="tx1"/>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5" name="Line 11"/>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6" name="Line 12"/>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7" name="Line 13"/>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8" name="Line 14"/>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9" name="Line 15"/>
            <p:cNvSpPr>
              <a:spLocks noChangeShapeType="1"/>
            </p:cNvSpPr>
            <p:nvPr/>
          </p:nvSpPr>
          <p:spPr bwMode="auto">
            <a:xfrm>
              <a:off x="63182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0" name="Line 16"/>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1" name="Line 17"/>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2" name="Line 18"/>
            <p:cNvSpPr>
              <a:spLocks noChangeShapeType="1"/>
            </p:cNvSpPr>
            <p:nvPr/>
          </p:nvSpPr>
          <p:spPr bwMode="auto">
            <a:xfrm>
              <a:off x="63182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3" name="Line 19"/>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4" name="Line 20"/>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117763"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p>
        </p:txBody>
      </p:sp>
      <p:grpSp>
        <p:nvGrpSpPr>
          <p:cNvPr id="117764" name="48 Grupo"/>
          <p:cNvGrpSpPr>
            <a:grpSpLocks/>
          </p:cNvGrpSpPr>
          <p:nvPr/>
        </p:nvGrpSpPr>
        <p:grpSpPr bwMode="auto">
          <a:xfrm>
            <a:off x="0" y="0"/>
            <a:ext cx="5668963" cy="822325"/>
            <a:chOff x="0" y="237113"/>
            <a:chExt cx="5669105" cy="821587"/>
          </a:xfrm>
        </p:grpSpPr>
        <p:pic>
          <p:nvPicPr>
            <p:cNvPr id="117770"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r="1941"/>
            <a:stretch>
              <a:fillRect/>
            </a:stretch>
          </p:blipFill>
          <p:spPr bwMode="auto">
            <a:xfrm>
              <a:off x="0" y="645318"/>
              <a:ext cx="298047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1"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l="11476"/>
            <a:stretch>
              <a:fillRect/>
            </a:stretch>
          </p:blipFill>
          <p:spPr bwMode="auto">
            <a:xfrm>
              <a:off x="2922764" y="645318"/>
              <a:ext cx="269063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9"/>
            <p:cNvSpPr txBox="1">
              <a:spLocks noChangeArrowheads="1"/>
            </p:cNvSpPr>
            <p:nvPr/>
          </p:nvSpPr>
          <p:spPr bwMode="auto">
            <a:xfrm>
              <a:off x="106366" y="237113"/>
              <a:ext cx="5562739" cy="821587"/>
            </a:xfrm>
            <a:prstGeom prst="rect">
              <a:avLst/>
            </a:prstGeom>
            <a:noFill/>
            <a:ln w="9525">
              <a:noFill/>
              <a:miter lim="800000"/>
              <a:headEnd/>
              <a:tailEnd/>
            </a:ln>
            <a:effectLst/>
          </p:spPr>
          <p:txBody>
            <a:bodyPr>
              <a:spAutoFit/>
            </a:bodyPr>
            <a:lstStyle/>
            <a:p>
              <a:pPr eaLnBrk="1" hangingPunct="1">
                <a:defRPr/>
              </a:pPr>
              <a:endParaRPr lang="es-MX" sz="2400">
                <a:effectLst>
                  <a:outerShdw blurRad="38100" dist="38100" dir="2700000" algn="tl">
                    <a:srgbClr val="C0C0C0"/>
                  </a:outerShdw>
                </a:effectLst>
                <a:latin typeface="Calibri" pitchFamily="34" charset="0"/>
                <a:cs typeface="+mn-cs"/>
              </a:endParaRPr>
            </a:p>
            <a:p>
              <a:pPr eaLnBrk="1" hangingPunct="1">
                <a:defRPr/>
              </a:pPr>
              <a:endParaRPr lang="es-ES" sz="2400">
                <a:effectLst>
                  <a:outerShdw blurRad="38100" dist="38100" dir="2700000" algn="tl">
                    <a:srgbClr val="C0C0C0"/>
                  </a:outerShdw>
                </a:effectLst>
                <a:latin typeface="Calibri" pitchFamily="34" charset="0"/>
                <a:cs typeface="+mn-cs"/>
              </a:endParaRPr>
            </a:p>
          </p:txBody>
        </p:sp>
      </p:grpSp>
      <p:sp>
        <p:nvSpPr>
          <p:cNvPr id="117765" name="Rectangle 25"/>
          <p:cNvSpPr>
            <a:spLocks noChangeArrowheads="1"/>
          </p:cNvSpPr>
          <p:nvPr/>
        </p:nvSpPr>
        <p:spPr bwMode="auto">
          <a:xfrm>
            <a:off x="323850" y="981075"/>
            <a:ext cx="489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sz="1800">
                <a:latin typeface="Arial" panose="020B0604020202020204" pitchFamily="34" charset="0"/>
              </a:rPr>
              <a:t>Fines y calidad de la educación en el siglo XXI</a:t>
            </a:r>
          </a:p>
          <a:p>
            <a:pPr algn="ctr" eaLnBrk="1" hangingPunct="1">
              <a:spcBef>
                <a:spcPct val="0"/>
              </a:spcBef>
              <a:buFontTx/>
              <a:buNone/>
            </a:pPr>
            <a:r>
              <a:rPr lang="es-ES" sz="1800">
                <a:latin typeface="Arial" panose="020B0604020202020204" pitchFamily="34" charset="0"/>
              </a:rPr>
              <a:t>(globalización y autonomía</a:t>
            </a:r>
          </a:p>
        </p:txBody>
      </p:sp>
      <p:sp>
        <p:nvSpPr>
          <p:cNvPr id="117766" name="Rectangle 26"/>
          <p:cNvSpPr>
            <a:spLocks noChangeArrowheads="1"/>
          </p:cNvSpPr>
          <p:nvPr/>
        </p:nvSpPr>
        <p:spPr bwMode="auto">
          <a:xfrm>
            <a:off x="684213" y="1916113"/>
            <a:ext cx="80327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1800">
                <a:latin typeface="Arial" panose="020B0604020202020204" pitchFamily="34" charset="0"/>
              </a:rPr>
              <a:t>1. Articulación y coherencia del sistema educativo en los diferentes niveles</a:t>
            </a:r>
          </a:p>
          <a:p>
            <a:pPr eaLnBrk="1" hangingPunct="1">
              <a:spcBef>
                <a:spcPct val="0"/>
              </a:spcBef>
              <a:buFontTx/>
              <a:buNone/>
            </a:pPr>
            <a:r>
              <a:rPr lang="es-ES" sz="1800">
                <a:latin typeface="Arial" panose="020B0604020202020204" pitchFamily="34" charset="0"/>
              </a:rPr>
              <a:t>de formación y contextualizado en las regiones.</a:t>
            </a:r>
          </a:p>
          <a:p>
            <a:pPr eaLnBrk="1" hangingPunct="1">
              <a:spcBef>
                <a:spcPct val="0"/>
              </a:spcBef>
              <a:buFontTx/>
              <a:buNone/>
            </a:pPr>
            <a:r>
              <a:rPr lang="es-ES" sz="1800">
                <a:latin typeface="Arial" panose="020B0604020202020204" pitchFamily="34" charset="0"/>
              </a:rPr>
              <a:t>2. Conformación de un sistema de seguimiento y evaluación de calidad para</a:t>
            </a:r>
          </a:p>
          <a:p>
            <a:pPr eaLnBrk="1" hangingPunct="1">
              <a:spcBef>
                <a:spcPct val="0"/>
              </a:spcBef>
              <a:buFontTx/>
              <a:buNone/>
            </a:pPr>
            <a:r>
              <a:rPr lang="es-ES" sz="1800">
                <a:latin typeface="Arial" panose="020B0604020202020204" pitchFamily="34" charset="0"/>
              </a:rPr>
              <a:t>la educación en los niveles preescolar, básico, medio y superior, técnico y</a:t>
            </a:r>
          </a:p>
          <a:p>
            <a:pPr eaLnBrk="1" hangingPunct="1">
              <a:spcBef>
                <a:spcPct val="0"/>
              </a:spcBef>
              <a:buFontTx/>
              <a:buNone/>
            </a:pPr>
            <a:r>
              <a:rPr lang="es-ES" sz="1800">
                <a:latin typeface="Arial" panose="020B0604020202020204" pitchFamily="34" charset="0"/>
              </a:rPr>
              <a:t>tecnológico.</a:t>
            </a:r>
          </a:p>
          <a:p>
            <a:pPr eaLnBrk="1" hangingPunct="1">
              <a:spcBef>
                <a:spcPct val="0"/>
              </a:spcBef>
              <a:buFontTx/>
              <a:buNone/>
            </a:pPr>
            <a:r>
              <a:rPr lang="es-ES" sz="1800">
                <a:latin typeface="Arial" panose="020B0604020202020204" pitchFamily="34" charset="0"/>
              </a:rPr>
              <a:t>3. Fortalecimiento de la cultura de investigación, ciencia, tecnología,</a:t>
            </a:r>
          </a:p>
          <a:p>
            <a:pPr eaLnBrk="1" hangingPunct="1">
              <a:spcBef>
                <a:spcPct val="0"/>
              </a:spcBef>
              <a:buFontTx/>
              <a:buNone/>
            </a:pPr>
            <a:r>
              <a:rPr lang="es-ES" sz="1800">
                <a:latin typeface="Arial" panose="020B0604020202020204" pitchFamily="34" charset="0"/>
              </a:rPr>
              <a:t>humanidades y arte, pertinente, articulada con los contextos.</a:t>
            </a:r>
          </a:p>
          <a:p>
            <a:pPr eaLnBrk="1" hangingPunct="1">
              <a:spcBef>
                <a:spcPct val="0"/>
              </a:spcBef>
              <a:buFontTx/>
              <a:buNone/>
            </a:pPr>
            <a:r>
              <a:rPr lang="es-ES" sz="1800">
                <a:latin typeface="Arial" panose="020B0604020202020204" pitchFamily="34" charset="0"/>
              </a:rPr>
              <a:t>4. Acceso, uso y apropiación crítica de las TIC en el proceso formativo.</a:t>
            </a:r>
          </a:p>
          <a:p>
            <a:pPr eaLnBrk="1" hangingPunct="1">
              <a:spcBef>
                <a:spcPct val="0"/>
              </a:spcBef>
              <a:buFontTx/>
              <a:buNone/>
            </a:pPr>
            <a:r>
              <a:rPr lang="es-ES" sz="1800">
                <a:latin typeface="Arial" panose="020B0604020202020204" pitchFamily="34" charset="0"/>
              </a:rPr>
              <a:t>5. Fortalecimiento estructuras curriculares flexibles y pertinentes desde la</a:t>
            </a:r>
          </a:p>
          <a:p>
            <a:pPr eaLnBrk="1" hangingPunct="1">
              <a:spcBef>
                <a:spcPct val="0"/>
              </a:spcBef>
              <a:buFontTx/>
              <a:buNone/>
            </a:pPr>
            <a:r>
              <a:rPr lang="es-ES" sz="1800">
                <a:latin typeface="Arial" panose="020B0604020202020204" pitchFamily="34" charset="0"/>
              </a:rPr>
              <a:t>educación inicial hasta la superior.</a:t>
            </a:r>
          </a:p>
          <a:p>
            <a:pPr eaLnBrk="1" hangingPunct="1">
              <a:spcBef>
                <a:spcPct val="0"/>
              </a:spcBef>
              <a:buFontTx/>
              <a:buNone/>
            </a:pPr>
            <a:r>
              <a:rPr lang="es-ES" sz="1800">
                <a:latin typeface="Arial" panose="020B0604020202020204" pitchFamily="34" charset="0"/>
              </a:rPr>
              <a:t>6. Formación docente con énfasis en la interculturalidad, la diversidad, la</a:t>
            </a:r>
          </a:p>
          <a:p>
            <a:pPr eaLnBrk="1" hangingPunct="1">
              <a:spcBef>
                <a:spcPct val="0"/>
              </a:spcBef>
              <a:buFontTx/>
              <a:buNone/>
            </a:pPr>
            <a:r>
              <a:rPr lang="es-ES" sz="1800">
                <a:latin typeface="Arial" panose="020B0604020202020204" pitchFamily="34" charset="0"/>
              </a:rPr>
              <a:t>inclusión y las necesidades educativas especiales.</a:t>
            </a:r>
          </a:p>
          <a:p>
            <a:pPr eaLnBrk="1" hangingPunct="1">
              <a:spcBef>
                <a:spcPct val="0"/>
              </a:spcBef>
              <a:buFontTx/>
              <a:buNone/>
            </a:pPr>
            <a:r>
              <a:rPr lang="es-ES" sz="1800">
                <a:latin typeface="Arial" panose="020B0604020202020204" pitchFamily="34" charset="0"/>
              </a:rPr>
              <a:t>7. Articulación de los gobiernos locales y territoriales del Plan Decenal en sus</a:t>
            </a:r>
          </a:p>
          <a:p>
            <a:pPr eaLnBrk="1" hangingPunct="1">
              <a:spcBef>
                <a:spcPct val="0"/>
              </a:spcBef>
              <a:buFontTx/>
              <a:buNone/>
            </a:pPr>
            <a:r>
              <a:rPr lang="es-ES" sz="1800">
                <a:latin typeface="Arial" panose="020B0604020202020204" pitchFamily="34" charset="0"/>
              </a:rPr>
              <a:t>Planes de Desarrollo.</a:t>
            </a:r>
          </a:p>
        </p:txBody>
      </p:sp>
      <p:pic>
        <p:nvPicPr>
          <p:cNvPr id="117767"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634538" cy="722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Rectangle 28"/>
          <p:cNvSpPr>
            <a:spLocks noChangeArrowheads="1"/>
          </p:cNvSpPr>
          <p:nvPr/>
        </p:nvSpPr>
        <p:spPr bwMode="auto">
          <a:xfrm>
            <a:off x="323850" y="1052513"/>
            <a:ext cx="91440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b="1" dirty="0">
                <a:latin typeface="Arial" panose="020B0604020202020204" pitchFamily="34" charset="0"/>
              </a:rPr>
              <a:t>Principales enfoques</a:t>
            </a:r>
            <a:r>
              <a:rPr lang="es-ES" sz="1800" b="1" dirty="0" smtClean="0">
                <a:latin typeface="Arial" panose="020B0604020202020204" pitchFamily="34" charset="0"/>
              </a:rPr>
              <a:t>:</a:t>
            </a:r>
          </a:p>
          <a:p>
            <a:pPr defTabSz="914400" eaLnBrk="1" hangingPunct="1">
              <a:spcBef>
                <a:spcPct val="0"/>
              </a:spcBef>
              <a:buFontTx/>
              <a:buNone/>
            </a:pPr>
            <a:endParaRPr lang="es-ES" sz="1800" dirty="0">
              <a:latin typeface="Arial" panose="020B0604020202020204" pitchFamily="34" charset="0"/>
            </a:endParaRPr>
          </a:p>
          <a:p>
            <a:pPr algn="just">
              <a:spcBef>
                <a:spcPct val="0"/>
              </a:spcBef>
            </a:pPr>
            <a:r>
              <a:rPr lang="es-ES" sz="1800" b="1" dirty="0">
                <a:latin typeface="Arial" panose="020B0604020202020204" pitchFamily="34" charset="0"/>
              </a:rPr>
              <a:t>Articulación y coherencia del sistema educativo en los diferentes niveles de formación y contextualizado en las regiones.</a:t>
            </a:r>
          </a:p>
          <a:p>
            <a:pPr marL="0" indent="0" algn="just">
              <a:spcBef>
                <a:spcPct val="0"/>
              </a:spcBef>
              <a:buNone/>
            </a:pPr>
            <a:endParaRPr lang="es-ES" sz="1800" b="1" dirty="0">
              <a:latin typeface="Arial" panose="020B0604020202020204" pitchFamily="34" charset="0"/>
            </a:endParaRPr>
          </a:p>
          <a:p>
            <a:pPr algn="just">
              <a:spcBef>
                <a:spcPct val="0"/>
              </a:spcBef>
            </a:pPr>
            <a:r>
              <a:rPr lang="es-ES" sz="1800" b="1" dirty="0" smtClean="0">
                <a:latin typeface="Arial" panose="020B0604020202020204" pitchFamily="34" charset="0"/>
              </a:rPr>
              <a:t>Conformación </a:t>
            </a:r>
            <a:r>
              <a:rPr lang="es-ES" sz="1800" b="1" dirty="0">
                <a:latin typeface="Arial" panose="020B0604020202020204" pitchFamily="34" charset="0"/>
              </a:rPr>
              <a:t>de un sistema de seguimiento y evaluación de calidad para la educación en los niveles preescolar, básico, medio y superior, técnico y tecnológico.</a:t>
            </a:r>
          </a:p>
          <a:p>
            <a:pPr algn="just">
              <a:spcBef>
                <a:spcPct val="0"/>
              </a:spcBef>
            </a:pPr>
            <a:endParaRPr lang="es-ES" sz="1800" b="1" dirty="0">
              <a:latin typeface="Arial" panose="020B0604020202020204" pitchFamily="34" charset="0"/>
            </a:endParaRPr>
          </a:p>
          <a:p>
            <a:pPr algn="just">
              <a:spcBef>
                <a:spcPct val="0"/>
              </a:spcBef>
            </a:pPr>
            <a:r>
              <a:rPr lang="es-ES" sz="1800" b="1" dirty="0" smtClean="0">
                <a:latin typeface="Arial" panose="020B0604020202020204" pitchFamily="34" charset="0"/>
              </a:rPr>
              <a:t>Fortalecimiento </a:t>
            </a:r>
            <a:r>
              <a:rPr lang="es-ES" sz="1800" b="1" dirty="0">
                <a:latin typeface="Arial" panose="020B0604020202020204" pitchFamily="34" charset="0"/>
              </a:rPr>
              <a:t>de la cultura de investigación, ciencia, tecnología</a:t>
            </a:r>
            <a:r>
              <a:rPr lang="es-ES" sz="1800" b="1" dirty="0" smtClean="0">
                <a:latin typeface="Arial" panose="020B0604020202020204" pitchFamily="34" charset="0"/>
              </a:rPr>
              <a:t>, humanidades </a:t>
            </a:r>
            <a:r>
              <a:rPr lang="es-ES" sz="1800" b="1" dirty="0">
                <a:latin typeface="Arial" panose="020B0604020202020204" pitchFamily="34" charset="0"/>
              </a:rPr>
              <a:t>y arte, pertinente, articulada con los contextos.</a:t>
            </a:r>
          </a:p>
          <a:p>
            <a:pPr algn="just">
              <a:spcBef>
                <a:spcPct val="0"/>
              </a:spcBef>
            </a:pPr>
            <a:endParaRPr lang="es-ES" sz="1800" b="1" dirty="0">
              <a:latin typeface="Arial" panose="020B0604020202020204" pitchFamily="34" charset="0"/>
            </a:endParaRPr>
          </a:p>
          <a:p>
            <a:pPr algn="just">
              <a:spcBef>
                <a:spcPct val="0"/>
              </a:spcBef>
            </a:pPr>
            <a:r>
              <a:rPr lang="es-ES" sz="1800" b="1" dirty="0" smtClean="0">
                <a:latin typeface="Arial" panose="020B0604020202020204" pitchFamily="34" charset="0"/>
              </a:rPr>
              <a:t>Acceso</a:t>
            </a:r>
            <a:r>
              <a:rPr lang="es-ES" sz="1800" b="1" dirty="0">
                <a:latin typeface="Arial" panose="020B0604020202020204" pitchFamily="34" charset="0"/>
              </a:rPr>
              <a:t>, uso y apropiación crítica de las TIC en el proceso formativo.</a:t>
            </a:r>
          </a:p>
          <a:p>
            <a:pPr algn="just">
              <a:spcBef>
                <a:spcPct val="0"/>
              </a:spcBef>
            </a:pPr>
            <a:endParaRPr lang="es-ES" sz="1800" b="1" dirty="0">
              <a:latin typeface="Arial" panose="020B0604020202020204" pitchFamily="34" charset="0"/>
            </a:endParaRPr>
          </a:p>
          <a:p>
            <a:pPr algn="just">
              <a:spcBef>
                <a:spcPct val="0"/>
              </a:spcBef>
            </a:pPr>
            <a:r>
              <a:rPr lang="es-ES" sz="1800" b="1" dirty="0" smtClean="0">
                <a:latin typeface="Arial" panose="020B0604020202020204" pitchFamily="34" charset="0"/>
              </a:rPr>
              <a:t>Fortalecimiento </a:t>
            </a:r>
            <a:r>
              <a:rPr lang="es-ES" sz="1800" b="1" dirty="0">
                <a:latin typeface="Arial" panose="020B0604020202020204" pitchFamily="34" charset="0"/>
              </a:rPr>
              <a:t>estructuras curriculares flexibles y pertinentes desde la educación inicial hasta la superior.</a:t>
            </a:r>
          </a:p>
          <a:p>
            <a:pPr algn="just">
              <a:spcBef>
                <a:spcPct val="0"/>
              </a:spcBef>
            </a:pPr>
            <a:endParaRPr lang="es-ES" sz="1800" b="1" dirty="0">
              <a:latin typeface="Arial" panose="020B0604020202020204" pitchFamily="34" charset="0"/>
            </a:endParaRPr>
          </a:p>
          <a:p>
            <a:pPr algn="just">
              <a:spcBef>
                <a:spcPct val="0"/>
              </a:spcBef>
            </a:pPr>
            <a:r>
              <a:rPr lang="es-ES" sz="1800" b="1" dirty="0" smtClean="0">
                <a:latin typeface="Arial" panose="020B0604020202020204" pitchFamily="34" charset="0"/>
              </a:rPr>
              <a:t>Formación </a:t>
            </a:r>
            <a:r>
              <a:rPr lang="es-ES" sz="1800" b="1" dirty="0">
                <a:latin typeface="Arial" panose="020B0604020202020204" pitchFamily="34" charset="0"/>
              </a:rPr>
              <a:t>docente con énfasis en la interculturalidad, la diversidad, </a:t>
            </a:r>
            <a:r>
              <a:rPr lang="es-ES" sz="1800" b="1" dirty="0" smtClean="0">
                <a:latin typeface="Arial" panose="020B0604020202020204" pitchFamily="34" charset="0"/>
              </a:rPr>
              <a:t>la inclusión </a:t>
            </a:r>
            <a:r>
              <a:rPr lang="es-ES" sz="1800" b="1" dirty="0">
                <a:latin typeface="Arial" panose="020B0604020202020204" pitchFamily="34" charset="0"/>
              </a:rPr>
              <a:t>y las necesidades educativas especiales.</a:t>
            </a:r>
          </a:p>
        </p:txBody>
      </p:sp>
      <p:sp>
        <p:nvSpPr>
          <p:cNvPr id="117769" name="Rectangle 29"/>
          <p:cNvSpPr>
            <a:spLocks noChangeArrowheads="1"/>
          </p:cNvSpPr>
          <p:nvPr/>
        </p:nvSpPr>
        <p:spPr bwMode="auto">
          <a:xfrm>
            <a:off x="395288" y="260350"/>
            <a:ext cx="5616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b="1">
                <a:solidFill>
                  <a:srgbClr val="FF0000"/>
                </a:solidFill>
                <a:latin typeface="Arial" panose="020B0604020202020204" pitchFamily="34" charset="0"/>
              </a:rPr>
              <a:t>Fines y calidad de la educación en el siglo XXI</a:t>
            </a:r>
          </a:p>
          <a:p>
            <a:pPr defTabSz="914400" eaLnBrk="1" hangingPunct="1">
              <a:spcBef>
                <a:spcPct val="0"/>
              </a:spcBef>
              <a:buFontTx/>
              <a:buNone/>
            </a:pPr>
            <a:r>
              <a:rPr lang="es-ES" sz="1800" b="1">
                <a:solidFill>
                  <a:srgbClr val="FF0000"/>
                </a:solidFill>
                <a:latin typeface="Arial" panose="020B0604020202020204" pitchFamily="34" charset="0"/>
              </a:rPr>
              <a:t>(globalización y autonomía)</a:t>
            </a:r>
          </a:p>
        </p:txBody>
      </p:sp>
    </p:spTree>
    <p:extLst>
      <p:ext uri="{BB962C8B-B14F-4D97-AF65-F5344CB8AC3E}">
        <p14:creationId xmlns:p14="http://schemas.microsoft.com/office/powerpoint/2010/main" val="4070221419"/>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6 Grupo"/>
          <p:cNvGrpSpPr>
            <a:grpSpLocks/>
          </p:cNvGrpSpPr>
          <p:nvPr/>
        </p:nvGrpSpPr>
        <p:grpSpPr bwMode="auto">
          <a:xfrm>
            <a:off x="0" y="0"/>
            <a:ext cx="9144000" cy="6880225"/>
            <a:chOff x="0" y="115888"/>
            <a:chExt cx="9144000" cy="6764337"/>
          </a:xfrm>
        </p:grpSpPr>
        <p:grpSp>
          <p:nvGrpSpPr>
            <p:cNvPr id="119822" name="Group 2"/>
            <p:cNvGrpSpPr>
              <a:grpSpLocks/>
            </p:cNvGrpSpPr>
            <p:nvPr/>
          </p:nvGrpSpPr>
          <p:grpSpPr bwMode="auto">
            <a:xfrm>
              <a:off x="6804025" y="115888"/>
              <a:ext cx="2305050" cy="1223962"/>
              <a:chOff x="2653" y="1797"/>
              <a:chExt cx="1452" cy="771"/>
            </a:xfrm>
          </p:grpSpPr>
          <p:pic>
            <p:nvPicPr>
              <p:cNvPr id="119837" name="Picture 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 y="1797"/>
                <a:ext cx="1316"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p:nvSpPr>
            <p:spPr bwMode="auto">
              <a:xfrm>
                <a:off x="2653" y="2341"/>
                <a:ext cx="1452" cy="227"/>
              </a:xfrm>
              <a:prstGeom prst="rect">
                <a:avLst/>
              </a:prstGeom>
              <a:solidFill>
                <a:schemeClr val="bg1"/>
              </a:solidFill>
              <a:ln w="9525" algn="ctr">
                <a:no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9" name="Rectangle 5"/>
            <p:cNvSpPr>
              <a:spLocks noChangeArrowheads="1"/>
            </p:cNvSpPr>
            <p:nvPr/>
          </p:nvSpPr>
          <p:spPr bwMode="auto">
            <a:xfrm>
              <a:off x="0" y="6337080"/>
              <a:ext cx="9144000" cy="543145"/>
            </a:xfrm>
            <a:prstGeom prst="rect">
              <a:avLst/>
            </a:prstGeom>
            <a:solidFill>
              <a:schemeClr val="tx1"/>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0" name="Rectangle 6"/>
            <p:cNvSpPr>
              <a:spLocks noChangeArrowheads="1"/>
            </p:cNvSpPr>
            <p:nvPr/>
          </p:nvSpPr>
          <p:spPr bwMode="auto">
            <a:xfrm>
              <a:off x="0" y="6341763"/>
              <a:ext cx="457200" cy="471350"/>
            </a:xfrm>
            <a:prstGeom prst="rect">
              <a:avLst/>
            </a:prstGeom>
            <a:solidFill>
              <a:srgbClr val="FF3300"/>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1" name="Text Box 7"/>
            <p:cNvSpPr txBox="1">
              <a:spLocks noChangeArrowheads="1"/>
            </p:cNvSpPr>
            <p:nvPr/>
          </p:nvSpPr>
          <p:spPr bwMode="auto">
            <a:xfrm>
              <a:off x="539750" y="6387025"/>
              <a:ext cx="8461375" cy="419845"/>
            </a:xfrm>
            <a:prstGeom prst="rect">
              <a:avLst/>
            </a:prstGeom>
            <a:noFill/>
            <a:ln w="9525">
              <a:noFill/>
              <a:miter lim="800000"/>
              <a:headEnd/>
              <a:tailEnd/>
            </a:ln>
            <a:effectLst/>
          </p:spPr>
          <p:txBody>
            <a:bodyPr>
              <a:spAutoFit/>
            </a:bodyPr>
            <a:lstStyle/>
            <a:p>
              <a:pPr defTabSz="914400" eaLnBrk="1" hangingPunct="1">
                <a:defRPr/>
              </a:pPr>
              <a:r>
                <a:rPr lang="es-ES_tradnl" sz="2200" dirty="0">
                  <a:solidFill>
                    <a:schemeClr val="bg1"/>
                  </a:solidFill>
                  <a:effectLst>
                    <a:outerShdw blurRad="38100" dist="38100" dir="2700000" algn="tl">
                      <a:srgbClr val="C0C0C0"/>
                    </a:outerShdw>
                  </a:effectLst>
                  <a:latin typeface="AvantGarde Bk BT" pitchFamily="34" charset="0"/>
                  <a:cs typeface="+mn-cs"/>
                </a:rPr>
                <a:t>SECRETARÍA DE EDUCACIÓN</a:t>
              </a:r>
              <a:endParaRPr lang="es-ES" sz="2200" dirty="0">
                <a:solidFill>
                  <a:schemeClr val="bg1"/>
                </a:solidFill>
                <a:effectLst>
                  <a:outerShdw blurRad="38100" dist="38100" dir="2700000" algn="tl">
                    <a:srgbClr val="C0C0C0"/>
                  </a:outerShdw>
                </a:effectLst>
                <a:latin typeface="Calibri" pitchFamily="34" charset="0"/>
                <a:cs typeface="+mn-cs"/>
              </a:endParaRPr>
            </a:p>
          </p:txBody>
        </p:sp>
        <p:sp>
          <p:nvSpPr>
            <p:cNvPr id="14" name="Line 10"/>
            <p:cNvSpPr>
              <a:spLocks noChangeShapeType="1"/>
            </p:cNvSpPr>
            <p:nvPr/>
          </p:nvSpPr>
          <p:spPr bwMode="auto">
            <a:xfrm>
              <a:off x="0" y="1053906"/>
              <a:ext cx="9144000" cy="0"/>
            </a:xfrm>
            <a:prstGeom prst="line">
              <a:avLst/>
            </a:prstGeom>
            <a:noFill/>
            <a:ln w="63500">
              <a:solidFill>
                <a:schemeClr val="tx1"/>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5" name="Line 11"/>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6" name="Line 12"/>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7" name="Line 13"/>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8" name="Line 14"/>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9" name="Line 15"/>
            <p:cNvSpPr>
              <a:spLocks noChangeShapeType="1"/>
            </p:cNvSpPr>
            <p:nvPr/>
          </p:nvSpPr>
          <p:spPr bwMode="auto">
            <a:xfrm>
              <a:off x="63182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0" name="Line 16"/>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1" name="Line 17"/>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2" name="Line 18"/>
            <p:cNvSpPr>
              <a:spLocks noChangeShapeType="1"/>
            </p:cNvSpPr>
            <p:nvPr/>
          </p:nvSpPr>
          <p:spPr bwMode="auto">
            <a:xfrm>
              <a:off x="63182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3" name="Line 19"/>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4" name="Line 20"/>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119811"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p>
        </p:txBody>
      </p:sp>
      <p:grpSp>
        <p:nvGrpSpPr>
          <p:cNvPr id="119812" name="48 Grupo"/>
          <p:cNvGrpSpPr>
            <a:grpSpLocks/>
          </p:cNvGrpSpPr>
          <p:nvPr/>
        </p:nvGrpSpPr>
        <p:grpSpPr bwMode="auto">
          <a:xfrm>
            <a:off x="0" y="0"/>
            <a:ext cx="5668963" cy="822325"/>
            <a:chOff x="0" y="237113"/>
            <a:chExt cx="5669105" cy="821587"/>
          </a:xfrm>
        </p:grpSpPr>
        <p:pic>
          <p:nvPicPr>
            <p:cNvPr id="119819"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r="1941"/>
            <a:stretch>
              <a:fillRect/>
            </a:stretch>
          </p:blipFill>
          <p:spPr bwMode="auto">
            <a:xfrm>
              <a:off x="0" y="645318"/>
              <a:ext cx="298047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l="11476"/>
            <a:stretch>
              <a:fillRect/>
            </a:stretch>
          </p:blipFill>
          <p:spPr bwMode="auto">
            <a:xfrm>
              <a:off x="2922764" y="645318"/>
              <a:ext cx="269063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9"/>
            <p:cNvSpPr txBox="1">
              <a:spLocks noChangeArrowheads="1"/>
            </p:cNvSpPr>
            <p:nvPr/>
          </p:nvSpPr>
          <p:spPr bwMode="auto">
            <a:xfrm>
              <a:off x="106366" y="237113"/>
              <a:ext cx="5562739" cy="821587"/>
            </a:xfrm>
            <a:prstGeom prst="rect">
              <a:avLst/>
            </a:prstGeom>
            <a:noFill/>
            <a:ln w="9525">
              <a:noFill/>
              <a:miter lim="800000"/>
              <a:headEnd/>
              <a:tailEnd/>
            </a:ln>
            <a:effectLst/>
          </p:spPr>
          <p:txBody>
            <a:bodyPr>
              <a:spAutoFit/>
            </a:bodyPr>
            <a:lstStyle/>
            <a:p>
              <a:pPr eaLnBrk="1" hangingPunct="1">
                <a:defRPr/>
              </a:pPr>
              <a:endParaRPr lang="es-MX" sz="2400">
                <a:effectLst>
                  <a:outerShdw blurRad="38100" dist="38100" dir="2700000" algn="tl">
                    <a:srgbClr val="C0C0C0"/>
                  </a:outerShdw>
                </a:effectLst>
                <a:latin typeface="Calibri" pitchFamily="34" charset="0"/>
                <a:cs typeface="+mn-cs"/>
              </a:endParaRPr>
            </a:p>
            <a:p>
              <a:pPr eaLnBrk="1" hangingPunct="1">
                <a:defRPr/>
              </a:pPr>
              <a:endParaRPr lang="es-ES" sz="2400">
                <a:effectLst>
                  <a:outerShdw blurRad="38100" dist="38100" dir="2700000" algn="tl">
                    <a:srgbClr val="C0C0C0"/>
                  </a:outerShdw>
                </a:effectLst>
                <a:latin typeface="Calibri" pitchFamily="34" charset="0"/>
                <a:cs typeface="+mn-cs"/>
              </a:endParaRPr>
            </a:p>
          </p:txBody>
        </p:sp>
      </p:grpSp>
      <p:sp>
        <p:nvSpPr>
          <p:cNvPr id="119813" name="Rectangle 25"/>
          <p:cNvSpPr>
            <a:spLocks noChangeArrowheads="1"/>
          </p:cNvSpPr>
          <p:nvPr/>
        </p:nvSpPr>
        <p:spPr bwMode="auto">
          <a:xfrm>
            <a:off x="323850" y="981075"/>
            <a:ext cx="489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sz="1800">
                <a:latin typeface="Arial" panose="020B0604020202020204" pitchFamily="34" charset="0"/>
              </a:rPr>
              <a:t>Fines y calidad de la educación en el siglo XXI</a:t>
            </a:r>
          </a:p>
          <a:p>
            <a:pPr algn="ctr" eaLnBrk="1" hangingPunct="1">
              <a:spcBef>
                <a:spcPct val="0"/>
              </a:spcBef>
              <a:buFontTx/>
              <a:buNone/>
            </a:pPr>
            <a:r>
              <a:rPr lang="es-ES" sz="1800">
                <a:latin typeface="Arial" panose="020B0604020202020204" pitchFamily="34" charset="0"/>
              </a:rPr>
              <a:t>(globalización y autonomía</a:t>
            </a:r>
          </a:p>
        </p:txBody>
      </p:sp>
      <p:sp>
        <p:nvSpPr>
          <p:cNvPr id="119814" name="Rectangle 26"/>
          <p:cNvSpPr>
            <a:spLocks noChangeArrowheads="1"/>
          </p:cNvSpPr>
          <p:nvPr/>
        </p:nvSpPr>
        <p:spPr bwMode="auto">
          <a:xfrm>
            <a:off x="684213" y="1916113"/>
            <a:ext cx="80327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1800">
                <a:latin typeface="Arial" panose="020B0604020202020204" pitchFamily="34" charset="0"/>
              </a:rPr>
              <a:t>1. Articulación y coherencia del sistema educativo en los diferentes niveles</a:t>
            </a:r>
          </a:p>
          <a:p>
            <a:pPr eaLnBrk="1" hangingPunct="1">
              <a:spcBef>
                <a:spcPct val="0"/>
              </a:spcBef>
              <a:buFontTx/>
              <a:buNone/>
            </a:pPr>
            <a:r>
              <a:rPr lang="es-ES" sz="1800">
                <a:latin typeface="Arial" panose="020B0604020202020204" pitchFamily="34" charset="0"/>
              </a:rPr>
              <a:t>de formación y contextualizado en las regiones.</a:t>
            </a:r>
          </a:p>
          <a:p>
            <a:pPr eaLnBrk="1" hangingPunct="1">
              <a:spcBef>
                <a:spcPct val="0"/>
              </a:spcBef>
              <a:buFontTx/>
              <a:buNone/>
            </a:pPr>
            <a:r>
              <a:rPr lang="es-ES" sz="1800">
                <a:latin typeface="Arial" panose="020B0604020202020204" pitchFamily="34" charset="0"/>
              </a:rPr>
              <a:t>2. Conformación de un sistema de seguimiento y evaluación de calidad para</a:t>
            </a:r>
          </a:p>
          <a:p>
            <a:pPr eaLnBrk="1" hangingPunct="1">
              <a:spcBef>
                <a:spcPct val="0"/>
              </a:spcBef>
              <a:buFontTx/>
              <a:buNone/>
            </a:pPr>
            <a:r>
              <a:rPr lang="es-ES" sz="1800">
                <a:latin typeface="Arial" panose="020B0604020202020204" pitchFamily="34" charset="0"/>
              </a:rPr>
              <a:t>la educación en los niveles preescolar, básico, medio y superior, técnico y</a:t>
            </a:r>
          </a:p>
          <a:p>
            <a:pPr eaLnBrk="1" hangingPunct="1">
              <a:spcBef>
                <a:spcPct val="0"/>
              </a:spcBef>
              <a:buFontTx/>
              <a:buNone/>
            </a:pPr>
            <a:r>
              <a:rPr lang="es-ES" sz="1800">
                <a:latin typeface="Arial" panose="020B0604020202020204" pitchFamily="34" charset="0"/>
              </a:rPr>
              <a:t>tecnológico.</a:t>
            </a:r>
          </a:p>
          <a:p>
            <a:pPr eaLnBrk="1" hangingPunct="1">
              <a:spcBef>
                <a:spcPct val="0"/>
              </a:spcBef>
              <a:buFontTx/>
              <a:buNone/>
            </a:pPr>
            <a:r>
              <a:rPr lang="es-ES" sz="1800">
                <a:latin typeface="Arial" panose="020B0604020202020204" pitchFamily="34" charset="0"/>
              </a:rPr>
              <a:t>3. Fortalecimiento de la cultura de investigación, ciencia, tecnología,</a:t>
            </a:r>
          </a:p>
          <a:p>
            <a:pPr eaLnBrk="1" hangingPunct="1">
              <a:spcBef>
                <a:spcPct val="0"/>
              </a:spcBef>
              <a:buFontTx/>
              <a:buNone/>
            </a:pPr>
            <a:r>
              <a:rPr lang="es-ES" sz="1800">
                <a:latin typeface="Arial" panose="020B0604020202020204" pitchFamily="34" charset="0"/>
              </a:rPr>
              <a:t>humanidades y arte, pertinente, articulada con los contextos.</a:t>
            </a:r>
          </a:p>
          <a:p>
            <a:pPr eaLnBrk="1" hangingPunct="1">
              <a:spcBef>
                <a:spcPct val="0"/>
              </a:spcBef>
              <a:buFontTx/>
              <a:buNone/>
            </a:pPr>
            <a:r>
              <a:rPr lang="es-ES" sz="1800">
                <a:latin typeface="Arial" panose="020B0604020202020204" pitchFamily="34" charset="0"/>
              </a:rPr>
              <a:t>4. Acceso, uso y apropiación crítica de las TIC en el proceso formativo.</a:t>
            </a:r>
          </a:p>
          <a:p>
            <a:pPr eaLnBrk="1" hangingPunct="1">
              <a:spcBef>
                <a:spcPct val="0"/>
              </a:spcBef>
              <a:buFontTx/>
              <a:buNone/>
            </a:pPr>
            <a:r>
              <a:rPr lang="es-ES" sz="1800">
                <a:latin typeface="Arial" panose="020B0604020202020204" pitchFamily="34" charset="0"/>
              </a:rPr>
              <a:t>5. Fortalecimiento estructuras curriculares flexibles y pertinentes desde la</a:t>
            </a:r>
          </a:p>
          <a:p>
            <a:pPr eaLnBrk="1" hangingPunct="1">
              <a:spcBef>
                <a:spcPct val="0"/>
              </a:spcBef>
              <a:buFontTx/>
              <a:buNone/>
            </a:pPr>
            <a:r>
              <a:rPr lang="es-ES" sz="1800">
                <a:latin typeface="Arial" panose="020B0604020202020204" pitchFamily="34" charset="0"/>
              </a:rPr>
              <a:t>educación inicial hasta la superior.</a:t>
            </a:r>
          </a:p>
          <a:p>
            <a:pPr eaLnBrk="1" hangingPunct="1">
              <a:spcBef>
                <a:spcPct val="0"/>
              </a:spcBef>
              <a:buFontTx/>
              <a:buNone/>
            </a:pPr>
            <a:r>
              <a:rPr lang="es-ES" sz="1800">
                <a:latin typeface="Arial" panose="020B0604020202020204" pitchFamily="34" charset="0"/>
              </a:rPr>
              <a:t>6. Formación docente con énfasis en la interculturalidad, la diversidad, la</a:t>
            </a:r>
          </a:p>
          <a:p>
            <a:pPr eaLnBrk="1" hangingPunct="1">
              <a:spcBef>
                <a:spcPct val="0"/>
              </a:spcBef>
              <a:buFontTx/>
              <a:buNone/>
            </a:pPr>
            <a:r>
              <a:rPr lang="es-ES" sz="1800">
                <a:latin typeface="Arial" panose="020B0604020202020204" pitchFamily="34" charset="0"/>
              </a:rPr>
              <a:t>inclusión y las necesidades educativas especiales.</a:t>
            </a:r>
          </a:p>
          <a:p>
            <a:pPr eaLnBrk="1" hangingPunct="1">
              <a:spcBef>
                <a:spcPct val="0"/>
              </a:spcBef>
              <a:buFontTx/>
              <a:buNone/>
            </a:pPr>
            <a:r>
              <a:rPr lang="es-ES" sz="1800">
                <a:latin typeface="Arial" panose="020B0604020202020204" pitchFamily="34" charset="0"/>
              </a:rPr>
              <a:t>7. Articulación de los gobiernos locales y territoriales del Plan Decenal en sus</a:t>
            </a:r>
          </a:p>
          <a:p>
            <a:pPr eaLnBrk="1" hangingPunct="1">
              <a:spcBef>
                <a:spcPct val="0"/>
              </a:spcBef>
              <a:buFontTx/>
              <a:buNone/>
            </a:pPr>
            <a:r>
              <a:rPr lang="es-ES" sz="1800">
                <a:latin typeface="Arial" panose="020B0604020202020204" pitchFamily="34" charset="0"/>
              </a:rPr>
              <a:t>Planes de Desarrollo.</a:t>
            </a:r>
          </a:p>
        </p:txBody>
      </p:sp>
      <p:pic>
        <p:nvPicPr>
          <p:cNvPr id="119815"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634538" cy="722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Rectangle 28"/>
          <p:cNvSpPr>
            <a:spLocks noChangeArrowheads="1"/>
          </p:cNvSpPr>
          <p:nvPr/>
        </p:nvSpPr>
        <p:spPr bwMode="auto">
          <a:xfrm>
            <a:off x="323850" y="10525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a:latin typeface="Arial" panose="020B0604020202020204" pitchFamily="34" charset="0"/>
              </a:rPr>
              <a:t>Principales enfoques:</a:t>
            </a:r>
          </a:p>
        </p:txBody>
      </p:sp>
      <p:sp>
        <p:nvSpPr>
          <p:cNvPr id="119817" name="Rectangle 29"/>
          <p:cNvSpPr>
            <a:spLocks noChangeArrowheads="1"/>
          </p:cNvSpPr>
          <p:nvPr/>
        </p:nvSpPr>
        <p:spPr bwMode="auto">
          <a:xfrm>
            <a:off x="395288" y="260350"/>
            <a:ext cx="5616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b="1">
                <a:solidFill>
                  <a:srgbClr val="FF0000"/>
                </a:solidFill>
                <a:latin typeface="Arial" panose="020B0604020202020204" pitchFamily="34" charset="0"/>
              </a:rPr>
              <a:t>Educación en y para la paz, la convivencia y</a:t>
            </a:r>
          </a:p>
          <a:p>
            <a:pPr defTabSz="914400" eaLnBrk="1" hangingPunct="1">
              <a:spcBef>
                <a:spcPct val="0"/>
              </a:spcBef>
              <a:buFontTx/>
              <a:buNone/>
            </a:pPr>
            <a:r>
              <a:rPr lang="es-ES" sz="1800" b="1">
                <a:solidFill>
                  <a:srgbClr val="FF0000"/>
                </a:solidFill>
                <a:latin typeface="Arial" panose="020B0604020202020204" pitchFamily="34" charset="0"/>
              </a:rPr>
              <a:t>la ciudadanía</a:t>
            </a:r>
          </a:p>
        </p:txBody>
      </p:sp>
      <p:sp>
        <p:nvSpPr>
          <p:cNvPr id="119818" name="Rectangle 30"/>
          <p:cNvSpPr>
            <a:spLocks noChangeArrowheads="1"/>
          </p:cNvSpPr>
          <p:nvPr/>
        </p:nvSpPr>
        <p:spPr bwMode="auto">
          <a:xfrm>
            <a:off x="250825" y="1412875"/>
            <a:ext cx="8858250" cy="47089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lvl="2" indent="-342900" algn="just">
              <a:spcBef>
                <a:spcPct val="0"/>
              </a:spcBef>
            </a:pPr>
            <a:r>
              <a:rPr lang="es-ES" sz="2000" b="1" dirty="0" smtClean="0">
                <a:latin typeface="Arial" panose="020B0604020202020204" pitchFamily="34" charset="0"/>
              </a:rPr>
              <a:t>Aplicación </a:t>
            </a:r>
            <a:r>
              <a:rPr lang="es-ES" sz="2000" b="1" dirty="0">
                <a:latin typeface="Arial" panose="020B0604020202020204" pitchFamily="34" charset="0"/>
              </a:rPr>
              <a:t>de políticas públicas articuladas </a:t>
            </a:r>
            <a:r>
              <a:rPr lang="es-ES" sz="2000" b="1" dirty="0" err="1">
                <a:latin typeface="Arial" panose="020B0604020202020204" pitchFamily="34" charset="0"/>
              </a:rPr>
              <a:t>intra</a:t>
            </a:r>
            <a:r>
              <a:rPr lang="es-ES" sz="2000" b="1" dirty="0">
                <a:latin typeface="Arial" panose="020B0604020202020204" pitchFamily="34" charset="0"/>
              </a:rPr>
              <a:t> e </a:t>
            </a:r>
            <a:r>
              <a:rPr lang="es-ES" sz="2000" b="1" dirty="0" smtClean="0">
                <a:latin typeface="Arial" panose="020B0604020202020204" pitchFamily="34" charset="0"/>
              </a:rPr>
              <a:t>intersectorialmente que </a:t>
            </a:r>
            <a:r>
              <a:rPr lang="es-ES" sz="2000" b="1" dirty="0">
                <a:latin typeface="Arial" panose="020B0604020202020204" pitchFamily="34" charset="0"/>
              </a:rPr>
              <a:t>garanticen una educación en y para la </a:t>
            </a:r>
            <a:r>
              <a:rPr lang="es-ES" sz="2000" b="1" dirty="0" smtClean="0">
                <a:latin typeface="Arial" panose="020B0604020202020204" pitchFamily="34" charset="0"/>
              </a:rPr>
              <a:t>paz</a:t>
            </a:r>
            <a:r>
              <a:rPr lang="es-ES" sz="2000" b="1" dirty="0">
                <a:latin typeface="Arial" panose="020B0604020202020204" pitchFamily="34" charset="0"/>
              </a:rPr>
              <a:t>, la convivencia y la ciudadanía.</a:t>
            </a:r>
          </a:p>
          <a:p>
            <a:pPr marL="0" indent="0" algn="just">
              <a:spcBef>
                <a:spcPct val="0"/>
              </a:spcBef>
            </a:pPr>
            <a:endParaRPr lang="es-ES" sz="2000" b="1" dirty="0">
              <a:latin typeface="Arial" panose="020B0604020202020204" pitchFamily="34" charset="0"/>
            </a:endParaRPr>
          </a:p>
          <a:p>
            <a:pPr algn="just">
              <a:spcBef>
                <a:spcPct val="0"/>
              </a:spcBef>
            </a:pPr>
            <a:r>
              <a:rPr lang="es-ES" sz="2000" b="1" dirty="0" smtClean="0">
                <a:latin typeface="Arial" panose="020B0604020202020204" pitchFamily="34" charset="0"/>
              </a:rPr>
              <a:t>Proyectos </a:t>
            </a:r>
            <a:r>
              <a:rPr lang="es-ES" sz="2000" b="1" dirty="0">
                <a:latin typeface="Arial" panose="020B0604020202020204" pitchFamily="34" charset="0"/>
              </a:rPr>
              <a:t>educativos institucionales, prácticas y procesos </a:t>
            </a:r>
            <a:r>
              <a:rPr lang="es-ES" sz="2000" b="1" dirty="0" smtClean="0">
                <a:latin typeface="Arial" panose="020B0604020202020204" pitchFamily="34" charset="0"/>
              </a:rPr>
              <a:t>pedagógicos </a:t>
            </a:r>
            <a:r>
              <a:rPr lang="es-ES" sz="2000" b="1" dirty="0">
                <a:latin typeface="Arial" panose="020B0604020202020204" pitchFamily="34" charset="0"/>
              </a:rPr>
              <a:t>orientados hacia la práctica de valores, los 	principios ciudadanos y la convivencia pacífica.</a:t>
            </a:r>
          </a:p>
          <a:p>
            <a:pPr marL="0" indent="0" algn="just">
              <a:spcBef>
                <a:spcPct val="0"/>
              </a:spcBef>
            </a:pPr>
            <a:endParaRPr lang="es-ES" sz="2000" b="1" dirty="0">
              <a:latin typeface="Arial" panose="020B0604020202020204" pitchFamily="34" charset="0"/>
            </a:endParaRPr>
          </a:p>
          <a:p>
            <a:pPr algn="just">
              <a:spcBef>
                <a:spcPct val="0"/>
              </a:spcBef>
            </a:pPr>
            <a:r>
              <a:rPr lang="es-ES" sz="2000" b="1" dirty="0" smtClean="0">
                <a:latin typeface="Arial" panose="020B0604020202020204" pitchFamily="34" charset="0"/>
              </a:rPr>
              <a:t>Políticas </a:t>
            </a:r>
            <a:r>
              <a:rPr lang="es-ES" sz="2000" b="1" dirty="0">
                <a:latin typeface="Arial" panose="020B0604020202020204" pitchFamily="34" charset="0"/>
              </a:rPr>
              <a:t>de atención, protección, promoción de una educación </a:t>
            </a:r>
            <a:r>
              <a:rPr lang="es-ES" sz="2000" b="1" dirty="0" smtClean="0">
                <a:latin typeface="Arial" panose="020B0604020202020204" pitchFamily="34" charset="0"/>
              </a:rPr>
              <a:t>con </a:t>
            </a:r>
            <a:r>
              <a:rPr lang="es-ES" sz="2000" b="1" dirty="0">
                <a:latin typeface="Arial" panose="020B0604020202020204" pitchFamily="34" charset="0"/>
              </a:rPr>
              <a:t>calidad para todos los grupos poblacionales vulnerables y </a:t>
            </a:r>
            <a:r>
              <a:rPr lang="es-ES" sz="2000" b="1" dirty="0" smtClean="0">
                <a:latin typeface="Arial" panose="020B0604020202020204" pitchFamily="34" charset="0"/>
              </a:rPr>
              <a:t>con </a:t>
            </a:r>
            <a:r>
              <a:rPr lang="es-ES" sz="2000" b="1" dirty="0">
                <a:latin typeface="Arial" panose="020B0604020202020204" pitchFamily="34" charset="0"/>
              </a:rPr>
              <a:t>necesidades educativas especiales.</a:t>
            </a:r>
          </a:p>
          <a:p>
            <a:pPr marL="0" indent="0" algn="just">
              <a:spcBef>
                <a:spcPct val="0"/>
              </a:spcBef>
            </a:pPr>
            <a:endParaRPr lang="es-ES" sz="2000" b="1" dirty="0">
              <a:latin typeface="Arial" panose="020B0604020202020204" pitchFamily="34" charset="0"/>
            </a:endParaRPr>
          </a:p>
          <a:p>
            <a:pPr algn="just">
              <a:spcBef>
                <a:spcPct val="0"/>
              </a:spcBef>
            </a:pPr>
            <a:r>
              <a:rPr lang="es-ES" sz="2000" b="1" dirty="0" smtClean="0">
                <a:latin typeface="Arial" panose="020B0604020202020204" pitchFamily="34" charset="0"/>
              </a:rPr>
              <a:t>Programas</a:t>
            </a:r>
            <a:r>
              <a:rPr lang="es-ES" sz="2000" b="1" dirty="0">
                <a:latin typeface="Arial" panose="020B0604020202020204" pitchFamily="34" charset="0"/>
              </a:rPr>
              <a:t>, estrategias y proyectos de educación ambiental que </a:t>
            </a:r>
            <a:r>
              <a:rPr lang="es-ES" sz="2000" b="1" dirty="0" smtClean="0">
                <a:latin typeface="Arial" panose="020B0604020202020204" pitchFamily="34" charset="0"/>
              </a:rPr>
              <a:t>responden </a:t>
            </a:r>
            <a:r>
              <a:rPr lang="es-ES" sz="2000" b="1" dirty="0">
                <a:latin typeface="Arial" panose="020B0604020202020204" pitchFamily="34" charset="0"/>
              </a:rPr>
              <a:t>al respeto a la biodiversidad, la construcción de región </a:t>
            </a:r>
            <a:r>
              <a:rPr lang="es-ES" sz="2000" b="1" dirty="0" smtClean="0">
                <a:latin typeface="Arial" panose="020B0604020202020204" pitchFamily="34" charset="0"/>
              </a:rPr>
              <a:t>y </a:t>
            </a:r>
            <a:r>
              <a:rPr lang="es-ES" sz="2000" b="1" dirty="0">
                <a:latin typeface="Arial" panose="020B0604020202020204" pitchFamily="34" charset="0"/>
              </a:rPr>
              <a:t>la sostenibilidad de los contextos naturales y sociales.		</a:t>
            </a:r>
          </a:p>
        </p:txBody>
      </p:sp>
    </p:spTree>
    <p:extLst>
      <p:ext uri="{BB962C8B-B14F-4D97-AF65-F5344CB8AC3E}">
        <p14:creationId xmlns:p14="http://schemas.microsoft.com/office/powerpoint/2010/main" val="840771627"/>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6 Grupo"/>
          <p:cNvGrpSpPr>
            <a:grpSpLocks/>
          </p:cNvGrpSpPr>
          <p:nvPr/>
        </p:nvGrpSpPr>
        <p:grpSpPr bwMode="auto">
          <a:xfrm>
            <a:off x="0" y="0"/>
            <a:ext cx="9144000" cy="6880225"/>
            <a:chOff x="0" y="115888"/>
            <a:chExt cx="9144000" cy="6764337"/>
          </a:xfrm>
        </p:grpSpPr>
        <p:grpSp>
          <p:nvGrpSpPr>
            <p:cNvPr id="120846" name="Group 2"/>
            <p:cNvGrpSpPr>
              <a:grpSpLocks/>
            </p:cNvGrpSpPr>
            <p:nvPr/>
          </p:nvGrpSpPr>
          <p:grpSpPr bwMode="auto">
            <a:xfrm>
              <a:off x="6804025" y="115888"/>
              <a:ext cx="2305050" cy="1223962"/>
              <a:chOff x="2653" y="1797"/>
              <a:chExt cx="1452" cy="771"/>
            </a:xfrm>
          </p:grpSpPr>
          <p:pic>
            <p:nvPicPr>
              <p:cNvPr id="120861" name="Picture 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 y="1797"/>
                <a:ext cx="1316"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p:nvSpPr>
            <p:spPr bwMode="auto">
              <a:xfrm>
                <a:off x="2653" y="2341"/>
                <a:ext cx="1452" cy="227"/>
              </a:xfrm>
              <a:prstGeom prst="rect">
                <a:avLst/>
              </a:prstGeom>
              <a:solidFill>
                <a:schemeClr val="bg1"/>
              </a:solidFill>
              <a:ln w="9525" algn="ctr">
                <a:no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9" name="Rectangle 5"/>
            <p:cNvSpPr>
              <a:spLocks noChangeArrowheads="1"/>
            </p:cNvSpPr>
            <p:nvPr/>
          </p:nvSpPr>
          <p:spPr bwMode="auto">
            <a:xfrm>
              <a:off x="0" y="6337080"/>
              <a:ext cx="9144000" cy="543145"/>
            </a:xfrm>
            <a:prstGeom prst="rect">
              <a:avLst/>
            </a:prstGeom>
            <a:solidFill>
              <a:schemeClr val="tx1"/>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0" name="Rectangle 6"/>
            <p:cNvSpPr>
              <a:spLocks noChangeArrowheads="1"/>
            </p:cNvSpPr>
            <p:nvPr/>
          </p:nvSpPr>
          <p:spPr bwMode="auto">
            <a:xfrm>
              <a:off x="0" y="6341763"/>
              <a:ext cx="457200" cy="471350"/>
            </a:xfrm>
            <a:prstGeom prst="rect">
              <a:avLst/>
            </a:prstGeom>
            <a:solidFill>
              <a:srgbClr val="FF3300"/>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1" name="Text Box 7"/>
            <p:cNvSpPr txBox="1">
              <a:spLocks noChangeArrowheads="1"/>
            </p:cNvSpPr>
            <p:nvPr/>
          </p:nvSpPr>
          <p:spPr bwMode="auto">
            <a:xfrm>
              <a:off x="539750" y="6387025"/>
              <a:ext cx="8461375" cy="419845"/>
            </a:xfrm>
            <a:prstGeom prst="rect">
              <a:avLst/>
            </a:prstGeom>
            <a:noFill/>
            <a:ln w="9525">
              <a:noFill/>
              <a:miter lim="800000"/>
              <a:headEnd/>
              <a:tailEnd/>
            </a:ln>
            <a:effectLst/>
          </p:spPr>
          <p:txBody>
            <a:bodyPr>
              <a:spAutoFit/>
            </a:bodyPr>
            <a:lstStyle/>
            <a:p>
              <a:pPr defTabSz="914400" eaLnBrk="1" hangingPunct="1">
                <a:defRPr/>
              </a:pPr>
              <a:r>
                <a:rPr lang="es-ES_tradnl" sz="2200" dirty="0">
                  <a:solidFill>
                    <a:schemeClr val="bg1"/>
                  </a:solidFill>
                  <a:effectLst>
                    <a:outerShdw blurRad="38100" dist="38100" dir="2700000" algn="tl">
                      <a:srgbClr val="C0C0C0"/>
                    </a:outerShdw>
                  </a:effectLst>
                  <a:latin typeface="AvantGarde Bk BT" pitchFamily="34" charset="0"/>
                  <a:cs typeface="+mn-cs"/>
                </a:rPr>
                <a:t>SECRETARÍA DE EDUCACIÓN</a:t>
              </a:r>
              <a:endParaRPr lang="es-ES" sz="2200" dirty="0">
                <a:solidFill>
                  <a:schemeClr val="bg1"/>
                </a:solidFill>
                <a:effectLst>
                  <a:outerShdw blurRad="38100" dist="38100" dir="2700000" algn="tl">
                    <a:srgbClr val="C0C0C0"/>
                  </a:outerShdw>
                </a:effectLst>
                <a:latin typeface="Calibri" pitchFamily="34" charset="0"/>
                <a:cs typeface="+mn-cs"/>
              </a:endParaRPr>
            </a:p>
          </p:txBody>
        </p:sp>
        <p:sp>
          <p:nvSpPr>
            <p:cNvPr id="14" name="Line 10"/>
            <p:cNvSpPr>
              <a:spLocks noChangeShapeType="1"/>
            </p:cNvSpPr>
            <p:nvPr/>
          </p:nvSpPr>
          <p:spPr bwMode="auto">
            <a:xfrm>
              <a:off x="0" y="1053906"/>
              <a:ext cx="9144000" cy="0"/>
            </a:xfrm>
            <a:prstGeom prst="line">
              <a:avLst/>
            </a:prstGeom>
            <a:noFill/>
            <a:ln w="63500">
              <a:solidFill>
                <a:schemeClr val="tx1"/>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5" name="Line 11"/>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6" name="Line 12"/>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7" name="Line 13"/>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8" name="Line 14"/>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9" name="Line 15"/>
            <p:cNvSpPr>
              <a:spLocks noChangeShapeType="1"/>
            </p:cNvSpPr>
            <p:nvPr/>
          </p:nvSpPr>
          <p:spPr bwMode="auto">
            <a:xfrm>
              <a:off x="63182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0" name="Line 16"/>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1" name="Line 17"/>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2" name="Line 18"/>
            <p:cNvSpPr>
              <a:spLocks noChangeShapeType="1"/>
            </p:cNvSpPr>
            <p:nvPr/>
          </p:nvSpPr>
          <p:spPr bwMode="auto">
            <a:xfrm>
              <a:off x="63182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3" name="Line 19"/>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4" name="Line 20"/>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120835"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p>
        </p:txBody>
      </p:sp>
      <p:grpSp>
        <p:nvGrpSpPr>
          <p:cNvPr id="120836" name="48 Grupo"/>
          <p:cNvGrpSpPr>
            <a:grpSpLocks/>
          </p:cNvGrpSpPr>
          <p:nvPr/>
        </p:nvGrpSpPr>
        <p:grpSpPr bwMode="auto">
          <a:xfrm>
            <a:off x="0" y="0"/>
            <a:ext cx="5668963" cy="822325"/>
            <a:chOff x="0" y="237113"/>
            <a:chExt cx="5669105" cy="821587"/>
          </a:xfrm>
        </p:grpSpPr>
        <p:pic>
          <p:nvPicPr>
            <p:cNvPr id="120843"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r="1941"/>
            <a:stretch>
              <a:fillRect/>
            </a:stretch>
          </p:blipFill>
          <p:spPr bwMode="auto">
            <a:xfrm>
              <a:off x="0" y="645318"/>
              <a:ext cx="298047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4"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l="11476"/>
            <a:stretch>
              <a:fillRect/>
            </a:stretch>
          </p:blipFill>
          <p:spPr bwMode="auto">
            <a:xfrm>
              <a:off x="2922764" y="645318"/>
              <a:ext cx="269063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9"/>
            <p:cNvSpPr txBox="1">
              <a:spLocks noChangeArrowheads="1"/>
            </p:cNvSpPr>
            <p:nvPr/>
          </p:nvSpPr>
          <p:spPr bwMode="auto">
            <a:xfrm>
              <a:off x="106366" y="237113"/>
              <a:ext cx="5562739" cy="821587"/>
            </a:xfrm>
            <a:prstGeom prst="rect">
              <a:avLst/>
            </a:prstGeom>
            <a:noFill/>
            <a:ln w="9525">
              <a:noFill/>
              <a:miter lim="800000"/>
              <a:headEnd/>
              <a:tailEnd/>
            </a:ln>
            <a:effectLst/>
          </p:spPr>
          <p:txBody>
            <a:bodyPr>
              <a:spAutoFit/>
            </a:bodyPr>
            <a:lstStyle/>
            <a:p>
              <a:pPr eaLnBrk="1" hangingPunct="1">
                <a:defRPr/>
              </a:pPr>
              <a:endParaRPr lang="es-MX" sz="2400">
                <a:effectLst>
                  <a:outerShdw blurRad="38100" dist="38100" dir="2700000" algn="tl">
                    <a:srgbClr val="C0C0C0"/>
                  </a:outerShdw>
                </a:effectLst>
                <a:latin typeface="Calibri" pitchFamily="34" charset="0"/>
                <a:cs typeface="+mn-cs"/>
              </a:endParaRPr>
            </a:p>
            <a:p>
              <a:pPr eaLnBrk="1" hangingPunct="1">
                <a:defRPr/>
              </a:pPr>
              <a:endParaRPr lang="es-ES" sz="2400">
                <a:effectLst>
                  <a:outerShdw blurRad="38100" dist="38100" dir="2700000" algn="tl">
                    <a:srgbClr val="C0C0C0"/>
                  </a:outerShdw>
                </a:effectLst>
                <a:latin typeface="Calibri" pitchFamily="34" charset="0"/>
                <a:cs typeface="+mn-cs"/>
              </a:endParaRPr>
            </a:p>
          </p:txBody>
        </p:sp>
      </p:grpSp>
      <p:sp>
        <p:nvSpPr>
          <p:cNvPr id="120837" name="Rectangle 25"/>
          <p:cNvSpPr>
            <a:spLocks noChangeArrowheads="1"/>
          </p:cNvSpPr>
          <p:nvPr/>
        </p:nvSpPr>
        <p:spPr bwMode="auto">
          <a:xfrm>
            <a:off x="323850" y="981075"/>
            <a:ext cx="489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sz="1800">
                <a:latin typeface="Arial" panose="020B0604020202020204" pitchFamily="34" charset="0"/>
              </a:rPr>
              <a:t>Fines y calidad de la educación en el siglo XXI</a:t>
            </a:r>
          </a:p>
          <a:p>
            <a:pPr algn="ctr" eaLnBrk="1" hangingPunct="1">
              <a:spcBef>
                <a:spcPct val="0"/>
              </a:spcBef>
              <a:buFontTx/>
              <a:buNone/>
            </a:pPr>
            <a:r>
              <a:rPr lang="es-ES" sz="1800">
                <a:latin typeface="Arial" panose="020B0604020202020204" pitchFamily="34" charset="0"/>
              </a:rPr>
              <a:t>(globalización y autonomía</a:t>
            </a:r>
          </a:p>
        </p:txBody>
      </p:sp>
      <p:sp>
        <p:nvSpPr>
          <p:cNvPr id="120838" name="Rectangle 26"/>
          <p:cNvSpPr>
            <a:spLocks noChangeArrowheads="1"/>
          </p:cNvSpPr>
          <p:nvPr/>
        </p:nvSpPr>
        <p:spPr bwMode="auto">
          <a:xfrm>
            <a:off x="684213" y="1916113"/>
            <a:ext cx="80327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1800">
                <a:latin typeface="Arial" panose="020B0604020202020204" pitchFamily="34" charset="0"/>
              </a:rPr>
              <a:t>1. Articulación y coherencia del sistema educativo en los diferentes niveles</a:t>
            </a:r>
          </a:p>
          <a:p>
            <a:pPr eaLnBrk="1" hangingPunct="1">
              <a:spcBef>
                <a:spcPct val="0"/>
              </a:spcBef>
              <a:buFontTx/>
              <a:buNone/>
            </a:pPr>
            <a:r>
              <a:rPr lang="es-ES" sz="1800">
                <a:latin typeface="Arial" panose="020B0604020202020204" pitchFamily="34" charset="0"/>
              </a:rPr>
              <a:t>de formación y contextualizado en las regiones.</a:t>
            </a:r>
          </a:p>
          <a:p>
            <a:pPr eaLnBrk="1" hangingPunct="1">
              <a:spcBef>
                <a:spcPct val="0"/>
              </a:spcBef>
              <a:buFontTx/>
              <a:buNone/>
            </a:pPr>
            <a:r>
              <a:rPr lang="es-ES" sz="1800">
                <a:latin typeface="Arial" panose="020B0604020202020204" pitchFamily="34" charset="0"/>
              </a:rPr>
              <a:t>2. Conformación de un sistema de seguimiento y evaluación de calidad para</a:t>
            </a:r>
          </a:p>
          <a:p>
            <a:pPr eaLnBrk="1" hangingPunct="1">
              <a:spcBef>
                <a:spcPct val="0"/>
              </a:spcBef>
              <a:buFontTx/>
              <a:buNone/>
            </a:pPr>
            <a:r>
              <a:rPr lang="es-ES" sz="1800">
                <a:latin typeface="Arial" panose="020B0604020202020204" pitchFamily="34" charset="0"/>
              </a:rPr>
              <a:t>la educación en los niveles preescolar, básico, medio y superior, técnico y</a:t>
            </a:r>
          </a:p>
          <a:p>
            <a:pPr eaLnBrk="1" hangingPunct="1">
              <a:spcBef>
                <a:spcPct val="0"/>
              </a:spcBef>
              <a:buFontTx/>
              <a:buNone/>
            </a:pPr>
            <a:r>
              <a:rPr lang="es-ES" sz="1800">
                <a:latin typeface="Arial" panose="020B0604020202020204" pitchFamily="34" charset="0"/>
              </a:rPr>
              <a:t>tecnológico.</a:t>
            </a:r>
          </a:p>
          <a:p>
            <a:pPr eaLnBrk="1" hangingPunct="1">
              <a:spcBef>
                <a:spcPct val="0"/>
              </a:spcBef>
              <a:buFontTx/>
              <a:buNone/>
            </a:pPr>
            <a:r>
              <a:rPr lang="es-ES" sz="1800">
                <a:latin typeface="Arial" panose="020B0604020202020204" pitchFamily="34" charset="0"/>
              </a:rPr>
              <a:t>3. Fortalecimiento de la cultura de investigación, ciencia, tecnología,</a:t>
            </a:r>
          </a:p>
          <a:p>
            <a:pPr eaLnBrk="1" hangingPunct="1">
              <a:spcBef>
                <a:spcPct val="0"/>
              </a:spcBef>
              <a:buFontTx/>
              <a:buNone/>
            </a:pPr>
            <a:r>
              <a:rPr lang="es-ES" sz="1800">
                <a:latin typeface="Arial" panose="020B0604020202020204" pitchFamily="34" charset="0"/>
              </a:rPr>
              <a:t>humanidades y arte, pertinente, articulada con los contextos.</a:t>
            </a:r>
          </a:p>
          <a:p>
            <a:pPr eaLnBrk="1" hangingPunct="1">
              <a:spcBef>
                <a:spcPct val="0"/>
              </a:spcBef>
              <a:buFontTx/>
              <a:buNone/>
            </a:pPr>
            <a:r>
              <a:rPr lang="es-ES" sz="1800">
                <a:latin typeface="Arial" panose="020B0604020202020204" pitchFamily="34" charset="0"/>
              </a:rPr>
              <a:t>4. Acceso, uso y apropiación crítica de las TIC en el proceso formativo.</a:t>
            </a:r>
          </a:p>
          <a:p>
            <a:pPr eaLnBrk="1" hangingPunct="1">
              <a:spcBef>
                <a:spcPct val="0"/>
              </a:spcBef>
              <a:buFontTx/>
              <a:buNone/>
            </a:pPr>
            <a:r>
              <a:rPr lang="es-ES" sz="1800">
                <a:latin typeface="Arial" panose="020B0604020202020204" pitchFamily="34" charset="0"/>
              </a:rPr>
              <a:t>5. Fortalecimiento estructuras curriculares flexibles y pertinentes desde la</a:t>
            </a:r>
          </a:p>
          <a:p>
            <a:pPr eaLnBrk="1" hangingPunct="1">
              <a:spcBef>
                <a:spcPct val="0"/>
              </a:spcBef>
              <a:buFontTx/>
              <a:buNone/>
            </a:pPr>
            <a:r>
              <a:rPr lang="es-ES" sz="1800">
                <a:latin typeface="Arial" panose="020B0604020202020204" pitchFamily="34" charset="0"/>
              </a:rPr>
              <a:t>educación inicial hasta la superior.</a:t>
            </a:r>
          </a:p>
          <a:p>
            <a:pPr eaLnBrk="1" hangingPunct="1">
              <a:spcBef>
                <a:spcPct val="0"/>
              </a:spcBef>
              <a:buFontTx/>
              <a:buNone/>
            </a:pPr>
            <a:r>
              <a:rPr lang="es-ES" sz="1800">
                <a:latin typeface="Arial" panose="020B0604020202020204" pitchFamily="34" charset="0"/>
              </a:rPr>
              <a:t>6. Formación docente con énfasis en la interculturalidad, la diversidad, la</a:t>
            </a:r>
          </a:p>
          <a:p>
            <a:pPr eaLnBrk="1" hangingPunct="1">
              <a:spcBef>
                <a:spcPct val="0"/>
              </a:spcBef>
              <a:buFontTx/>
              <a:buNone/>
            </a:pPr>
            <a:r>
              <a:rPr lang="es-ES" sz="1800">
                <a:latin typeface="Arial" panose="020B0604020202020204" pitchFamily="34" charset="0"/>
              </a:rPr>
              <a:t>inclusión y las necesidades educativas especiales.</a:t>
            </a:r>
          </a:p>
          <a:p>
            <a:pPr eaLnBrk="1" hangingPunct="1">
              <a:spcBef>
                <a:spcPct val="0"/>
              </a:spcBef>
              <a:buFontTx/>
              <a:buNone/>
            </a:pPr>
            <a:r>
              <a:rPr lang="es-ES" sz="1800">
                <a:latin typeface="Arial" panose="020B0604020202020204" pitchFamily="34" charset="0"/>
              </a:rPr>
              <a:t>7. Articulación de los gobiernos locales y territoriales del Plan Decenal en sus</a:t>
            </a:r>
          </a:p>
          <a:p>
            <a:pPr eaLnBrk="1" hangingPunct="1">
              <a:spcBef>
                <a:spcPct val="0"/>
              </a:spcBef>
              <a:buFontTx/>
              <a:buNone/>
            </a:pPr>
            <a:r>
              <a:rPr lang="es-ES" sz="1800">
                <a:latin typeface="Arial" panose="020B0604020202020204" pitchFamily="34" charset="0"/>
              </a:rPr>
              <a:t>Planes de Desarrollo.</a:t>
            </a:r>
          </a:p>
        </p:txBody>
      </p:sp>
      <p:pic>
        <p:nvPicPr>
          <p:cNvPr id="12083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634538" cy="722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Rectangle 28"/>
          <p:cNvSpPr>
            <a:spLocks noChangeArrowheads="1"/>
          </p:cNvSpPr>
          <p:nvPr/>
        </p:nvSpPr>
        <p:spPr bwMode="auto">
          <a:xfrm>
            <a:off x="323850" y="10525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a:latin typeface="Arial" panose="020B0604020202020204" pitchFamily="34" charset="0"/>
              </a:rPr>
              <a:t>Principales enfoques:</a:t>
            </a:r>
          </a:p>
        </p:txBody>
      </p:sp>
      <p:sp>
        <p:nvSpPr>
          <p:cNvPr id="120841" name="Rectangle 29"/>
          <p:cNvSpPr>
            <a:spLocks noChangeArrowheads="1"/>
          </p:cNvSpPr>
          <p:nvPr/>
        </p:nvSpPr>
        <p:spPr bwMode="auto">
          <a:xfrm>
            <a:off x="395288" y="260350"/>
            <a:ext cx="5616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b="1">
                <a:solidFill>
                  <a:srgbClr val="FF0000"/>
                </a:solidFill>
                <a:latin typeface="Arial" panose="020B0604020202020204" pitchFamily="34" charset="0"/>
              </a:rPr>
              <a:t>Renovación pedagógica y uso de las TIC en</a:t>
            </a:r>
          </a:p>
          <a:p>
            <a:pPr defTabSz="914400" eaLnBrk="1" hangingPunct="1">
              <a:spcBef>
                <a:spcPct val="0"/>
              </a:spcBef>
              <a:buFontTx/>
              <a:buNone/>
            </a:pPr>
            <a:r>
              <a:rPr lang="es-ES" sz="1800" b="1">
                <a:solidFill>
                  <a:srgbClr val="FF0000"/>
                </a:solidFill>
                <a:latin typeface="Arial" panose="020B0604020202020204" pitchFamily="34" charset="0"/>
              </a:rPr>
              <a:t>educación</a:t>
            </a:r>
          </a:p>
        </p:txBody>
      </p:sp>
      <p:sp>
        <p:nvSpPr>
          <p:cNvPr id="120842" name="Rectangle 30"/>
          <p:cNvSpPr>
            <a:spLocks noChangeArrowheads="1"/>
          </p:cNvSpPr>
          <p:nvPr/>
        </p:nvSpPr>
        <p:spPr bwMode="auto">
          <a:xfrm>
            <a:off x="395288" y="1700213"/>
            <a:ext cx="8748712"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pPr>
            <a:r>
              <a:rPr lang="es-ES" sz="2000" b="1" dirty="0" smtClean="0">
                <a:latin typeface="Arial" panose="020B0604020202020204" pitchFamily="34" charset="0"/>
              </a:rPr>
              <a:t>Dotación </a:t>
            </a:r>
            <a:r>
              <a:rPr lang="es-ES" sz="2000" b="1" dirty="0">
                <a:latin typeface="Arial" panose="020B0604020202020204" pitchFamily="34" charset="0"/>
              </a:rPr>
              <a:t>e infraestructura tecnológica informática y de conectividad, con criterios de calidad y equidad.</a:t>
            </a:r>
          </a:p>
          <a:p>
            <a:pPr marL="342900" indent="-342900">
              <a:spcBef>
                <a:spcPct val="0"/>
              </a:spcBef>
            </a:pPr>
            <a:r>
              <a:rPr lang="es-ES" sz="2000" b="1" dirty="0" smtClean="0">
                <a:latin typeface="Arial" panose="020B0604020202020204" pitchFamily="34" charset="0"/>
              </a:rPr>
              <a:t>Revisión</a:t>
            </a:r>
            <a:r>
              <a:rPr lang="es-ES" sz="2000" b="1" dirty="0">
                <a:latin typeface="Arial" panose="020B0604020202020204" pitchFamily="34" charset="0"/>
              </a:rPr>
              <a:t>, reevaluación y articulación del sistema de Evaluación y promoción estudiantil y estándares de calidad.</a:t>
            </a:r>
          </a:p>
          <a:p>
            <a:pPr marL="342900" indent="-342900">
              <a:spcBef>
                <a:spcPct val="0"/>
              </a:spcBef>
            </a:pPr>
            <a:r>
              <a:rPr lang="es-ES" sz="2000" b="1" dirty="0" smtClean="0">
                <a:latin typeface="Arial" panose="020B0604020202020204" pitchFamily="34" charset="0"/>
              </a:rPr>
              <a:t>Fortalecimiento </a:t>
            </a:r>
            <a:r>
              <a:rPr lang="es-ES" sz="2000" b="1" dirty="0">
                <a:latin typeface="Arial" panose="020B0604020202020204" pitchFamily="34" charset="0"/>
              </a:rPr>
              <a:t>de los procesos lectores y escritores</a:t>
            </a:r>
          </a:p>
          <a:p>
            <a:pPr marL="342900" indent="-342900">
              <a:spcBef>
                <a:spcPct val="0"/>
              </a:spcBef>
            </a:pPr>
            <a:r>
              <a:rPr lang="es-ES" sz="2000" b="1" dirty="0" smtClean="0">
                <a:latin typeface="Arial" panose="020B0604020202020204" pitchFamily="34" charset="0"/>
              </a:rPr>
              <a:t>Fortalecimiento </a:t>
            </a:r>
            <a:r>
              <a:rPr lang="es-ES" sz="2000" b="1" dirty="0">
                <a:latin typeface="Arial" panose="020B0604020202020204" pitchFamily="34" charset="0"/>
              </a:rPr>
              <a:t>de procesos pedagógicos a través del uso y </a:t>
            </a:r>
            <a:r>
              <a:rPr lang="es-ES" sz="2000" b="1" dirty="0" smtClean="0">
                <a:latin typeface="Arial" panose="020B0604020202020204" pitchFamily="34" charset="0"/>
              </a:rPr>
              <a:t>apropiación </a:t>
            </a:r>
            <a:r>
              <a:rPr lang="es-ES" sz="2000" b="1" dirty="0">
                <a:latin typeface="Arial" panose="020B0604020202020204" pitchFamily="34" charset="0"/>
              </a:rPr>
              <a:t>de las TIC.</a:t>
            </a:r>
          </a:p>
          <a:p>
            <a:pPr marL="342900" indent="-342900">
              <a:spcBef>
                <a:spcPct val="0"/>
              </a:spcBef>
            </a:pPr>
            <a:r>
              <a:rPr lang="es-ES" sz="2000" b="1" dirty="0" smtClean="0">
                <a:latin typeface="Arial" panose="020B0604020202020204" pitchFamily="34" charset="0"/>
              </a:rPr>
              <a:t>Innovación </a:t>
            </a:r>
            <a:r>
              <a:rPr lang="es-ES" sz="2000" b="1" dirty="0">
                <a:latin typeface="Arial" panose="020B0604020202020204" pitchFamily="34" charset="0"/>
              </a:rPr>
              <a:t>pedagógica que garantice la interacción entre actores educativos </a:t>
            </a:r>
          </a:p>
          <a:p>
            <a:pPr marL="342900" indent="-342900">
              <a:spcBef>
                <a:spcPct val="0"/>
              </a:spcBef>
            </a:pPr>
            <a:r>
              <a:rPr lang="es-ES" sz="2000" b="1" dirty="0" smtClean="0">
                <a:latin typeface="Arial" panose="020B0604020202020204" pitchFamily="34" charset="0"/>
              </a:rPr>
              <a:t>Renovación </a:t>
            </a:r>
            <a:r>
              <a:rPr lang="es-ES" sz="2000" b="1" dirty="0">
                <a:latin typeface="Arial" panose="020B0604020202020204" pitchFamily="34" charset="0"/>
              </a:rPr>
              <a:t>y seguimiento a de los proyectos educativos propiciando el uso de las TIC.</a:t>
            </a:r>
          </a:p>
          <a:p>
            <a:pPr marL="342900" indent="-342900">
              <a:spcBef>
                <a:spcPct val="0"/>
              </a:spcBef>
            </a:pPr>
            <a:r>
              <a:rPr lang="es-ES" sz="2000" b="1" dirty="0" smtClean="0">
                <a:latin typeface="Arial" panose="020B0604020202020204" pitchFamily="34" charset="0"/>
              </a:rPr>
              <a:t>Formación </a:t>
            </a:r>
            <a:r>
              <a:rPr lang="es-ES" sz="2000" b="1" dirty="0">
                <a:latin typeface="Arial" panose="020B0604020202020204" pitchFamily="34" charset="0"/>
              </a:rPr>
              <a:t>inicial y permanente de docentes en el uso de las TIC</a:t>
            </a:r>
          </a:p>
          <a:p>
            <a:pPr marL="342900" indent="-342900">
              <a:spcBef>
                <a:spcPct val="0"/>
              </a:spcBef>
            </a:pPr>
            <a:r>
              <a:rPr lang="es-ES" sz="2000" b="1" dirty="0" smtClean="0">
                <a:latin typeface="Arial" panose="020B0604020202020204" pitchFamily="34" charset="0"/>
              </a:rPr>
              <a:t>Innovación </a:t>
            </a:r>
            <a:r>
              <a:rPr lang="es-ES" sz="2000" b="1" dirty="0">
                <a:latin typeface="Arial" panose="020B0604020202020204" pitchFamily="34" charset="0"/>
              </a:rPr>
              <a:t>pedagógica a partir de la investigación y estímulo a experiencias significativas y redes colaborativas virtuales.</a:t>
            </a:r>
          </a:p>
        </p:txBody>
      </p:sp>
    </p:spTree>
    <p:extLst>
      <p:ext uri="{BB962C8B-B14F-4D97-AF65-F5344CB8AC3E}">
        <p14:creationId xmlns:p14="http://schemas.microsoft.com/office/powerpoint/2010/main" val="1280197747"/>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6 Grupo"/>
          <p:cNvGrpSpPr>
            <a:grpSpLocks/>
          </p:cNvGrpSpPr>
          <p:nvPr/>
        </p:nvGrpSpPr>
        <p:grpSpPr bwMode="auto">
          <a:xfrm>
            <a:off x="0" y="0"/>
            <a:ext cx="9144000" cy="6880225"/>
            <a:chOff x="0" y="115888"/>
            <a:chExt cx="9144000" cy="6764337"/>
          </a:xfrm>
        </p:grpSpPr>
        <p:grpSp>
          <p:nvGrpSpPr>
            <p:cNvPr id="121870" name="Group 2"/>
            <p:cNvGrpSpPr>
              <a:grpSpLocks/>
            </p:cNvGrpSpPr>
            <p:nvPr/>
          </p:nvGrpSpPr>
          <p:grpSpPr bwMode="auto">
            <a:xfrm>
              <a:off x="6804025" y="115888"/>
              <a:ext cx="2305050" cy="1223962"/>
              <a:chOff x="2653" y="1797"/>
              <a:chExt cx="1452" cy="771"/>
            </a:xfrm>
          </p:grpSpPr>
          <p:pic>
            <p:nvPicPr>
              <p:cNvPr id="121885" name="Picture 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 y="1797"/>
                <a:ext cx="1316"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p:nvSpPr>
            <p:spPr bwMode="auto">
              <a:xfrm>
                <a:off x="2653" y="2341"/>
                <a:ext cx="1452" cy="227"/>
              </a:xfrm>
              <a:prstGeom prst="rect">
                <a:avLst/>
              </a:prstGeom>
              <a:solidFill>
                <a:schemeClr val="bg1"/>
              </a:solidFill>
              <a:ln w="9525" algn="ctr">
                <a:no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9" name="Rectangle 5"/>
            <p:cNvSpPr>
              <a:spLocks noChangeArrowheads="1"/>
            </p:cNvSpPr>
            <p:nvPr/>
          </p:nvSpPr>
          <p:spPr bwMode="auto">
            <a:xfrm>
              <a:off x="0" y="6337080"/>
              <a:ext cx="9144000" cy="543145"/>
            </a:xfrm>
            <a:prstGeom prst="rect">
              <a:avLst/>
            </a:prstGeom>
            <a:solidFill>
              <a:schemeClr val="tx1"/>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0" name="Rectangle 6"/>
            <p:cNvSpPr>
              <a:spLocks noChangeArrowheads="1"/>
            </p:cNvSpPr>
            <p:nvPr/>
          </p:nvSpPr>
          <p:spPr bwMode="auto">
            <a:xfrm>
              <a:off x="0" y="6341763"/>
              <a:ext cx="457200" cy="471350"/>
            </a:xfrm>
            <a:prstGeom prst="rect">
              <a:avLst/>
            </a:prstGeom>
            <a:solidFill>
              <a:srgbClr val="FF3300"/>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1" name="Text Box 7"/>
            <p:cNvSpPr txBox="1">
              <a:spLocks noChangeArrowheads="1"/>
            </p:cNvSpPr>
            <p:nvPr/>
          </p:nvSpPr>
          <p:spPr bwMode="auto">
            <a:xfrm>
              <a:off x="539750" y="6387025"/>
              <a:ext cx="8461375" cy="419845"/>
            </a:xfrm>
            <a:prstGeom prst="rect">
              <a:avLst/>
            </a:prstGeom>
            <a:noFill/>
            <a:ln w="9525">
              <a:noFill/>
              <a:miter lim="800000"/>
              <a:headEnd/>
              <a:tailEnd/>
            </a:ln>
            <a:effectLst/>
          </p:spPr>
          <p:txBody>
            <a:bodyPr>
              <a:spAutoFit/>
            </a:bodyPr>
            <a:lstStyle/>
            <a:p>
              <a:pPr defTabSz="914400" eaLnBrk="1" hangingPunct="1">
                <a:defRPr/>
              </a:pPr>
              <a:r>
                <a:rPr lang="es-ES_tradnl" sz="2200" dirty="0">
                  <a:solidFill>
                    <a:schemeClr val="bg1"/>
                  </a:solidFill>
                  <a:effectLst>
                    <a:outerShdw blurRad="38100" dist="38100" dir="2700000" algn="tl">
                      <a:srgbClr val="C0C0C0"/>
                    </a:outerShdw>
                  </a:effectLst>
                  <a:latin typeface="AvantGarde Bk BT" pitchFamily="34" charset="0"/>
                  <a:cs typeface="+mn-cs"/>
                </a:rPr>
                <a:t>SECRETARÍA DE EDUCACIÓN</a:t>
              </a:r>
              <a:endParaRPr lang="es-ES" sz="2200" dirty="0">
                <a:solidFill>
                  <a:schemeClr val="bg1"/>
                </a:solidFill>
                <a:effectLst>
                  <a:outerShdw blurRad="38100" dist="38100" dir="2700000" algn="tl">
                    <a:srgbClr val="C0C0C0"/>
                  </a:outerShdw>
                </a:effectLst>
                <a:latin typeface="Calibri" pitchFamily="34" charset="0"/>
                <a:cs typeface="+mn-cs"/>
              </a:endParaRPr>
            </a:p>
          </p:txBody>
        </p:sp>
        <p:sp>
          <p:nvSpPr>
            <p:cNvPr id="14" name="Line 10"/>
            <p:cNvSpPr>
              <a:spLocks noChangeShapeType="1"/>
            </p:cNvSpPr>
            <p:nvPr/>
          </p:nvSpPr>
          <p:spPr bwMode="auto">
            <a:xfrm>
              <a:off x="0" y="1053906"/>
              <a:ext cx="9144000" cy="0"/>
            </a:xfrm>
            <a:prstGeom prst="line">
              <a:avLst/>
            </a:prstGeom>
            <a:noFill/>
            <a:ln w="63500">
              <a:solidFill>
                <a:schemeClr val="tx1"/>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5" name="Line 11"/>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6" name="Line 12"/>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7" name="Line 13"/>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8" name="Line 14"/>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9" name="Line 15"/>
            <p:cNvSpPr>
              <a:spLocks noChangeShapeType="1"/>
            </p:cNvSpPr>
            <p:nvPr/>
          </p:nvSpPr>
          <p:spPr bwMode="auto">
            <a:xfrm>
              <a:off x="63182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0" name="Line 16"/>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1" name="Line 17"/>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2" name="Line 18"/>
            <p:cNvSpPr>
              <a:spLocks noChangeShapeType="1"/>
            </p:cNvSpPr>
            <p:nvPr/>
          </p:nvSpPr>
          <p:spPr bwMode="auto">
            <a:xfrm>
              <a:off x="63182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3" name="Line 19"/>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4" name="Line 20"/>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121859"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p>
        </p:txBody>
      </p:sp>
      <p:grpSp>
        <p:nvGrpSpPr>
          <p:cNvPr id="121860" name="48 Grupo"/>
          <p:cNvGrpSpPr>
            <a:grpSpLocks/>
          </p:cNvGrpSpPr>
          <p:nvPr/>
        </p:nvGrpSpPr>
        <p:grpSpPr bwMode="auto">
          <a:xfrm>
            <a:off x="0" y="0"/>
            <a:ext cx="5668963" cy="822325"/>
            <a:chOff x="0" y="237113"/>
            <a:chExt cx="5669105" cy="821587"/>
          </a:xfrm>
        </p:grpSpPr>
        <p:pic>
          <p:nvPicPr>
            <p:cNvPr id="121867"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r="1941"/>
            <a:stretch>
              <a:fillRect/>
            </a:stretch>
          </p:blipFill>
          <p:spPr bwMode="auto">
            <a:xfrm>
              <a:off x="0" y="645318"/>
              <a:ext cx="298047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8"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l="11476"/>
            <a:stretch>
              <a:fillRect/>
            </a:stretch>
          </p:blipFill>
          <p:spPr bwMode="auto">
            <a:xfrm>
              <a:off x="2922764" y="645318"/>
              <a:ext cx="269063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9"/>
            <p:cNvSpPr txBox="1">
              <a:spLocks noChangeArrowheads="1"/>
            </p:cNvSpPr>
            <p:nvPr/>
          </p:nvSpPr>
          <p:spPr bwMode="auto">
            <a:xfrm>
              <a:off x="106366" y="237113"/>
              <a:ext cx="5562739" cy="821587"/>
            </a:xfrm>
            <a:prstGeom prst="rect">
              <a:avLst/>
            </a:prstGeom>
            <a:noFill/>
            <a:ln w="9525">
              <a:noFill/>
              <a:miter lim="800000"/>
              <a:headEnd/>
              <a:tailEnd/>
            </a:ln>
            <a:effectLst/>
          </p:spPr>
          <p:txBody>
            <a:bodyPr>
              <a:spAutoFit/>
            </a:bodyPr>
            <a:lstStyle/>
            <a:p>
              <a:pPr eaLnBrk="1" hangingPunct="1">
                <a:defRPr/>
              </a:pPr>
              <a:endParaRPr lang="es-MX" sz="2400">
                <a:effectLst>
                  <a:outerShdw blurRad="38100" dist="38100" dir="2700000" algn="tl">
                    <a:srgbClr val="C0C0C0"/>
                  </a:outerShdw>
                </a:effectLst>
                <a:latin typeface="Calibri" pitchFamily="34" charset="0"/>
                <a:cs typeface="+mn-cs"/>
              </a:endParaRPr>
            </a:p>
            <a:p>
              <a:pPr eaLnBrk="1" hangingPunct="1">
                <a:defRPr/>
              </a:pPr>
              <a:endParaRPr lang="es-ES" sz="2400">
                <a:effectLst>
                  <a:outerShdw blurRad="38100" dist="38100" dir="2700000" algn="tl">
                    <a:srgbClr val="C0C0C0"/>
                  </a:outerShdw>
                </a:effectLst>
                <a:latin typeface="Calibri" pitchFamily="34" charset="0"/>
                <a:cs typeface="+mn-cs"/>
              </a:endParaRPr>
            </a:p>
          </p:txBody>
        </p:sp>
      </p:grpSp>
      <p:sp>
        <p:nvSpPr>
          <p:cNvPr id="121861" name="Rectangle 25"/>
          <p:cNvSpPr>
            <a:spLocks noChangeArrowheads="1"/>
          </p:cNvSpPr>
          <p:nvPr/>
        </p:nvSpPr>
        <p:spPr bwMode="auto">
          <a:xfrm>
            <a:off x="323850" y="981075"/>
            <a:ext cx="489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sz="1800">
                <a:latin typeface="Arial" panose="020B0604020202020204" pitchFamily="34" charset="0"/>
              </a:rPr>
              <a:t>Fines y calidad de la educación en el siglo XXI</a:t>
            </a:r>
          </a:p>
          <a:p>
            <a:pPr algn="ctr" eaLnBrk="1" hangingPunct="1">
              <a:spcBef>
                <a:spcPct val="0"/>
              </a:spcBef>
              <a:buFontTx/>
              <a:buNone/>
            </a:pPr>
            <a:r>
              <a:rPr lang="es-ES" sz="1800">
                <a:latin typeface="Arial" panose="020B0604020202020204" pitchFamily="34" charset="0"/>
              </a:rPr>
              <a:t>(globalización y autonomía</a:t>
            </a:r>
          </a:p>
        </p:txBody>
      </p:sp>
      <p:sp>
        <p:nvSpPr>
          <p:cNvPr id="121862" name="Rectangle 26"/>
          <p:cNvSpPr>
            <a:spLocks noChangeArrowheads="1"/>
          </p:cNvSpPr>
          <p:nvPr/>
        </p:nvSpPr>
        <p:spPr bwMode="auto">
          <a:xfrm>
            <a:off x="684213" y="1916113"/>
            <a:ext cx="80327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1800">
                <a:latin typeface="Arial" panose="020B0604020202020204" pitchFamily="34" charset="0"/>
              </a:rPr>
              <a:t>1. Articulación y coherencia del sistema educativo en los diferentes niveles</a:t>
            </a:r>
          </a:p>
          <a:p>
            <a:pPr eaLnBrk="1" hangingPunct="1">
              <a:spcBef>
                <a:spcPct val="0"/>
              </a:spcBef>
              <a:buFontTx/>
              <a:buNone/>
            </a:pPr>
            <a:r>
              <a:rPr lang="es-ES" sz="1800">
                <a:latin typeface="Arial" panose="020B0604020202020204" pitchFamily="34" charset="0"/>
              </a:rPr>
              <a:t>de formación y contextualizado en las regiones.</a:t>
            </a:r>
          </a:p>
          <a:p>
            <a:pPr eaLnBrk="1" hangingPunct="1">
              <a:spcBef>
                <a:spcPct val="0"/>
              </a:spcBef>
              <a:buFontTx/>
              <a:buNone/>
            </a:pPr>
            <a:r>
              <a:rPr lang="es-ES" sz="1800">
                <a:latin typeface="Arial" panose="020B0604020202020204" pitchFamily="34" charset="0"/>
              </a:rPr>
              <a:t>2. Conformación de un sistema de seguimiento y evaluación de calidad para</a:t>
            </a:r>
          </a:p>
          <a:p>
            <a:pPr eaLnBrk="1" hangingPunct="1">
              <a:spcBef>
                <a:spcPct val="0"/>
              </a:spcBef>
              <a:buFontTx/>
              <a:buNone/>
            </a:pPr>
            <a:r>
              <a:rPr lang="es-ES" sz="1800">
                <a:latin typeface="Arial" panose="020B0604020202020204" pitchFamily="34" charset="0"/>
              </a:rPr>
              <a:t>la educación en los niveles preescolar, básico, medio y superior, técnico y</a:t>
            </a:r>
          </a:p>
          <a:p>
            <a:pPr eaLnBrk="1" hangingPunct="1">
              <a:spcBef>
                <a:spcPct val="0"/>
              </a:spcBef>
              <a:buFontTx/>
              <a:buNone/>
            </a:pPr>
            <a:r>
              <a:rPr lang="es-ES" sz="1800">
                <a:latin typeface="Arial" panose="020B0604020202020204" pitchFamily="34" charset="0"/>
              </a:rPr>
              <a:t>tecnológico.</a:t>
            </a:r>
          </a:p>
          <a:p>
            <a:pPr eaLnBrk="1" hangingPunct="1">
              <a:spcBef>
                <a:spcPct val="0"/>
              </a:spcBef>
              <a:buFontTx/>
              <a:buNone/>
            </a:pPr>
            <a:r>
              <a:rPr lang="es-ES" sz="1800">
                <a:latin typeface="Arial" panose="020B0604020202020204" pitchFamily="34" charset="0"/>
              </a:rPr>
              <a:t>3. Fortalecimiento de la cultura de investigación, ciencia, tecnología,</a:t>
            </a:r>
          </a:p>
          <a:p>
            <a:pPr eaLnBrk="1" hangingPunct="1">
              <a:spcBef>
                <a:spcPct val="0"/>
              </a:spcBef>
              <a:buFontTx/>
              <a:buNone/>
            </a:pPr>
            <a:r>
              <a:rPr lang="es-ES" sz="1800">
                <a:latin typeface="Arial" panose="020B0604020202020204" pitchFamily="34" charset="0"/>
              </a:rPr>
              <a:t>humanidades y arte, pertinente, articulada con los contextos.</a:t>
            </a:r>
          </a:p>
          <a:p>
            <a:pPr eaLnBrk="1" hangingPunct="1">
              <a:spcBef>
                <a:spcPct val="0"/>
              </a:spcBef>
              <a:buFontTx/>
              <a:buNone/>
            </a:pPr>
            <a:r>
              <a:rPr lang="es-ES" sz="1800">
                <a:latin typeface="Arial" panose="020B0604020202020204" pitchFamily="34" charset="0"/>
              </a:rPr>
              <a:t>4. Acceso, uso y apropiación crítica de las TIC en el proceso formativo.</a:t>
            </a:r>
          </a:p>
          <a:p>
            <a:pPr eaLnBrk="1" hangingPunct="1">
              <a:spcBef>
                <a:spcPct val="0"/>
              </a:spcBef>
              <a:buFontTx/>
              <a:buNone/>
            </a:pPr>
            <a:r>
              <a:rPr lang="es-ES" sz="1800">
                <a:latin typeface="Arial" panose="020B0604020202020204" pitchFamily="34" charset="0"/>
              </a:rPr>
              <a:t>5. Fortalecimiento estructuras curriculares flexibles y pertinentes desde la</a:t>
            </a:r>
          </a:p>
          <a:p>
            <a:pPr eaLnBrk="1" hangingPunct="1">
              <a:spcBef>
                <a:spcPct val="0"/>
              </a:spcBef>
              <a:buFontTx/>
              <a:buNone/>
            </a:pPr>
            <a:r>
              <a:rPr lang="es-ES" sz="1800">
                <a:latin typeface="Arial" panose="020B0604020202020204" pitchFamily="34" charset="0"/>
              </a:rPr>
              <a:t>educación inicial hasta la superior.</a:t>
            </a:r>
          </a:p>
          <a:p>
            <a:pPr eaLnBrk="1" hangingPunct="1">
              <a:spcBef>
                <a:spcPct val="0"/>
              </a:spcBef>
              <a:buFontTx/>
              <a:buNone/>
            </a:pPr>
            <a:r>
              <a:rPr lang="es-ES" sz="1800">
                <a:latin typeface="Arial" panose="020B0604020202020204" pitchFamily="34" charset="0"/>
              </a:rPr>
              <a:t>6. Formación docente con énfasis en la interculturalidad, la diversidad, la</a:t>
            </a:r>
          </a:p>
          <a:p>
            <a:pPr eaLnBrk="1" hangingPunct="1">
              <a:spcBef>
                <a:spcPct val="0"/>
              </a:spcBef>
              <a:buFontTx/>
              <a:buNone/>
            </a:pPr>
            <a:r>
              <a:rPr lang="es-ES" sz="1800">
                <a:latin typeface="Arial" panose="020B0604020202020204" pitchFamily="34" charset="0"/>
              </a:rPr>
              <a:t>inclusión y las necesidades educativas especiales.</a:t>
            </a:r>
          </a:p>
          <a:p>
            <a:pPr eaLnBrk="1" hangingPunct="1">
              <a:spcBef>
                <a:spcPct val="0"/>
              </a:spcBef>
              <a:buFontTx/>
              <a:buNone/>
            </a:pPr>
            <a:r>
              <a:rPr lang="es-ES" sz="1800">
                <a:latin typeface="Arial" panose="020B0604020202020204" pitchFamily="34" charset="0"/>
              </a:rPr>
              <a:t>7. Articulación de los gobiernos locales y territoriales del Plan Decenal en sus</a:t>
            </a:r>
          </a:p>
          <a:p>
            <a:pPr eaLnBrk="1" hangingPunct="1">
              <a:spcBef>
                <a:spcPct val="0"/>
              </a:spcBef>
              <a:buFontTx/>
              <a:buNone/>
            </a:pPr>
            <a:r>
              <a:rPr lang="es-ES" sz="1800">
                <a:latin typeface="Arial" panose="020B0604020202020204" pitchFamily="34" charset="0"/>
              </a:rPr>
              <a:t>Planes de Desarrollo.</a:t>
            </a:r>
          </a:p>
        </p:txBody>
      </p:sp>
      <p:pic>
        <p:nvPicPr>
          <p:cNvPr id="121863"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634538" cy="722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Rectangle 28"/>
          <p:cNvSpPr>
            <a:spLocks noChangeArrowheads="1"/>
          </p:cNvSpPr>
          <p:nvPr/>
        </p:nvSpPr>
        <p:spPr bwMode="auto">
          <a:xfrm>
            <a:off x="330829" y="13065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b="1" dirty="0">
                <a:latin typeface="Arial" panose="020B0604020202020204" pitchFamily="34" charset="0"/>
              </a:rPr>
              <a:t>Principales enfoques:</a:t>
            </a:r>
          </a:p>
        </p:txBody>
      </p:sp>
      <p:sp>
        <p:nvSpPr>
          <p:cNvPr id="121865" name="Rectangle 29"/>
          <p:cNvSpPr>
            <a:spLocks noChangeArrowheads="1"/>
          </p:cNvSpPr>
          <p:nvPr/>
        </p:nvSpPr>
        <p:spPr bwMode="auto">
          <a:xfrm>
            <a:off x="250825" y="260350"/>
            <a:ext cx="5616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2400" b="1">
                <a:solidFill>
                  <a:srgbClr val="FF0000"/>
                </a:solidFill>
                <a:latin typeface="Arial" panose="020B0604020202020204" pitchFamily="34" charset="0"/>
              </a:rPr>
              <a:t>Ciencia y tecnología integradas a la educación</a:t>
            </a:r>
          </a:p>
        </p:txBody>
      </p:sp>
      <p:sp>
        <p:nvSpPr>
          <p:cNvPr id="121866" name="Rectangle 30"/>
          <p:cNvSpPr>
            <a:spLocks noChangeArrowheads="1"/>
          </p:cNvSpPr>
          <p:nvPr/>
        </p:nvSpPr>
        <p:spPr bwMode="auto">
          <a:xfrm>
            <a:off x="267077" y="1906558"/>
            <a:ext cx="8748712" cy="37856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pPr>
            <a:r>
              <a:rPr lang="es-ES" sz="2000" b="1" dirty="0" smtClean="0">
                <a:latin typeface="Arial" panose="020B0604020202020204" pitchFamily="34" charset="0"/>
              </a:rPr>
              <a:t>Articulación </a:t>
            </a:r>
            <a:r>
              <a:rPr lang="es-ES" sz="2000" b="1" dirty="0">
                <a:latin typeface="Arial" panose="020B0604020202020204" pitchFamily="34" charset="0"/>
              </a:rPr>
              <a:t>entre Estado, las universidades, el SENA y Colciencias </a:t>
            </a:r>
            <a:r>
              <a:rPr lang="es-ES" sz="2000" b="1" dirty="0" smtClean="0">
                <a:latin typeface="Arial" panose="020B0604020202020204" pitchFamily="34" charset="0"/>
              </a:rPr>
              <a:t>para fomentar </a:t>
            </a:r>
            <a:r>
              <a:rPr lang="es-ES" sz="2000" b="1" dirty="0">
                <a:latin typeface="Arial" panose="020B0604020202020204" pitchFamily="34" charset="0"/>
              </a:rPr>
              <a:t>el desarrollo de la educación en ciencia, tecnología e innovación.</a:t>
            </a:r>
          </a:p>
          <a:p>
            <a:pPr marL="342900" indent="-342900">
              <a:spcBef>
                <a:spcPct val="0"/>
              </a:spcBef>
            </a:pPr>
            <a:r>
              <a:rPr lang="es-ES" sz="2000" b="1" dirty="0" smtClean="0">
                <a:latin typeface="Arial" panose="020B0604020202020204" pitchFamily="34" charset="0"/>
              </a:rPr>
              <a:t>Conocimiento </a:t>
            </a:r>
            <a:r>
              <a:rPr lang="es-ES" sz="2000" b="1" dirty="0">
                <a:latin typeface="Arial" panose="020B0604020202020204" pitchFamily="34" charset="0"/>
              </a:rPr>
              <a:t>científico y desarrollo tecnológico, para transferencia </a:t>
            </a:r>
            <a:r>
              <a:rPr lang="es-ES" sz="2000" b="1" dirty="0" smtClean="0">
                <a:latin typeface="Arial" panose="020B0604020202020204" pitchFamily="34" charset="0"/>
              </a:rPr>
              <a:t>e innovación </a:t>
            </a:r>
            <a:r>
              <a:rPr lang="es-ES" sz="2000" b="1" dirty="0">
                <a:latin typeface="Arial" panose="020B0604020202020204" pitchFamily="34" charset="0"/>
              </a:rPr>
              <a:t>tecnológica</a:t>
            </a:r>
            <a:r>
              <a:rPr lang="es-ES" sz="2000" b="1" dirty="0" smtClean="0">
                <a:latin typeface="Arial" panose="020B0604020202020204" pitchFamily="34" charset="0"/>
              </a:rPr>
              <a:t>.</a:t>
            </a:r>
          </a:p>
          <a:p>
            <a:pPr marL="342900" indent="-342900">
              <a:spcBef>
                <a:spcPct val="0"/>
              </a:spcBef>
            </a:pPr>
            <a:r>
              <a:rPr lang="es-ES" sz="2000" b="1" dirty="0" smtClean="0">
                <a:latin typeface="Arial" panose="020B0604020202020204" pitchFamily="34" charset="0"/>
              </a:rPr>
              <a:t>Formación </a:t>
            </a:r>
            <a:r>
              <a:rPr lang="es-ES" sz="2000" b="1" dirty="0">
                <a:latin typeface="Arial" panose="020B0604020202020204" pitchFamily="34" charset="0"/>
              </a:rPr>
              <a:t>del talento humano y construcción de comunidades </a:t>
            </a:r>
            <a:r>
              <a:rPr lang="es-ES" sz="2000" b="1" dirty="0" smtClean="0">
                <a:latin typeface="Arial" panose="020B0604020202020204" pitchFamily="34" charset="0"/>
              </a:rPr>
              <a:t>de investigación científica</a:t>
            </a:r>
            <a:r>
              <a:rPr lang="es-ES" sz="2000" b="1" dirty="0">
                <a:latin typeface="Arial" panose="020B0604020202020204" pitchFamily="34" charset="0"/>
              </a:rPr>
              <a:t>, tecnológica y de innovación.</a:t>
            </a:r>
          </a:p>
          <a:p>
            <a:pPr marL="342900" indent="-342900">
              <a:spcBef>
                <a:spcPct val="0"/>
              </a:spcBef>
            </a:pPr>
            <a:r>
              <a:rPr lang="es-ES" sz="2000" b="1" dirty="0" smtClean="0">
                <a:latin typeface="Arial" panose="020B0604020202020204" pitchFamily="34" charset="0"/>
              </a:rPr>
              <a:t>Fortalecimiento </a:t>
            </a:r>
            <a:r>
              <a:rPr lang="es-ES" sz="2000" b="1" dirty="0">
                <a:latin typeface="Arial" panose="020B0604020202020204" pitchFamily="34" charset="0"/>
              </a:rPr>
              <a:t>de la educación técnica y tecnológica articulada al </a:t>
            </a:r>
            <a:r>
              <a:rPr lang="es-ES" sz="2000" b="1" dirty="0" smtClean="0">
                <a:latin typeface="Arial" panose="020B0604020202020204" pitchFamily="34" charset="0"/>
              </a:rPr>
              <a:t>sector productivo</a:t>
            </a:r>
            <a:r>
              <a:rPr lang="es-ES" sz="2000" b="1" dirty="0">
                <a:latin typeface="Arial" panose="020B0604020202020204" pitchFamily="34" charset="0"/>
              </a:rPr>
              <a:t>.</a:t>
            </a:r>
          </a:p>
          <a:p>
            <a:pPr marL="342900" indent="-342900">
              <a:spcBef>
                <a:spcPct val="0"/>
              </a:spcBef>
            </a:pPr>
            <a:r>
              <a:rPr lang="es-ES" sz="2000" b="1" dirty="0" smtClean="0">
                <a:latin typeface="Arial" panose="020B0604020202020204" pitchFamily="34" charset="0"/>
              </a:rPr>
              <a:t>Sistematización </a:t>
            </a:r>
            <a:r>
              <a:rPr lang="es-ES" sz="2000" b="1" dirty="0">
                <a:latin typeface="Arial" panose="020B0604020202020204" pitchFamily="34" charset="0"/>
              </a:rPr>
              <a:t>y transferencia de experiencias exitosas y significativas </a:t>
            </a:r>
            <a:r>
              <a:rPr lang="es-ES" sz="2000" b="1" dirty="0" smtClean="0">
                <a:latin typeface="Arial" panose="020B0604020202020204" pitchFamily="34" charset="0"/>
              </a:rPr>
              <a:t>en ciencia </a:t>
            </a:r>
            <a:r>
              <a:rPr lang="es-ES" sz="2000" b="1" dirty="0">
                <a:latin typeface="Arial" panose="020B0604020202020204" pitchFamily="34" charset="0"/>
              </a:rPr>
              <a:t>y tecnología e innovación.</a:t>
            </a:r>
          </a:p>
          <a:p>
            <a:pPr marL="342900" indent="-342900">
              <a:spcBef>
                <a:spcPct val="0"/>
              </a:spcBef>
            </a:pPr>
            <a:r>
              <a:rPr lang="es-ES" sz="2000" b="1" dirty="0" smtClean="0">
                <a:latin typeface="Arial" panose="020B0604020202020204" pitchFamily="34" charset="0"/>
              </a:rPr>
              <a:t>Infraestructura </a:t>
            </a:r>
            <a:r>
              <a:rPr lang="es-ES" sz="2000" b="1" dirty="0">
                <a:latin typeface="Arial" panose="020B0604020202020204" pitchFamily="34" charset="0"/>
              </a:rPr>
              <a:t>y dotación científica y tecnológica.</a:t>
            </a:r>
          </a:p>
        </p:txBody>
      </p:sp>
    </p:spTree>
    <p:extLst>
      <p:ext uri="{BB962C8B-B14F-4D97-AF65-F5344CB8AC3E}">
        <p14:creationId xmlns:p14="http://schemas.microsoft.com/office/powerpoint/2010/main" val="176331177"/>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6" name="6 Grupo"/>
          <p:cNvGrpSpPr>
            <a:grpSpLocks/>
          </p:cNvGrpSpPr>
          <p:nvPr/>
        </p:nvGrpSpPr>
        <p:grpSpPr bwMode="auto">
          <a:xfrm>
            <a:off x="0" y="0"/>
            <a:ext cx="9144000" cy="6880225"/>
            <a:chOff x="0" y="115888"/>
            <a:chExt cx="9144000" cy="6764337"/>
          </a:xfrm>
        </p:grpSpPr>
        <p:grpSp>
          <p:nvGrpSpPr>
            <p:cNvPr id="123918" name="Group 2"/>
            <p:cNvGrpSpPr>
              <a:grpSpLocks/>
            </p:cNvGrpSpPr>
            <p:nvPr/>
          </p:nvGrpSpPr>
          <p:grpSpPr bwMode="auto">
            <a:xfrm>
              <a:off x="6804025" y="115888"/>
              <a:ext cx="2305050" cy="1223962"/>
              <a:chOff x="2653" y="1797"/>
              <a:chExt cx="1452" cy="771"/>
            </a:xfrm>
          </p:grpSpPr>
          <p:pic>
            <p:nvPicPr>
              <p:cNvPr id="123933" name="Picture 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 y="1797"/>
                <a:ext cx="1316"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p:nvSpPr>
            <p:spPr bwMode="auto">
              <a:xfrm>
                <a:off x="2653" y="2341"/>
                <a:ext cx="1452" cy="227"/>
              </a:xfrm>
              <a:prstGeom prst="rect">
                <a:avLst/>
              </a:prstGeom>
              <a:solidFill>
                <a:schemeClr val="bg1"/>
              </a:solidFill>
              <a:ln w="9525" algn="ctr">
                <a:no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9" name="Rectangle 5"/>
            <p:cNvSpPr>
              <a:spLocks noChangeArrowheads="1"/>
            </p:cNvSpPr>
            <p:nvPr/>
          </p:nvSpPr>
          <p:spPr bwMode="auto">
            <a:xfrm>
              <a:off x="0" y="6337080"/>
              <a:ext cx="9144000" cy="543145"/>
            </a:xfrm>
            <a:prstGeom prst="rect">
              <a:avLst/>
            </a:prstGeom>
            <a:solidFill>
              <a:schemeClr val="tx1"/>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0" name="Rectangle 6"/>
            <p:cNvSpPr>
              <a:spLocks noChangeArrowheads="1"/>
            </p:cNvSpPr>
            <p:nvPr/>
          </p:nvSpPr>
          <p:spPr bwMode="auto">
            <a:xfrm>
              <a:off x="0" y="6341763"/>
              <a:ext cx="457200" cy="471350"/>
            </a:xfrm>
            <a:prstGeom prst="rect">
              <a:avLst/>
            </a:prstGeom>
            <a:solidFill>
              <a:srgbClr val="FF3300"/>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1" name="Text Box 7"/>
            <p:cNvSpPr txBox="1">
              <a:spLocks noChangeArrowheads="1"/>
            </p:cNvSpPr>
            <p:nvPr/>
          </p:nvSpPr>
          <p:spPr bwMode="auto">
            <a:xfrm>
              <a:off x="539750" y="6387025"/>
              <a:ext cx="8461375" cy="419845"/>
            </a:xfrm>
            <a:prstGeom prst="rect">
              <a:avLst/>
            </a:prstGeom>
            <a:noFill/>
            <a:ln w="9525">
              <a:noFill/>
              <a:miter lim="800000"/>
              <a:headEnd/>
              <a:tailEnd/>
            </a:ln>
            <a:effectLst/>
          </p:spPr>
          <p:txBody>
            <a:bodyPr>
              <a:spAutoFit/>
            </a:bodyPr>
            <a:lstStyle/>
            <a:p>
              <a:pPr defTabSz="914400" eaLnBrk="1" hangingPunct="1">
                <a:defRPr/>
              </a:pPr>
              <a:r>
                <a:rPr lang="es-ES_tradnl" sz="2200" dirty="0">
                  <a:solidFill>
                    <a:schemeClr val="bg1"/>
                  </a:solidFill>
                  <a:effectLst>
                    <a:outerShdw blurRad="38100" dist="38100" dir="2700000" algn="tl">
                      <a:srgbClr val="C0C0C0"/>
                    </a:outerShdw>
                  </a:effectLst>
                  <a:latin typeface="AvantGarde Bk BT" pitchFamily="34" charset="0"/>
                  <a:cs typeface="+mn-cs"/>
                </a:rPr>
                <a:t>SECRETARÍA DE EDUCACIÓN</a:t>
              </a:r>
              <a:endParaRPr lang="es-ES" sz="2200" dirty="0">
                <a:solidFill>
                  <a:schemeClr val="bg1"/>
                </a:solidFill>
                <a:effectLst>
                  <a:outerShdw blurRad="38100" dist="38100" dir="2700000" algn="tl">
                    <a:srgbClr val="C0C0C0"/>
                  </a:outerShdw>
                </a:effectLst>
                <a:latin typeface="Calibri" pitchFamily="34" charset="0"/>
                <a:cs typeface="+mn-cs"/>
              </a:endParaRPr>
            </a:p>
          </p:txBody>
        </p:sp>
        <p:sp>
          <p:nvSpPr>
            <p:cNvPr id="14" name="Line 10"/>
            <p:cNvSpPr>
              <a:spLocks noChangeShapeType="1"/>
            </p:cNvSpPr>
            <p:nvPr/>
          </p:nvSpPr>
          <p:spPr bwMode="auto">
            <a:xfrm>
              <a:off x="0" y="1053906"/>
              <a:ext cx="9144000" cy="0"/>
            </a:xfrm>
            <a:prstGeom prst="line">
              <a:avLst/>
            </a:prstGeom>
            <a:noFill/>
            <a:ln w="63500">
              <a:solidFill>
                <a:schemeClr val="tx1"/>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5" name="Line 11"/>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6" name="Line 12"/>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7" name="Line 13"/>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8" name="Line 14"/>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9" name="Line 15"/>
            <p:cNvSpPr>
              <a:spLocks noChangeShapeType="1"/>
            </p:cNvSpPr>
            <p:nvPr/>
          </p:nvSpPr>
          <p:spPr bwMode="auto">
            <a:xfrm>
              <a:off x="63182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0" name="Line 16"/>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1" name="Line 17"/>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2" name="Line 18"/>
            <p:cNvSpPr>
              <a:spLocks noChangeShapeType="1"/>
            </p:cNvSpPr>
            <p:nvPr/>
          </p:nvSpPr>
          <p:spPr bwMode="auto">
            <a:xfrm>
              <a:off x="63182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3" name="Line 19"/>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4" name="Line 20"/>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123907"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p>
        </p:txBody>
      </p:sp>
      <p:grpSp>
        <p:nvGrpSpPr>
          <p:cNvPr id="123908" name="48 Grupo"/>
          <p:cNvGrpSpPr>
            <a:grpSpLocks/>
          </p:cNvGrpSpPr>
          <p:nvPr/>
        </p:nvGrpSpPr>
        <p:grpSpPr bwMode="auto">
          <a:xfrm>
            <a:off x="0" y="0"/>
            <a:ext cx="5668963" cy="822325"/>
            <a:chOff x="0" y="237113"/>
            <a:chExt cx="5669105" cy="821587"/>
          </a:xfrm>
        </p:grpSpPr>
        <p:pic>
          <p:nvPicPr>
            <p:cNvPr id="123915"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r="1941"/>
            <a:stretch>
              <a:fillRect/>
            </a:stretch>
          </p:blipFill>
          <p:spPr bwMode="auto">
            <a:xfrm>
              <a:off x="0" y="645318"/>
              <a:ext cx="298047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6"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l="11476"/>
            <a:stretch>
              <a:fillRect/>
            </a:stretch>
          </p:blipFill>
          <p:spPr bwMode="auto">
            <a:xfrm>
              <a:off x="2922764" y="645318"/>
              <a:ext cx="269063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9"/>
            <p:cNvSpPr txBox="1">
              <a:spLocks noChangeArrowheads="1"/>
            </p:cNvSpPr>
            <p:nvPr/>
          </p:nvSpPr>
          <p:spPr bwMode="auto">
            <a:xfrm>
              <a:off x="106366" y="237113"/>
              <a:ext cx="5562739" cy="821587"/>
            </a:xfrm>
            <a:prstGeom prst="rect">
              <a:avLst/>
            </a:prstGeom>
            <a:noFill/>
            <a:ln w="9525">
              <a:noFill/>
              <a:miter lim="800000"/>
              <a:headEnd/>
              <a:tailEnd/>
            </a:ln>
            <a:effectLst/>
          </p:spPr>
          <p:txBody>
            <a:bodyPr>
              <a:spAutoFit/>
            </a:bodyPr>
            <a:lstStyle/>
            <a:p>
              <a:pPr eaLnBrk="1" hangingPunct="1">
                <a:defRPr/>
              </a:pPr>
              <a:endParaRPr lang="es-MX" sz="2400">
                <a:effectLst>
                  <a:outerShdw blurRad="38100" dist="38100" dir="2700000" algn="tl">
                    <a:srgbClr val="C0C0C0"/>
                  </a:outerShdw>
                </a:effectLst>
                <a:latin typeface="Calibri" pitchFamily="34" charset="0"/>
                <a:cs typeface="+mn-cs"/>
              </a:endParaRPr>
            </a:p>
            <a:p>
              <a:pPr eaLnBrk="1" hangingPunct="1">
                <a:defRPr/>
              </a:pPr>
              <a:endParaRPr lang="es-ES" sz="2400">
                <a:effectLst>
                  <a:outerShdw blurRad="38100" dist="38100" dir="2700000" algn="tl">
                    <a:srgbClr val="C0C0C0"/>
                  </a:outerShdw>
                </a:effectLst>
                <a:latin typeface="Calibri" pitchFamily="34" charset="0"/>
                <a:cs typeface="+mn-cs"/>
              </a:endParaRPr>
            </a:p>
          </p:txBody>
        </p:sp>
      </p:grpSp>
      <p:sp>
        <p:nvSpPr>
          <p:cNvPr id="123909" name="Rectangle 25"/>
          <p:cNvSpPr>
            <a:spLocks noChangeArrowheads="1"/>
          </p:cNvSpPr>
          <p:nvPr/>
        </p:nvSpPr>
        <p:spPr bwMode="auto">
          <a:xfrm>
            <a:off x="323850" y="981075"/>
            <a:ext cx="489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sz="1800">
                <a:latin typeface="Arial" panose="020B0604020202020204" pitchFamily="34" charset="0"/>
              </a:rPr>
              <a:t>Fines y calidad de la educación en el siglo XXI</a:t>
            </a:r>
          </a:p>
          <a:p>
            <a:pPr algn="ctr" eaLnBrk="1" hangingPunct="1">
              <a:spcBef>
                <a:spcPct val="0"/>
              </a:spcBef>
              <a:buFontTx/>
              <a:buNone/>
            </a:pPr>
            <a:r>
              <a:rPr lang="es-ES" sz="1800">
                <a:latin typeface="Arial" panose="020B0604020202020204" pitchFamily="34" charset="0"/>
              </a:rPr>
              <a:t>(globalización y autonomía</a:t>
            </a:r>
          </a:p>
        </p:txBody>
      </p:sp>
      <p:sp>
        <p:nvSpPr>
          <p:cNvPr id="123910" name="Rectangle 26"/>
          <p:cNvSpPr>
            <a:spLocks noChangeArrowheads="1"/>
          </p:cNvSpPr>
          <p:nvPr/>
        </p:nvSpPr>
        <p:spPr bwMode="auto">
          <a:xfrm>
            <a:off x="684213" y="1916113"/>
            <a:ext cx="80327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1800">
                <a:latin typeface="Arial" panose="020B0604020202020204" pitchFamily="34" charset="0"/>
              </a:rPr>
              <a:t>1. Articulación y coherencia del sistema educativo en los diferentes niveles</a:t>
            </a:r>
          </a:p>
          <a:p>
            <a:pPr eaLnBrk="1" hangingPunct="1">
              <a:spcBef>
                <a:spcPct val="0"/>
              </a:spcBef>
              <a:buFontTx/>
              <a:buNone/>
            </a:pPr>
            <a:r>
              <a:rPr lang="es-ES" sz="1800">
                <a:latin typeface="Arial" panose="020B0604020202020204" pitchFamily="34" charset="0"/>
              </a:rPr>
              <a:t>de formación y contextualizado en las regiones.</a:t>
            </a:r>
          </a:p>
          <a:p>
            <a:pPr eaLnBrk="1" hangingPunct="1">
              <a:spcBef>
                <a:spcPct val="0"/>
              </a:spcBef>
              <a:buFontTx/>
              <a:buNone/>
            </a:pPr>
            <a:r>
              <a:rPr lang="es-ES" sz="1800">
                <a:latin typeface="Arial" panose="020B0604020202020204" pitchFamily="34" charset="0"/>
              </a:rPr>
              <a:t>2. Conformación de un sistema de seguimiento y evaluación de calidad para</a:t>
            </a:r>
          </a:p>
          <a:p>
            <a:pPr eaLnBrk="1" hangingPunct="1">
              <a:spcBef>
                <a:spcPct val="0"/>
              </a:spcBef>
              <a:buFontTx/>
              <a:buNone/>
            </a:pPr>
            <a:r>
              <a:rPr lang="es-ES" sz="1800">
                <a:latin typeface="Arial" panose="020B0604020202020204" pitchFamily="34" charset="0"/>
              </a:rPr>
              <a:t>la educación en los niveles preescolar, básico, medio y superior, técnico y</a:t>
            </a:r>
          </a:p>
          <a:p>
            <a:pPr eaLnBrk="1" hangingPunct="1">
              <a:spcBef>
                <a:spcPct val="0"/>
              </a:spcBef>
              <a:buFontTx/>
              <a:buNone/>
            </a:pPr>
            <a:r>
              <a:rPr lang="es-ES" sz="1800">
                <a:latin typeface="Arial" panose="020B0604020202020204" pitchFamily="34" charset="0"/>
              </a:rPr>
              <a:t>tecnológico.</a:t>
            </a:r>
          </a:p>
          <a:p>
            <a:pPr eaLnBrk="1" hangingPunct="1">
              <a:spcBef>
                <a:spcPct val="0"/>
              </a:spcBef>
              <a:buFontTx/>
              <a:buNone/>
            </a:pPr>
            <a:r>
              <a:rPr lang="es-ES" sz="1800">
                <a:latin typeface="Arial" panose="020B0604020202020204" pitchFamily="34" charset="0"/>
              </a:rPr>
              <a:t>3. Fortalecimiento de la cultura de investigación, ciencia, tecnología,</a:t>
            </a:r>
          </a:p>
          <a:p>
            <a:pPr eaLnBrk="1" hangingPunct="1">
              <a:spcBef>
                <a:spcPct val="0"/>
              </a:spcBef>
              <a:buFontTx/>
              <a:buNone/>
            </a:pPr>
            <a:r>
              <a:rPr lang="es-ES" sz="1800">
                <a:latin typeface="Arial" panose="020B0604020202020204" pitchFamily="34" charset="0"/>
              </a:rPr>
              <a:t>humanidades y arte, pertinente, articulada con los contextos.</a:t>
            </a:r>
          </a:p>
          <a:p>
            <a:pPr eaLnBrk="1" hangingPunct="1">
              <a:spcBef>
                <a:spcPct val="0"/>
              </a:spcBef>
              <a:buFontTx/>
              <a:buNone/>
            </a:pPr>
            <a:r>
              <a:rPr lang="es-ES" sz="1800">
                <a:latin typeface="Arial" panose="020B0604020202020204" pitchFamily="34" charset="0"/>
              </a:rPr>
              <a:t>4. Acceso, uso y apropiación crítica de las TIC en el proceso formativo.</a:t>
            </a:r>
          </a:p>
          <a:p>
            <a:pPr eaLnBrk="1" hangingPunct="1">
              <a:spcBef>
                <a:spcPct val="0"/>
              </a:spcBef>
              <a:buFontTx/>
              <a:buNone/>
            </a:pPr>
            <a:r>
              <a:rPr lang="es-ES" sz="1800">
                <a:latin typeface="Arial" panose="020B0604020202020204" pitchFamily="34" charset="0"/>
              </a:rPr>
              <a:t>5. Fortalecimiento estructuras curriculares flexibles y pertinentes desde la</a:t>
            </a:r>
          </a:p>
          <a:p>
            <a:pPr eaLnBrk="1" hangingPunct="1">
              <a:spcBef>
                <a:spcPct val="0"/>
              </a:spcBef>
              <a:buFontTx/>
              <a:buNone/>
            </a:pPr>
            <a:r>
              <a:rPr lang="es-ES" sz="1800">
                <a:latin typeface="Arial" panose="020B0604020202020204" pitchFamily="34" charset="0"/>
              </a:rPr>
              <a:t>educación inicial hasta la superior.</a:t>
            </a:r>
          </a:p>
          <a:p>
            <a:pPr eaLnBrk="1" hangingPunct="1">
              <a:spcBef>
                <a:spcPct val="0"/>
              </a:spcBef>
              <a:buFontTx/>
              <a:buNone/>
            </a:pPr>
            <a:r>
              <a:rPr lang="es-ES" sz="1800">
                <a:latin typeface="Arial" panose="020B0604020202020204" pitchFamily="34" charset="0"/>
              </a:rPr>
              <a:t>6. Formación docente con énfasis en la interculturalidad, la diversidad, la</a:t>
            </a:r>
          </a:p>
          <a:p>
            <a:pPr eaLnBrk="1" hangingPunct="1">
              <a:spcBef>
                <a:spcPct val="0"/>
              </a:spcBef>
              <a:buFontTx/>
              <a:buNone/>
            </a:pPr>
            <a:r>
              <a:rPr lang="es-ES" sz="1800">
                <a:latin typeface="Arial" panose="020B0604020202020204" pitchFamily="34" charset="0"/>
              </a:rPr>
              <a:t>inclusión y las necesidades educativas especiales.</a:t>
            </a:r>
          </a:p>
          <a:p>
            <a:pPr eaLnBrk="1" hangingPunct="1">
              <a:spcBef>
                <a:spcPct val="0"/>
              </a:spcBef>
              <a:buFontTx/>
              <a:buNone/>
            </a:pPr>
            <a:r>
              <a:rPr lang="es-ES" sz="1800">
                <a:latin typeface="Arial" panose="020B0604020202020204" pitchFamily="34" charset="0"/>
              </a:rPr>
              <a:t>7. Articulación de los gobiernos locales y territoriales del Plan Decenal en sus</a:t>
            </a:r>
          </a:p>
          <a:p>
            <a:pPr eaLnBrk="1" hangingPunct="1">
              <a:spcBef>
                <a:spcPct val="0"/>
              </a:spcBef>
              <a:buFontTx/>
              <a:buNone/>
            </a:pPr>
            <a:r>
              <a:rPr lang="es-ES" sz="1800">
                <a:latin typeface="Arial" panose="020B0604020202020204" pitchFamily="34" charset="0"/>
              </a:rPr>
              <a:t>Planes de Desarrollo.</a:t>
            </a:r>
          </a:p>
        </p:txBody>
      </p:sp>
      <p:pic>
        <p:nvPicPr>
          <p:cNvPr id="123911"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634538" cy="722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2" name="Rectangle 28"/>
          <p:cNvSpPr>
            <a:spLocks noChangeArrowheads="1"/>
          </p:cNvSpPr>
          <p:nvPr/>
        </p:nvSpPr>
        <p:spPr bwMode="auto">
          <a:xfrm>
            <a:off x="375106" y="1269060"/>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b="1" dirty="0">
                <a:latin typeface="Arial" panose="020B0604020202020204" pitchFamily="34" charset="0"/>
              </a:rPr>
              <a:t>Principales enfoques:</a:t>
            </a:r>
          </a:p>
        </p:txBody>
      </p:sp>
      <p:sp>
        <p:nvSpPr>
          <p:cNvPr id="123913" name="Rectangle 29"/>
          <p:cNvSpPr>
            <a:spLocks noChangeArrowheads="1"/>
          </p:cNvSpPr>
          <p:nvPr/>
        </p:nvSpPr>
        <p:spPr bwMode="auto">
          <a:xfrm>
            <a:off x="395288" y="260350"/>
            <a:ext cx="561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2000" b="1">
                <a:solidFill>
                  <a:srgbClr val="FF0000"/>
                </a:solidFill>
                <a:latin typeface="Arial" panose="020B0604020202020204" pitchFamily="34" charset="0"/>
              </a:rPr>
              <a:t>Desarrollo infantil y educación inicial</a:t>
            </a:r>
          </a:p>
        </p:txBody>
      </p:sp>
      <p:sp>
        <p:nvSpPr>
          <p:cNvPr id="123914" name="Rectangle 30"/>
          <p:cNvSpPr>
            <a:spLocks noChangeArrowheads="1"/>
          </p:cNvSpPr>
          <p:nvPr/>
        </p:nvSpPr>
        <p:spPr bwMode="auto">
          <a:xfrm>
            <a:off x="375106" y="1960268"/>
            <a:ext cx="8748712" cy="3477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spcBef>
                <a:spcPct val="0"/>
              </a:spcBef>
            </a:pPr>
            <a:r>
              <a:rPr lang="es-ES" sz="2000" b="1" dirty="0" smtClean="0">
                <a:latin typeface="Arial" panose="020B0604020202020204" pitchFamily="34" charset="0"/>
              </a:rPr>
              <a:t>Oferta </a:t>
            </a:r>
            <a:r>
              <a:rPr lang="es-ES" sz="2000" b="1" dirty="0">
                <a:latin typeface="Arial" panose="020B0604020202020204" pitchFamily="34" charset="0"/>
              </a:rPr>
              <a:t>de atención integral a los niños y las niñas menores de </a:t>
            </a:r>
            <a:r>
              <a:rPr lang="es-ES" sz="2000" b="1" dirty="0" smtClean="0">
                <a:latin typeface="Arial" panose="020B0604020202020204" pitchFamily="34" charset="0"/>
              </a:rPr>
              <a:t>siete </a:t>
            </a:r>
            <a:r>
              <a:rPr lang="es-ES" sz="2000" b="1" dirty="0">
                <a:latin typeface="Arial" panose="020B0604020202020204" pitchFamily="34" charset="0"/>
              </a:rPr>
              <a:t>años, </a:t>
            </a:r>
            <a:r>
              <a:rPr lang="es-ES" sz="2000" b="1" dirty="0" smtClean="0">
                <a:latin typeface="Arial" panose="020B0604020202020204" pitchFamily="34" charset="0"/>
              </a:rPr>
              <a:t>en articulación </a:t>
            </a:r>
            <a:r>
              <a:rPr lang="es-ES" sz="2000" b="1" dirty="0">
                <a:latin typeface="Arial" panose="020B0604020202020204" pitchFamily="34" charset="0"/>
              </a:rPr>
              <a:t>con otros sectores corresponsables.</a:t>
            </a:r>
          </a:p>
          <a:p>
            <a:pPr marL="285750" indent="-285750">
              <a:spcBef>
                <a:spcPct val="0"/>
              </a:spcBef>
            </a:pPr>
            <a:r>
              <a:rPr lang="es-ES" sz="2000" b="1" dirty="0" smtClean="0">
                <a:latin typeface="Arial" panose="020B0604020202020204" pitchFamily="34" charset="0"/>
              </a:rPr>
              <a:t>Consolidar </a:t>
            </a:r>
            <a:r>
              <a:rPr lang="es-ES" sz="2000" b="1" dirty="0">
                <a:latin typeface="Arial" panose="020B0604020202020204" pitchFamily="34" charset="0"/>
              </a:rPr>
              <a:t>la educación para la primera infancia como un propósito</a:t>
            </a:r>
          </a:p>
          <a:p>
            <a:pPr marL="285750" indent="-285750">
              <a:spcBef>
                <a:spcPct val="0"/>
              </a:spcBef>
            </a:pPr>
            <a:r>
              <a:rPr lang="es-ES" sz="2000" b="1" dirty="0">
                <a:latin typeface="Arial" panose="020B0604020202020204" pitchFamily="34" charset="0"/>
              </a:rPr>
              <a:t>intersectorial de atención integral en el que converjan el ICBF, </a:t>
            </a:r>
            <a:r>
              <a:rPr lang="es-ES" sz="2000" b="1" dirty="0" smtClean="0">
                <a:latin typeface="Arial" panose="020B0604020202020204" pitchFamily="34" charset="0"/>
              </a:rPr>
              <a:t>sector educativo</a:t>
            </a:r>
            <a:r>
              <a:rPr lang="es-ES" sz="2000" b="1" dirty="0">
                <a:latin typeface="Arial" panose="020B0604020202020204" pitchFamily="34" charset="0"/>
              </a:rPr>
              <a:t>, protección social y el sector privado.</a:t>
            </a:r>
          </a:p>
          <a:p>
            <a:pPr marL="285750" indent="-285750">
              <a:spcBef>
                <a:spcPct val="0"/>
              </a:spcBef>
            </a:pPr>
            <a:r>
              <a:rPr lang="es-ES" sz="2000" b="1" dirty="0" smtClean="0">
                <a:latin typeface="Arial" panose="020B0604020202020204" pitchFamily="34" charset="0"/>
              </a:rPr>
              <a:t>Compromisos </a:t>
            </a:r>
            <a:r>
              <a:rPr lang="es-ES" sz="2000" b="1" dirty="0">
                <a:latin typeface="Arial" panose="020B0604020202020204" pitchFamily="34" charset="0"/>
              </a:rPr>
              <a:t>de la familia como principal agente formador.</a:t>
            </a:r>
          </a:p>
          <a:p>
            <a:pPr marL="285750" indent="-285750">
              <a:spcBef>
                <a:spcPct val="0"/>
              </a:spcBef>
            </a:pPr>
            <a:r>
              <a:rPr lang="es-ES" sz="2000" b="1" dirty="0" smtClean="0">
                <a:latin typeface="Arial" panose="020B0604020202020204" pitchFamily="34" charset="0"/>
              </a:rPr>
              <a:t>Requerimientos </a:t>
            </a:r>
            <a:r>
              <a:rPr lang="es-ES" sz="2000" b="1" dirty="0">
                <a:latin typeface="Arial" panose="020B0604020202020204" pitchFamily="34" charset="0"/>
              </a:rPr>
              <a:t>básicos para la atención integral y la educación inicial</a:t>
            </a:r>
            <a:r>
              <a:rPr lang="es-ES" sz="2000" b="1" dirty="0" smtClean="0">
                <a:latin typeface="Arial" panose="020B0604020202020204" pitchFamily="34" charset="0"/>
              </a:rPr>
              <a:t>: infraestructura</a:t>
            </a:r>
            <a:r>
              <a:rPr lang="es-ES" sz="2000" b="1" dirty="0">
                <a:latin typeface="Arial" panose="020B0604020202020204" pitchFamily="34" charset="0"/>
              </a:rPr>
              <a:t>, dotación de mobiliario y material didáctico, talento humano</a:t>
            </a:r>
            <a:r>
              <a:rPr lang="es-ES" sz="2000" b="1" dirty="0" smtClean="0">
                <a:latin typeface="Arial" panose="020B0604020202020204" pitchFamily="34" charset="0"/>
              </a:rPr>
              <a:t>, modelos </a:t>
            </a:r>
            <a:r>
              <a:rPr lang="es-ES" sz="2000" b="1" dirty="0">
                <a:latin typeface="Arial" panose="020B0604020202020204" pitchFamily="34" charset="0"/>
              </a:rPr>
              <a:t>pedagógicos.</a:t>
            </a:r>
          </a:p>
          <a:p>
            <a:pPr marL="285750" indent="-285750">
              <a:spcBef>
                <a:spcPct val="0"/>
              </a:spcBef>
            </a:pPr>
            <a:r>
              <a:rPr lang="es-ES" sz="2000" b="1" dirty="0" smtClean="0">
                <a:latin typeface="Arial" panose="020B0604020202020204" pitchFamily="34" charset="0"/>
              </a:rPr>
              <a:t>Educación </a:t>
            </a:r>
            <a:r>
              <a:rPr lang="es-ES" sz="2000" b="1" dirty="0">
                <a:latin typeface="Arial" panose="020B0604020202020204" pitchFamily="34" charset="0"/>
              </a:rPr>
              <a:t>inicial como prioridad de la inversión económica nacional, </a:t>
            </a:r>
            <a:r>
              <a:rPr lang="es-ES" sz="2000" b="1" dirty="0" smtClean="0">
                <a:latin typeface="Arial" panose="020B0604020202020204" pitchFamily="34" charset="0"/>
              </a:rPr>
              <a:t>regional y </a:t>
            </a:r>
            <a:r>
              <a:rPr lang="es-ES" sz="2000" b="1" dirty="0">
                <a:latin typeface="Arial" panose="020B0604020202020204" pitchFamily="34" charset="0"/>
              </a:rPr>
              <a:t>local.</a:t>
            </a:r>
          </a:p>
        </p:txBody>
      </p:sp>
    </p:spTree>
    <p:extLst>
      <p:ext uri="{BB962C8B-B14F-4D97-AF65-F5344CB8AC3E}">
        <p14:creationId xmlns:p14="http://schemas.microsoft.com/office/powerpoint/2010/main" val="240211290"/>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6 Grupo"/>
          <p:cNvGrpSpPr>
            <a:grpSpLocks/>
          </p:cNvGrpSpPr>
          <p:nvPr/>
        </p:nvGrpSpPr>
        <p:grpSpPr bwMode="auto">
          <a:xfrm>
            <a:off x="0" y="0"/>
            <a:ext cx="9144000" cy="6880225"/>
            <a:chOff x="0" y="115888"/>
            <a:chExt cx="9144000" cy="6764337"/>
          </a:xfrm>
        </p:grpSpPr>
        <p:grpSp>
          <p:nvGrpSpPr>
            <p:cNvPr id="124942" name="Group 2"/>
            <p:cNvGrpSpPr>
              <a:grpSpLocks/>
            </p:cNvGrpSpPr>
            <p:nvPr/>
          </p:nvGrpSpPr>
          <p:grpSpPr bwMode="auto">
            <a:xfrm>
              <a:off x="6804025" y="115888"/>
              <a:ext cx="2305050" cy="1223962"/>
              <a:chOff x="2653" y="1797"/>
              <a:chExt cx="1452" cy="771"/>
            </a:xfrm>
          </p:grpSpPr>
          <p:pic>
            <p:nvPicPr>
              <p:cNvPr id="124957" name="Picture 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 y="1797"/>
                <a:ext cx="1316"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p:nvSpPr>
            <p:spPr bwMode="auto">
              <a:xfrm>
                <a:off x="2653" y="2341"/>
                <a:ext cx="1452" cy="227"/>
              </a:xfrm>
              <a:prstGeom prst="rect">
                <a:avLst/>
              </a:prstGeom>
              <a:solidFill>
                <a:schemeClr val="bg1"/>
              </a:solidFill>
              <a:ln w="9525" algn="ctr">
                <a:no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9" name="Rectangle 5"/>
            <p:cNvSpPr>
              <a:spLocks noChangeArrowheads="1"/>
            </p:cNvSpPr>
            <p:nvPr/>
          </p:nvSpPr>
          <p:spPr bwMode="auto">
            <a:xfrm>
              <a:off x="0" y="6337080"/>
              <a:ext cx="9144000" cy="543145"/>
            </a:xfrm>
            <a:prstGeom prst="rect">
              <a:avLst/>
            </a:prstGeom>
            <a:solidFill>
              <a:schemeClr val="tx1"/>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0" name="Rectangle 6"/>
            <p:cNvSpPr>
              <a:spLocks noChangeArrowheads="1"/>
            </p:cNvSpPr>
            <p:nvPr/>
          </p:nvSpPr>
          <p:spPr bwMode="auto">
            <a:xfrm>
              <a:off x="0" y="6341763"/>
              <a:ext cx="457200" cy="471350"/>
            </a:xfrm>
            <a:prstGeom prst="rect">
              <a:avLst/>
            </a:prstGeom>
            <a:solidFill>
              <a:srgbClr val="FF3300"/>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1" name="Text Box 7"/>
            <p:cNvSpPr txBox="1">
              <a:spLocks noChangeArrowheads="1"/>
            </p:cNvSpPr>
            <p:nvPr/>
          </p:nvSpPr>
          <p:spPr bwMode="auto">
            <a:xfrm>
              <a:off x="539750" y="6387025"/>
              <a:ext cx="8461375" cy="419845"/>
            </a:xfrm>
            <a:prstGeom prst="rect">
              <a:avLst/>
            </a:prstGeom>
            <a:noFill/>
            <a:ln w="9525">
              <a:noFill/>
              <a:miter lim="800000"/>
              <a:headEnd/>
              <a:tailEnd/>
            </a:ln>
            <a:effectLst/>
          </p:spPr>
          <p:txBody>
            <a:bodyPr>
              <a:spAutoFit/>
            </a:bodyPr>
            <a:lstStyle/>
            <a:p>
              <a:pPr defTabSz="914400" eaLnBrk="1" hangingPunct="1">
                <a:defRPr/>
              </a:pPr>
              <a:r>
                <a:rPr lang="es-ES_tradnl" sz="2200" dirty="0">
                  <a:solidFill>
                    <a:schemeClr val="bg1"/>
                  </a:solidFill>
                  <a:effectLst>
                    <a:outerShdw blurRad="38100" dist="38100" dir="2700000" algn="tl">
                      <a:srgbClr val="C0C0C0"/>
                    </a:outerShdw>
                  </a:effectLst>
                  <a:latin typeface="AvantGarde Bk BT" pitchFamily="34" charset="0"/>
                  <a:cs typeface="+mn-cs"/>
                </a:rPr>
                <a:t>SECRETARÍA DE EDUCACIÓN</a:t>
              </a:r>
              <a:endParaRPr lang="es-ES" sz="2200" dirty="0">
                <a:solidFill>
                  <a:schemeClr val="bg1"/>
                </a:solidFill>
                <a:effectLst>
                  <a:outerShdw blurRad="38100" dist="38100" dir="2700000" algn="tl">
                    <a:srgbClr val="C0C0C0"/>
                  </a:outerShdw>
                </a:effectLst>
                <a:latin typeface="Calibri" pitchFamily="34" charset="0"/>
                <a:cs typeface="+mn-cs"/>
              </a:endParaRPr>
            </a:p>
          </p:txBody>
        </p:sp>
        <p:sp>
          <p:nvSpPr>
            <p:cNvPr id="14" name="Line 10"/>
            <p:cNvSpPr>
              <a:spLocks noChangeShapeType="1"/>
            </p:cNvSpPr>
            <p:nvPr/>
          </p:nvSpPr>
          <p:spPr bwMode="auto">
            <a:xfrm>
              <a:off x="0" y="1053906"/>
              <a:ext cx="9144000" cy="0"/>
            </a:xfrm>
            <a:prstGeom prst="line">
              <a:avLst/>
            </a:prstGeom>
            <a:noFill/>
            <a:ln w="63500">
              <a:solidFill>
                <a:schemeClr val="tx1"/>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5" name="Line 11"/>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6" name="Line 12"/>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7" name="Line 13"/>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8" name="Line 14"/>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9" name="Line 15"/>
            <p:cNvSpPr>
              <a:spLocks noChangeShapeType="1"/>
            </p:cNvSpPr>
            <p:nvPr/>
          </p:nvSpPr>
          <p:spPr bwMode="auto">
            <a:xfrm>
              <a:off x="63182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0" name="Line 16"/>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1" name="Line 17"/>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2" name="Line 18"/>
            <p:cNvSpPr>
              <a:spLocks noChangeShapeType="1"/>
            </p:cNvSpPr>
            <p:nvPr/>
          </p:nvSpPr>
          <p:spPr bwMode="auto">
            <a:xfrm>
              <a:off x="63182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3" name="Line 19"/>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4" name="Line 20"/>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124931"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p>
        </p:txBody>
      </p:sp>
      <p:grpSp>
        <p:nvGrpSpPr>
          <p:cNvPr id="124932" name="48 Grupo"/>
          <p:cNvGrpSpPr>
            <a:grpSpLocks/>
          </p:cNvGrpSpPr>
          <p:nvPr/>
        </p:nvGrpSpPr>
        <p:grpSpPr bwMode="auto">
          <a:xfrm>
            <a:off x="0" y="0"/>
            <a:ext cx="5668963" cy="822325"/>
            <a:chOff x="0" y="237113"/>
            <a:chExt cx="5669105" cy="821587"/>
          </a:xfrm>
        </p:grpSpPr>
        <p:pic>
          <p:nvPicPr>
            <p:cNvPr id="124939"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r="1941"/>
            <a:stretch>
              <a:fillRect/>
            </a:stretch>
          </p:blipFill>
          <p:spPr bwMode="auto">
            <a:xfrm>
              <a:off x="0" y="645318"/>
              <a:ext cx="298047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l="11476"/>
            <a:stretch>
              <a:fillRect/>
            </a:stretch>
          </p:blipFill>
          <p:spPr bwMode="auto">
            <a:xfrm>
              <a:off x="2922764" y="645318"/>
              <a:ext cx="269063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9"/>
            <p:cNvSpPr txBox="1">
              <a:spLocks noChangeArrowheads="1"/>
            </p:cNvSpPr>
            <p:nvPr/>
          </p:nvSpPr>
          <p:spPr bwMode="auto">
            <a:xfrm>
              <a:off x="106366" y="237113"/>
              <a:ext cx="5562739" cy="821587"/>
            </a:xfrm>
            <a:prstGeom prst="rect">
              <a:avLst/>
            </a:prstGeom>
            <a:noFill/>
            <a:ln w="9525">
              <a:noFill/>
              <a:miter lim="800000"/>
              <a:headEnd/>
              <a:tailEnd/>
            </a:ln>
            <a:effectLst/>
          </p:spPr>
          <p:txBody>
            <a:bodyPr>
              <a:spAutoFit/>
            </a:bodyPr>
            <a:lstStyle/>
            <a:p>
              <a:pPr eaLnBrk="1" hangingPunct="1">
                <a:defRPr/>
              </a:pPr>
              <a:endParaRPr lang="es-MX" sz="2400">
                <a:effectLst>
                  <a:outerShdw blurRad="38100" dist="38100" dir="2700000" algn="tl">
                    <a:srgbClr val="C0C0C0"/>
                  </a:outerShdw>
                </a:effectLst>
                <a:latin typeface="Calibri" pitchFamily="34" charset="0"/>
                <a:cs typeface="+mn-cs"/>
              </a:endParaRPr>
            </a:p>
            <a:p>
              <a:pPr eaLnBrk="1" hangingPunct="1">
                <a:defRPr/>
              </a:pPr>
              <a:endParaRPr lang="es-ES" sz="2400">
                <a:effectLst>
                  <a:outerShdw blurRad="38100" dist="38100" dir="2700000" algn="tl">
                    <a:srgbClr val="C0C0C0"/>
                  </a:outerShdw>
                </a:effectLst>
                <a:latin typeface="Calibri" pitchFamily="34" charset="0"/>
                <a:cs typeface="+mn-cs"/>
              </a:endParaRPr>
            </a:p>
          </p:txBody>
        </p:sp>
      </p:grpSp>
      <p:sp>
        <p:nvSpPr>
          <p:cNvPr id="124933" name="Rectangle 25"/>
          <p:cNvSpPr>
            <a:spLocks noChangeArrowheads="1"/>
          </p:cNvSpPr>
          <p:nvPr/>
        </p:nvSpPr>
        <p:spPr bwMode="auto">
          <a:xfrm>
            <a:off x="323850" y="981075"/>
            <a:ext cx="489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sz="1800">
                <a:latin typeface="Arial" panose="020B0604020202020204" pitchFamily="34" charset="0"/>
              </a:rPr>
              <a:t>Fines y calidad de la educación en el siglo XXI</a:t>
            </a:r>
          </a:p>
          <a:p>
            <a:pPr algn="ctr" eaLnBrk="1" hangingPunct="1">
              <a:spcBef>
                <a:spcPct val="0"/>
              </a:spcBef>
              <a:buFontTx/>
              <a:buNone/>
            </a:pPr>
            <a:r>
              <a:rPr lang="es-ES" sz="1800">
                <a:latin typeface="Arial" panose="020B0604020202020204" pitchFamily="34" charset="0"/>
              </a:rPr>
              <a:t>(globalización y autonomía</a:t>
            </a:r>
          </a:p>
        </p:txBody>
      </p:sp>
      <p:sp>
        <p:nvSpPr>
          <p:cNvPr id="124934" name="Rectangle 26"/>
          <p:cNvSpPr>
            <a:spLocks noChangeArrowheads="1"/>
          </p:cNvSpPr>
          <p:nvPr/>
        </p:nvSpPr>
        <p:spPr bwMode="auto">
          <a:xfrm>
            <a:off x="684213" y="1916113"/>
            <a:ext cx="80327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1800">
                <a:latin typeface="Arial" panose="020B0604020202020204" pitchFamily="34" charset="0"/>
              </a:rPr>
              <a:t>1. Articulación y coherencia del sistema educativo en los diferentes niveles</a:t>
            </a:r>
          </a:p>
          <a:p>
            <a:pPr eaLnBrk="1" hangingPunct="1">
              <a:spcBef>
                <a:spcPct val="0"/>
              </a:spcBef>
              <a:buFontTx/>
              <a:buNone/>
            </a:pPr>
            <a:r>
              <a:rPr lang="es-ES" sz="1800">
                <a:latin typeface="Arial" panose="020B0604020202020204" pitchFamily="34" charset="0"/>
              </a:rPr>
              <a:t>de formación y contextualizado en las regiones.</a:t>
            </a:r>
          </a:p>
          <a:p>
            <a:pPr eaLnBrk="1" hangingPunct="1">
              <a:spcBef>
                <a:spcPct val="0"/>
              </a:spcBef>
              <a:buFontTx/>
              <a:buNone/>
            </a:pPr>
            <a:r>
              <a:rPr lang="es-ES" sz="1800">
                <a:latin typeface="Arial" panose="020B0604020202020204" pitchFamily="34" charset="0"/>
              </a:rPr>
              <a:t>2. Conformación de un sistema de seguimiento y evaluación de calidad para</a:t>
            </a:r>
          </a:p>
          <a:p>
            <a:pPr eaLnBrk="1" hangingPunct="1">
              <a:spcBef>
                <a:spcPct val="0"/>
              </a:spcBef>
              <a:buFontTx/>
              <a:buNone/>
            </a:pPr>
            <a:r>
              <a:rPr lang="es-ES" sz="1800">
                <a:latin typeface="Arial" panose="020B0604020202020204" pitchFamily="34" charset="0"/>
              </a:rPr>
              <a:t>la educación en los niveles preescolar, básico, medio y superior, técnico y</a:t>
            </a:r>
          </a:p>
          <a:p>
            <a:pPr eaLnBrk="1" hangingPunct="1">
              <a:spcBef>
                <a:spcPct val="0"/>
              </a:spcBef>
              <a:buFontTx/>
              <a:buNone/>
            </a:pPr>
            <a:r>
              <a:rPr lang="es-ES" sz="1800">
                <a:latin typeface="Arial" panose="020B0604020202020204" pitchFamily="34" charset="0"/>
              </a:rPr>
              <a:t>tecnológico.</a:t>
            </a:r>
          </a:p>
          <a:p>
            <a:pPr eaLnBrk="1" hangingPunct="1">
              <a:spcBef>
                <a:spcPct val="0"/>
              </a:spcBef>
              <a:buFontTx/>
              <a:buNone/>
            </a:pPr>
            <a:r>
              <a:rPr lang="es-ES" sz="1800">
                <a:latin typeface="Arial" panose="020B0604020202020204" pitchFamily="34" charset="0"/>
              </a:rPr>
              <a:t>3. Fortalecimiento de la cultura de investigación, ciencia, tecnología,</a:t>
            </a:r>
          </a:p>
          <a:p>
            <a:pPr eaLnBrk="1" hangingPunct="1">
              <a:spcBef>
                <a:spcPct val="0"/>
              </a:spcBef>
              <a:buFontTx/>
              <a:buNone/>
            </a:pPr>
            <a:r>
              <a:rPr lang="es-ES" sz="1800">
                <a:latin typeface="Arial" panose="020B0604020202020204" pitchFamily="34" charset="0"/>
              </a:rPr>
              <a:t>humanidades y arte, pertinente, articulada con los contextos.</a:t>
            </a:r>
          </a:p>
          <a:p>
            <a:pPr eaLnBrk="1" hangingPunct="1">
              <a:spcBef>
                <a:spcPct val="0"/>
              </a:spcBef>
              <a:buFontTx/>
              <a:buNone/>
            </a:pPr>
            <a:r>
              <a:rPr lang="es-ES" sz="1800">
                <a:latin typeface="Arial" panose="020B0604020202020204" pitchFamily="34" charset="0"/>
              </a:rPr>
              <a:t>4. Acceso, uso y apropiación crítica de las TIC en el proceso formativo.</a:t>
            </a:r>
          </a:p>
          <a:p>
            <a:pPr eaLnBrk="1" hangingPunct="1">
              <a:spcBef>
                <a:spcPct val="0"/>
              </a:spcBef>
              <a:buFontTx/>
              <a:buNone/>
            </a:pPr>
            <a:r>
              <a:rPr lang="es-ES" sz="1800">
                <a:latin typeface="Arial" panose="020B0604020202020204" pitchFamily="34" charset="0"/>
              </a:rPr>
              <a:t>5. Fortalecimiento estructuras curriculares flexibles y pertinentes desde la</a:t>
            </a:r>
          </a:p>
          <a:p>
            <a:pPr eaLnBrk="1" hangingPunct="1">
              <a:spcBef>
                <a:spcPct val="0"/>
              </a:spcBef>
              <a:buFontTx/>
              <a:buNone/>
            </a:pPr>
            <a:r>
              <a:rPr lang="es-ES" sz="1800">
                <a:latin typeface="Arial" panose="020B0604020202020204" pitchFamily="34" charset="0"/>
              </a:rPr>
              <a:t>educación inicial hasta la superior.</a:t>
            </a:r>
          </a:p>
          <a:p>
            <a:pPr eaLnBrk="1" hangingPunct="1">
              <a:spcBef>
                <a:spcPct val="0"/>
              </a:spcBef>
              <a:buFontTx/>
              <a:buNone/>
            </a:pPr>
            <a:r>
              <a:rPr lang="es-ES" sz="1800">
                <a:latin typeface="Arial" panose="020B0604020202020204" pitchFamily="34" charset="0"/>
              </a:rPr>
              <a:t>6. Formación docente con énfasis en la interculturalidad, la diversidad, la</a:t>
            </a:r>
          </a:p>
          <a:p>
            <a:pPr eaLnBrk="1" hangingPunct="1">
              <a:spcBef>
                <a:spcPct val="0"/>
              </a:spcBef>
              <a:buFontTx/>
              <a:buNone/>
            </a:pPr>
            <a:r>
              <a:rPr lang="es-ES" sz="1800">
                <a:latin typeface="Arial" panose="020B0604020202020204" pitchFamily="34" charset="0"/>
              </a:rPr>
              <a:t>inclusión y las necesidades educativas especiales.</a:t>
            </a:r>
          </a:p>
          <a:p>
            <a:pPr eaLnBrk="1" hangingPunct="1">
              <a:spcBef>
                <a:spcPct val="0"/>
              </a:spcBef>
              <a:buFontTx/>
              <a:buNone/>
            </a:pPr>
            <a:r>
              <a:rPr lang="es-ES" sz="1800">
                <a:latin typeface="Arial" panose="020B0604020202020204" pitchFamily="34" charset="0"/>
              </a:rPr>
              <a:t>7. Articulación de los gobiernos locales y territoriales del Plan Decenal en sus</a:t>
            </a:r>
          </a:p>
          <a:p>
            <a:pPr eaLnBrk="1" hangingPunct="1">
              <a:spcBef>
                <a:spcPct val="0"/>
              </a:spcBef>
              <a:buFontTx/>
              <a:buNone/>
            </a:pPr>
            <a:r>
              <a:rPr lang="es-ES" sz="1800">
                <a:latin typeface="Arial" panose="020B0604020202020204" pitchFamily="34" charset="0"/>
              </a:rPr>
              <a:t>Planes de Desarrollo.</a:t>
            </a:r>
          </a:p>
        </p:txBody>
      </p:sp>
      <p:pic>
        <p:nvPicPr>
          <p:cNvPr id="124935"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634538" cy="722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6" name="Rectangle 28"/>
          <p:cNvSpPr>
            <a:spLocks noChangeArrowheads="1"/>
          </p:cNvSpPr>
          <p:nvPr/>
        </p:nvSpPr>
        <p:spPr bwMode="auto">
          <a:xfrm>
            <a:off x="323850" y="1052513"/>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2000" b="1" dirty="0">
                <a:latin typeface="Arial" panose="020B0604020202020204" pitchFamily="34" charset="0"/>
              </a:rPr>
              <a:t>Principales enfoques:</a:t>
            </a:r>
          </a:p>
        </p:txBody>
      </p:sp>
      <p:sp>
        <p:nvSpPr>
          <p:cNvPr id="124937" name="Rectangle 29"/>
          <p:cNvSpPr>
            <a:spLocks noChangeArrowheads="1"/>
          </p:cNvSpPr>
          <p:nvPr/>
        </p:nvSpPr>
        <p:spPr bwMode="auto">
          <a:xfrm>
            <a:off x="395288" y="260350"/>
            <a:ext cx="561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2000" b="1">
                <a:solidFill>
                  <a:srgbClr val="FF0000"/>
                </a:solidFill>
                <a:latin typeface="Arial" panose="020B0604020202020204" pitchFamily="34" charset="0"/>
              </a:rPr>
              <a:t>Equidad: acceso, permanencia y calidad</a:t>
            </a:r>
          </a:p>
        </p:txBody>
      </p:sp>
      <p:sp>
        <p:nvSpPr>
          <p:cNvPr id="124938" name="Rectangle 30"/>
          <p:cNvSpPr>
            <a:spLocks noChangeArrowheads="1"/>
          </p:cNvSpPr>
          <p:nvPr/>
        </p:nvSpPr>
        <p:spPr bwMode="auto">
          <a:xfrm>
            <a:off x="409937" y="1892491"/>
            <a:ext cx="8820150" cy="3662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a:spcBef>
                <a:spcPct val="0"/>
              </a:spcBef>
            </a:pPr>
            <a:r>
              <a:rPr lang="es-ES" sz="1800" b="1" dirty="0" smtClean="0">
                <a:latin typeface="Arial" panose="020B0604020202020204" pitchFamily="34" charset="0"/>
              </a:rPr>
              <a:t>Acceso </a:t>
            </a:r>
            <a:r>
              <a:rPr lang="es-ES" sz="1800" b="1" dirty="0">
                <a:latin typeface="Arial" panose="020B0604020202020204" pitchFamily="34" charset="0"/>
              </a:rPr>
              <a:t>y pertinencia en condiciones de inclusión en todos los niveles:</a:t>
            </a:r>
          </a:p>
          <a:p>
            <a:pPr marL="285750" indent="-285750" algn="just">
              <a:spcBef>
                <a:spcPct val="0"/>
              </a:spcBef>
            </a:pPr>
            <a:r>
              <a:rPr lang="es-ES" sz="1800" b="1" dirty="0">
                <a:latin typeface="Arial" panose="020B0604020202020204" pitchFamily="34" charset="0"/>
              </a:rPr>
              <a:t>inicial, básico, medio y superior.</a:t>
            </a:r>
          </a:p>
          <a:p>
            <a:pPr marL="285750" indent="-285750" algn="just">
              <a:spcBef>
                <a:spcPct val="0"/>
              </a:spcBef>
            </a:pPr>
            <a:r>
              <a:rPr lang="es-ES" sz="1800" b="1" dirty="0" smtClean="0">
                <a:latin typeface="Arial" panose="020B0604020202020204" pitchFamily="34" charset="0"/>
              </a:rPr>
              <a:t>Distribución </a:t>
            </a:r>
            <a:r>
              <a:rPr lang="es-ES" sz="1800" b="1" dirty="0">
                <a:latin typeface="Arial" panose="020B0604020202020204" pitchFamily="34" charset="0"/>
              </a:rPr>
              <a:t>equitativa de los recursos para infraestructura, </a:t>
            </a:r>
            <a:r>
              <a:rPr lang="es-ES" sz="1800" b="1" dirty="0" smtClean="0">
                <a:latin typeface="Arial" panose="020B0604020202020204" pitchFamily="34" charset="0"/>
              </a:rPr>
              <a:t>investigación, formación</a:t>
            </a:r>
            <a:r>
              <a:rPr lang="es-ES" sz="1800" b="1" dirty="0">
                <a:latin typeface="Arial" panose="020B0604020202020204" pitchFamily="34" charset="0"/>
              </a:rPr>
              <a:t>, incentivos, dotación y talento humano.</a:t>
            </a:r>
          </a:p>
          <a:p>
            <a:pPr marL="285750" indent="-285750" algn="just">
              <a:spcBef>
                <a:spcPct val="0"/>
              </a:spcBef>
            </a:pPr>
            <a:r>
              <a:rPr lang="es-ES" sz="1800" b="1" dirty="0" smtClean="0">
                <a:latin typeface="Arial" panose="020B0604020202020204" pitchFamily="34" charset="0"/>
              </a:rPr>
              <a:t>Incorporación </a:t>
            </a:r>
            <a:r>
              <a:rPr lang="es-ES" sz="1800" b="1" dirty="0">
                <a:latin typeface="Arial" panose="020B0604020202020204" pitchFamily="34" charset="0"/>
              </a:rPr>
              <a:t>en instituciones educativas acciones y programas </a:t>
            </a:r>
            <a:r>
              <a:rPr lang="es-ES" sz="1800" b="1" dirty="0" smtClean="0">
                <a:latin typeface="Arial" panose="020B0604020202020204" pitchFamily="34" charset="0"/>
              </a:rPr>
              <a:t>de bienestar </a:t>
            </a:r>
            <a:r>
              <a:rPr lang="es-ES" sz="1800" b="1" dirty="0">
                <a:latin typeface="Arial" panose="020B0604020202020204" pitchFamily="34" charset="0"/>
              </a:rPr>
              <a:t>estudiantil incluido el arte, el deporte y lo ambiental, </a:t>
            </a:r>
            <a:r>
              <a:rPr lang="es-ES" sz="1800" b="1" dirty="0" smtClean="0">
                <a:latin typeface="Arial" panose="020B0604020202020204" pitchFamily="34" charset="0"/>
              </a:rPr>
              <a:t>con talento </a:t>
            </a:r>
            <a:r>
              <a:rPr lang="es-ES" sz="1800" b="1" dirty="0">
                <a:latin typeface="Arial" panose="020B0604020202020204" pitchFamily="34" charset="0"/>
              </a:rPr>
              <a:t>humano idóneo.</a:t>
            </a:r>
          </a:p>
          <a:p>
            <a:pPr marL="285750" indent="-285750" algn="just">
              <a:spcBef>
                <a:spcPct val="0"/>
              </a:spcBef>
            </a:pPr>
            <a:r>
              <a:rPr lang="es-ES" sz="1800" b="1" dirty="0" smtClean="0">
                <a:latin typeface="Arial" panose="020B0604020202020204" pitchFamily="34" charset="0"/>
              </a:rPr>
              <a:t>Asistencia </a:t>
            </a:r>
            <a:r>
              <a:rPr lang="es-ES" sz="1800" b="1" dirty="0">
                <a:latin typeface="Arial" panose="020B0604020202020204" pitchFamily="34" charset="0"/>
              </a:rPr>
              <a:t>nutricional y psicosocial en todos los niveles educativos.</a:t>
            </a:r>
          </a:p>
          <a:p>
            <a:pPr marL="285750" indent="-285750" algn="just">
              <a:spcBef>
                <a:spcPct val="0"/>
              </a:spcBef>
            </a:pPr>
            <a:r>
              <a:rPr lang="es-ES" sz="1800" b="1" dirty="0" smtClean="0">
                <a:latin typeface="Arial" panose="020B0604020202020204" pitchFamily="34" charset="0"/>
              </a:rPr>
              <a:t>Mejoramiento </a:t>
            </a:r>
            <a:r>
              <a:rPr lang="es-ES" sz="1800" b="1" dirty="0">
                <a:latin typeface="Arial" panose="020B0604020202020204" pitchFamily="34" charset="0"/>
              </a:rPr>
              <a:t>de proyectos educativos institucionales que estimulen </a:t>
            </a:r>
            <a:r>
              <a:rPr lang="es-ES" sz="1800" b="1" dirty="0" smtClean="0">
                <a:latin typeface="Arial" panose="020B0604020202020204" pitchFamily="34" charset="0"/>
              </a:rPr>
              <a:t>la permanencia </a:t>
            </a:r>
            <a:r>
              <a:rPr lang="es-ES" sz="1800" b="1" dirty="0">
                <a:latin typeface="Arial" panose="020B0604020202020204" pitchFamily="34" charset="0"/>
              </a:rPr>
              <a:t>del estudiante en el sistema educativo.</a:t>
            </a:r>
          </a:p>
          <a:p>
            <a:pPr marL="285750" indent="-285750" algn="just">
              <a:spcBef>
                <a:spcPct val="0"/>
              </a:spcBef>
            </a:pPr>
            <a:r>
              <a:rPr lang="es-ES" sz="1800" b="1" dirty="0" smtClean="0">
                <a:latin typeface="Arial" panose="020B0604020202020204" pitchFamily="34" charset="0"/>
              </a:rPr>
              <a:t>Reconocimiento </a:t>
            </a:r>
            <a:r>
              <a:rPr lang="es-ES" sz="1800" b="1" dirty="0">
                <a:latin typeface="Arial" panose="020B0604020202020204" pitchFamily="34" charset="0"/>
              </a:rPr>
              <a:t>de la diversidad étnica, cultural, de creencias y las </a:t>
            </a:r>
            <a:r>
              <a:rPr lang="es-ES" sz="1800" b="1" dirty="0" smtClean="0">
                <a:latin typeface="Arial" panose="020B0604020202020204" pitchFamily="34" charset="0"/>
              </a:rPr>
              <a:t>demás formas </a:t>
            </a:r>
            <a:r>
              <a:rPr lang="es-ES" sz="1800" b="1" dirty="0">
                <a:latin typeface="Arial" panose="020B0604020202020204" pitchFamily="34" charset="0"/>
              </a:rPr>
              <a:t>asociativas que implican la interculturalidad y que hacen parte </a:t>
            </a:r>
            <a:r>
              <a:rPr lang="es-ES" sz="1800" b="1" dirty="0" smtClean="0">
                <a:latin typeface="Arial" panose="020B0604020202020204" pitchFamily="34" charset="0"/>
              </a:rPr>
              <a:t>de la </a:t>
            </a:r>
            <a:r>
              <a:rPr lang="es-ES" sz="1800" b="1" dirty="0">
                <a:latin typeface="Arial" panose="020B0604020202020204" pitchFamily="34" charset="0"/>
              </a:rPr>
              <a:t>identidad nacional.</a:t>
            </a:r>
          </a:p>
        </p:txBody>
      </p:sp>
    </p:spTree>
    <p:extLst>
      <p:ext uri="{BB962C8B-B14F-4D97-AF65-F5344CB8AC3E}">
        <p14:creationId xmlns:p14="http://schemas.microsoft.com/office/powerpoint/2010/main" val="2810050061"/>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6 Grupo"/>
          <p:cNvGrpSpPr>
            <a:grpSpLocks/>
          </p:cNvGrpSpPr>
          <p:nvPr/>
        </p:nvGrpSpPr>
        <p:grpSpPr bwMode="auto">
          <a:xfrm>
            <a:off x="0" y="0"/>
            <a:ext cx="9144000" cy="6880225"/>
            <a:chOff x="0" y="115888"/>
            <a:chExt cx="9144000" cy="6764337"/>
          </a:xfrm>
        </p:grpSpPr>
        <p:grpSp>
          <p:nvGrpSpPr>
            <p:cNvPr id="125966" name="Group 2"/>
            <p:cNvGrpSpPr>
              <a:grpSpLocks/>
            </p:cNvGrpSpPr>
            <p:nvPr/>
          </p:nvGrpSpPr>
          <p:grpSpPr bwMode="auto">
            <a:xfrm>
              <a:off x="6804025" y="115888"/>
              <a:ext cx="2305050" cy="1223962"/>
              <a:chOff x="2653" y="1797"/>
              <a:chExt cx="1452" cy="771"/>
            </a:xfrm>
          </p:grpSpPr>
          <p:pic>
            <p:nvPicPr>
              <p:cNvPr id="125981" name="Picture 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 y="1797"/>
                <a:ext cx="1316"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p:nvSpPr>
            <p:spPr bwMode="auto">
              <a:xfrm>
                <a:off x="2653" y="2341"/>
                <a:ext cx="1452" cy="227"/>
              </a:xfrm>
              <a:prstGeom prst="rect">
                <a:avLst/>
              </a:prstGeom>
              <a:solidFill>
                <a:schemeClr val="bg1"/>
              </a:solidFill>
              <a:ln w="9525" algn="ctr">
                <a:no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9" name="Rectangle 5"/>
            <p:cNvSpPr>
              <a:spLocks noChangeArrowheads="1"/>
            </p:cNvSpPr>
            <p:nvPr/>
          </p:nvSpPr>
          <p:spPr bwMode="auto">
            <a:xfrm>
              <a:off x="0" y="6337080"/>
              <a:ext cx="9144000" cy="543145"/>
            </a:xfrm>
            <a:prstGeom prst="rect">
              <a:avLst/>
            </a:prstGeom>
            <a:solidFill>
              <a:schemeClr val="tx1"/>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0" name="Rectangle 6"/>
            <p:cNvSpPr>
              <a:spLocks noChangeArrowheads="1"/>
            </p:cNvSpPr>
            <p:nvPr/>
          </p:nvSpPr>
          <p:spPr bwMode="auto">
            <a:xfrm>
              <a:off x="0" y="6341763"/>
              <a:ext cx="457200" cy="471350"/>
            </a:xfrm>
            <a:prstGeom prst="rect">
              <a:avLst/>
            </a:prstGeom>
            <a:solidFill>
              <a:srgbClr val="FF3300"/>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1" name="Text Box 7"/>
            <p:cNvSpPr txBox="1">
              <a:spLocks noChangeArrowheads="1"/>
            </p:cNvSpPr>
            <p:nvPr/>
          </p:nvSpPr>
          <p:spPr bwMode="auto">
            <a:xfrm>
              <a:off x="539750" y="6387025"/>
              <a:ext cx="8461375" cy="419845"/>
            </a:xfrm>
            <a:prstGeom prst="rect">
              <a:avLst/>
            </a:prstGeom>
            <a:noFill/>
            <a:ln w="9525">
              <a:noFill/>
              <a:miter lim="800000"/>
              <a:headEnd/>
              <a:tailEnd/>
            </a:ln>
            <a:effectLst/>
          </p:spPr>
          <p:txBody>
            <a:bodyPr>
              <a:spAutoFit/>
            </a:bodyPr>
            <a:lstStyle/>
            <a:p>
              <a:pPr defTabSz="914400" eaLnBrk="1" hangingPunct="1">
                <a:defRPr/>
              </a:pPr>
              <a:r>
                <a:rPr lang="es-ES_tradnl" sz="2200" dirty="0">
                  <a:solidFill>
                    <a:schemeClr val="bg1"/>
                  </a:solidFill>
                  <a:effectLst>
                    <a:outerShdw blurRad="38100" dist="38100" dir="2700000" algn="tl">
                      <a:srgbClr val="C0C0C0"/>
                    </a:outerShdw>
                  </a:effectLst>
                  <a:latin typeface="AvantGarde Bk BT" pitchFamily="34" charset="0"/>
                  <a:cs typeface="+mn-cs"/>
                </a:rPr>
                <a:t>SECRETARÍA DE EDUCACIÓN</a:t>
              </a:r>
              <a:endParaRPr lang="es-ES" sz="2200" dirty="0">
                <a:solidFill>
                  <a:schemeClr val="bg1"/>
                </a:solidFill>
                <a:effectLst>
                  <a:outerShdw blurRad="38100" dist="38100" dir="2700000" algn="tl">
                    <a:srgbClr val="C0C0C0"/>
                  </a:outerShdw>
                </a:effectLst>
                <a:latin typeface="Calibri" pitchFamily="34" charset="0"/>
                <a:cs typeface="+mn-cs"/>
              </a:endParaRPr>
            </a:p>
          </p:txBody>
        </p:sp>
        <p:sp>
          <p:nvSpPr>
            <p:cNvPr id="14" name="Line 10"/>
            <p:cNvSpPr>
              <a:spLocks noChangeShapeType="1"/>
            </p:cNvSpPr>
            <p:nvPr/>
          </p:nvSpPr>
          <p:spPr bwMode="auto">
            <a:xfrm>
              <a:off x="0" y="1053906"/>
              <a:ext cx="9144000" cy="0"/>
            </a:xfrm>
            <a:prstGeom prst="line">
              <a:avLst/>
            </a:prstGeom>
            <a:noFill/>
            <a:ln w="63500">
              <a:solidFill>
                <a:schemeClr val="tx1"/>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5" name="Line 11"/>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6" name="Line 12"/>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7" name="Line 13"/>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8" name="Line 14"/>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9" name="Line 15"/>
            <p:cNvSpPr>
              <a:spLocks noChangeShapeType="1"/>
            </p:cNvSpPr>
            <p:nvPr/>
          </p:nvSpPr>
          <p:spPr bwMode="auto">
            <a:xfrm>
              <a:off x="63182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0" name="Line 16"/>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1" name="Line 17"/>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2" name="Line 18"/>
            <p:cNvSpPr>
              <a:spLocks noChangeShapeType="1"/>
            </p:cNvSpPr>
            <p:nvPr/>
          </p:nvSpPr>
          <p:spPr bwMode="auto">
            <a:xfrm>
              <a:off x="63182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3" name="Line 19"/>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4" name="Line 20"/>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125955"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p>
        </p:txBody>
      </p:sp>
      <p:grpSp>
        <p:nvGrpSpPr>
          <p:cNvPr id="125956" name="48 Grupo"/>
          <p:cNvGrpSpPr>
            <a:grpSpLocks/>
          </p:cNvGrpSpPr>
          <p:nvPr/>
        </p:nvGrpSpPr>
        <p:grpSpPr bwMode="auto">
          <a:xfrm>
            <a:off x="0" y="0"/>
            <a:ext cx="5668963" cy="822325"/>
            <a:chOff x="0" y="237113"/>
            <a:chExt cx="5669105" cy="821587"/>
          </a:xfrm>
        </p:grpSpPr>
        <p:pic>
          <p:nvPicPr>
            <p:cNvPr id="125963"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r="1941"/>
            <a:stretch>
              <a:fillRect/>
            </a:stretch>
          </p:blipFill>
          <p:spPr bwMode="auto">
            <a:xfrm>
              <a:off x="0" y="645318"/>
              <a:ext cx="298047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4"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l="11476"/>
            <a:stretch>
              <a:fillRect/>
            </a:stretch>
          </p:blipFill>
          <p:spPr bwMode="auto">
            <a:xfrm>
              <a:off x="2922764" y="645318"/>
              <a:ext cx="269063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9"/>
            <p:cNvSpPr txBox="1">
              <a:spLocks noChangeArrowheads="1"/>
            </p:cNvSpPr>
            <p:nvPr/>
          </p:nvSpPr>
          <p:spPr bwMode="auto">
            <a:xfrm>
              <a:off x="106366" y="237113"/>
              <a:ext cx="5562739" cy="821587"/>
            </a:xfrm>
            <a:prstGeom prst="rect">
              <a:avLst/>
            </a:prstGeom>
            <a:noFill/>
            <a:ln w="9525">
              <a:noFill/>
              <a:miter lim="800000"/>
              <a:headEnd/>
              <a:tailEnd/>
            </a:ln>
            <a:effectLst/>
          </p:spPr>
          <p:txBody>
            <a:bodyPr>
              <a:spAutoFit/>
            </a:bodyPr>
            <a:lstStyle/>
            <a:p>
              <a:pPr eaLnBrk="1" hangingPunct="1">
                <a:defRPr/>
              </a:pPr>
              <a:endParaRPr lang="es-MX" sz="2400">
                <a:effectLst>
                  <a:outerShdw blurRad="38100" dist="38100" dir="2700000" algn="tl">
                    <a:srgbClr val="C0C0C0"/>
                  </a:outerShdw>
                </a:effectLst>
                <a:latin typeface="Calibri" pitchFamily="34" charset="0"/>
                <a:cs typeface="+mn-cs"/>
              </a:endParaRPr>
            </a:p>
            <a:p>
              <a:pPr eaLnBrk="1" hangingPunct="1">
                <a:defRPr/>
              </a:pPr>
              <a:endParaRPr lang="es-ES" sz="2400">
                <a:effectLst>
                  <a:outerShdw blurRad="38100" dist="38100" dir="2700000" algn="tl">
                    <a:srgbClr val="C0C0C0"/>
                  </a:outerShdw>
                </a:effectLst>
                <a:latin typeface="Calibri" pitchFamily="34" charset="0"/>
                <a:cs typeface="+mn-cs"/>
              </a:endParaRPr>
            </a:p>
          </p:txBody>
        </p:sp>
      </p:grpSp>
      <p:sp>
        <p:nvSpPr>
          <p:cNvPr id="125957" name="Rectangle 25"/>
          <p:cNvSpPr>
            <a:spLocks noChangeArrowheads="1"/>
          </p:cNvSpPr>
          <p:nvPr/>
        </p:nvSpPr>
        <p:spPr bwMode="auto">
          <a:xfrm>
            <a:off x="323850" y="981075"/>
            <a:ext cx="489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sz="1800">
                <a:latin typeface="Arial" panose="020B0604020202020204" pitchFamily="34" charset="0"/>
              </a:rPr>
              <a:t>Fines y calidad de la educación en el siglo XXI</a:t>
            </a:r>
          </a:p>
          <a:p>
            <a:pPr algn="ctr" eaLnBrk="1" hangingPunct="1">
              <a:spcBef>
                <a:spcPct val="0"/>
              </a:spcBef>
              <a:buFontTx/>
              <a:buNone/>
            </a:pPr>
            <a:r>
              <a:rPr lang="es-ES" sz="1800">
                <a:latin typeface="Arial" panose="020B0604020202020204" pitchFamily="34" charset="0"/>
              </a:rPr>
              <a:t>(globalización y autonomía</a:t>
            </a:r>
          </a:p>
        </p:txBody>
      </p:sp>
      <p:sp>
        <p:nvSpPr>
          <p:cNvPr id="125958" name="Rectangle 26"/>
          <p:cNvSpPr>
            <a:spLocks noChangeArrowheads="1"/>
          </p:cNvSpPr>
          <p:nvPr/>
        </p:nvSpPr>
        <p:spPr bwMode="auto">
          <a:xfrm>
            <a:off x="684213" y="1916113"/>
            <a:ext cx="80327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1800">
                <a:latin typeface="Arial" panose="020B0604020202020204" pitchFamily="34" charset="0"/>
              </a:rPr>
              <a:t>1. Articulación y coherencia del sistema educativo en los diferentes niveles</a:t>
            </a:r>
          </a:p>
          <a:p>
            <a:pPr eaLnBrk="1" hangingPunct="1">
              <a:spcBef>
                <a:spcPct val="0"/>
              </a:spcBef>
              <a:buFontTx/>
              <a:buNone/>
            </a:pPr>
            <a:r>
              <a:rPr lang="es-ES" sz="1800">
                <a:latin typeface="Arial" panose="020B0604020202020204" pitchFamily="34" charset="0"/>
              </a:rPr>
              <a:t>de formación y contextualizado en las regiones.</a:t>
            </a:r>
          </a:p>
          <a:p>
            <a:pPr eaLnBrk="1" hangingPunct="1">
              <a:spcBef>
                <a:spcPct val="0"/>
              </a:spcBef>
              <a:buFontTx/>
              <a:buNone/>
            </a:pPr>
            <a:r>
              <a:rPr lang="es-ES" sz="1800">
                <a:latin typeface="Arial" panose="020B0604020202020204" pitchFamily="34" charset="0"/>
              </a:rPr>
              <a:t>2. Conformación de un sistema de seguimiento y evaluación de calidad para</a:t>
            </a:r>
          </a:p>
          <a:p>
            <a:pPr eaLnBrk="1" hangingPunct="1">
              <a:spcBef>
                <a:spcPct val="0"/>
              </a:spcBef>
              <a:buFontTx/>
              <a:buNone/>
            </a:pPr>
            <a:r>
              <a:rPr lang="es-ES" sz="1800">
                <a:latin typeface="Arial" panose="020B0604020202020204" pitchFamily="34" charset="0"/>
              </a:rPr>
              <a:t>la educación en los niveles preescolar, básico, medio y superior, técnico y</a:t>
            </a:r>
          </a:p>
          <a:p>
            <a:pPr eaLnBrk="1" hangingPunct="1">
              <a:spcBef>
                <a:spcPct val="0"/>
              </a:spcBef>
              <a:buFontTx/>
              <a:buNone/>
            </a:pPr>
            <a:r>
              <a:rPr lang="es-ES" sz="1800">
                <a:latin typeface="Arial" panose="020B0604020202020204" pitchFamily="34" charset="0"/>
              </a:rPr>
              <a:t>tecnológico.</a:t>
            </a:r>
          </a:p>
          <a:p>
            <a:pPr eaLnBrk="1" hangingPunct="1">
              <a:spcBef>
                <a:spcPct val="0"/>
              </a:spcBef>
              <a:buFontTx/>
              <a:buNone/>
            </a:pPr>
            <a:r>
              <a:rPr lang="es-ES" sz="1800">
                <a:latin typeface="Arial" panose="020B0604020202020204" pitchFamily="34" charset="0"/>
              </a:rPr>
              <a:t>3. Fortalecimiento de la cultura de investigación, ciencia, tecnología,</a:t>
            </a:r>
          </a:p>
          <a:p>
            <a:pPr eaLnBrk="1" hangingPunct="1">
              <a:spcBef>
                <a:spcPct val="0"/>
              </a:spcBef>
              <a:buFontTx/>
              <a:buNone/>
            </a:pPr>
            <a:r>
              <a:rPr lang="es-ES" sz="1800">
                <a:latin typeface="Arial" panose="020B0604020202020204" pitchFamily="34" charset="0"/>
              </a:rPr>
              <a:t>humanidades y arte, pertinente, articulada con los contextos.</a:t>
            </a:r>
          </a:p>
          <a:p>
            <a:pPr eaLnBrk="1" hangingPunct="1">
              <a:spcBef>
                <a:spcPct val="0"/>
              </a:spcBef>
              <a:buFontTx/>
              <a:buNone/>
            </a:pPr>
            <a:r>
              <a:rPr lang="es-ES" sz="1800">
                <a:latin typeface="Arial" panose="020B0604020202020204" pitchFamily="34" charset="0"/>
              </a:rPr>
              <a:t>4. Acceso, uso y apropiación crítica de las TIC en el proceso formativo.</a:t>
            </a:r>
          </a:p>
          <a:p>
            <a:pPr eaLnBrk="1" hangingPunct="1">
              <a:spcBef>
                <a:spcPct val="0"/>
              </a:spcBef>
              <a:buFontTx/>
              <a:buNone/>
            </a:pPr>
            <a:r>
              <a:rPr lang="es-ES" sz="1800">
                <a:latin typeface="Arial" panose="020B0604020202020204" pitchFamily="34" charset="0"/>
              </a:rPr>
              <a:t>5. Fortalecimiento estructuras curriculares flexibles y pertinentes desde la</a:t>
            </a:r>
          </a:p>
          <a:p>
            <a:pPr eaLnBrk="1" hangingPunct="1">
              <a:spcBef>
                <a:spcPct val="0"/>
              </a:spcBef>
              <a:buFontTx/>
              <a:buNone/>
            </a:pPr>
            <a:r>
              <a:rPr lang="es-ES" sz="1800">
                <a:latin typeface="Arial" panose="020B0604020202020204" pitchFamily="34" charset="0"/>
              </a:rPr>
              <a:t>educación inicial hasta la superior.</a:t>
            </a:r>
          </a:p>
          <a:p>
            <a:pPr eaLnBrk="1" hangingPunct="1">
              <a:spcBef>
                <a:spcPct val="0"/>
              </a:spcBef>
              <a:buFontTx/>
              <a:buNone/>
            </a:pPr>
            <a:r>
              <a:rPr lang="es-ES" sz="1800">
                <a:latin typeface="Arial" panose="020B0604020202020204" pitchFamily="34" charset="0"/>
              </a:rPr>
              <a:t>6. Formación docente con énfasis en la interculturalidad, la diversidad, la</a:t>
            </a:r>
          </a:p>
          <a:p>
            <a:pPr eaLnBrk="1" hangingPunct="1">
              <a:spcBef>
                <a:spcPct val="0"/>
              </a:spcBef>
              <a:buFontTx/>
              <a:buNone/>
            </a:pPr>
            <a:r>
              <a:rPr lang="es-ES" sz="1800">
                <a:latin typeface="Arial" panose="020B0604020202020204" pitchFamily="34" charset="0"/>
              </a:rPr>
              <a:t>inclusión y las necesidades educativas especiales.</a:t>
            </a:r>
          </a:p>
          <a:p>
            <a:pPr eaLnBrk="1" hangingPunct="1">
              <a:spcBef>
                <a:spcPct val="0"/>
              </a:spcBef>
              <a:buFontTx/>
              <a:buNone/>
            </a:pPr>
            <a:r>
              <a:rPr lang="es-ES" sz="1800">
                <a:latin typeface="Arial" panose="020B0604020202020204" pitchFamily="34" charset="0"/>
              </a:rPr>
              <a:t>7. Articulación de los gobiernos locales y territoriales del Plan Decenal en sus</a:t>
            </a:r>
          </a:p>
          <a:p>
            <a:pPr eaLnBrk="1" hangingPunct="1">
              <a:spcBef>
                <a:spcPct val="0"/>
              </a:spcBef>
              <a:buFontTx/>
              <a:buNone/>
            </a:pPr>
            <a:r>
              <a:rPr lang="es-ES" sz="1800">
                <a:latin typeface="Arial" panose="020B0604020202020204" pitchFamily="34" charset="0"/>
              </a:rPr>
              <a:t>Planes de Desarrollo.</a:t>
            </a:r>
          </a:p>
        </p:txBody>
      </p:sp>
      <p:pic>
        <p:nvPicPr>
          <p:cNvPr id="12595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634538" cy="722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0" name="Rectangle 28"/>
          <p:cNvSpPr>
            <a:spLocks noChangeArrowheads="1"/>
          </p:cNvSpPr>
          <p:nvPr/>
        </p:nvSpPr>
        <p:spPr bwMode="auto">
          <a:xfrm>
            <a:off x="321775" y="11541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b="1" dirty="0">
                <a:latin typeface="Arial" panose="020B0604020202020204" pitchFamily="34" charset="0"/>
              </a:rPr>
              <a:t>Principales enfoques:</a:t>
            </a:r>
          </a:p>
        </p:txBody>
      </p:sp>
      <p:sp>
        <p:nvSpPr>
          <p:cNvPr id="125961" name="Rectangle 29"/>
          <p:cNvSpPr>
            <a:spLocks noChangeArrowheads="1"/>
          </p:cNvSpPr>
          <p:nvPr/>
        </p:nvSpPr>
        <p:spPr bwMode="auto">
          <a:xfrm>
            <a:off x="0" y="404813"/>
            <a:ext cx="5616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b="1">
                <a:solidFill>
                  <a:srgbClr val="FF0000"/>
                </a:solidFill>
                <a:latin typeface="Arial" panose="020B0604020202020204" pitchFamily="34" charset="0"/>
              </a:rPr>
              <a:t>Liderazgo, gestión, transparencia y rendición de</a:t>
            </a:r>
          </a:p>
          <a:p>
            <a:pPr defTabSz="914400" eaLnBrk="1" hangingPunct="1">
              <a:spcBef>
                <a:spcPct val="0"/>
              </a:spcBef>
              <a:buFontTx/>
              <a:buNone/>
            </a:pPr>
            <a:r>
              <a:rPr lang="es-ES" sz="1800" b="1">
                <a:solidFill>
                  <a:srgbClr val="FF0000"/>
                </a:solidFill>
                <a:latin typeface="Arial" panose="020B0604020202020204" pitchFamily="34" charset="0"/>
              </a:rPr>
              <a:t>cuentas en el sistema educativo</a:t>
            </a:r>
          </a:p>
        </p:txBody>
      </p:sp>
      <p:sp>
        <p:nvSpPr>
          <p:cNvPr id="125962" name="Rectangle 30"/>
          <p:cNvSpPr>
            <a:spLocks noChangeArrowheads="1"/>
          </p:cNvSpPr>
          <p:nvPr/>
        </p:nvSpPr>
        <p:spPr bwMode="auto">
          <a:xfrm>
            <a:off x="395288" y="1733378"/>
            <a:ext cx="8748712" cy="39703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a:spcBef>
                <a:spcPct val="0"/>
              </a:spcBef>
            </a:pPr>
            <a:r>
              <a:rPr lang="es-ES" sz="1800" b="1" dirty="0" smtClean="0">
                <a:latin typeface="Arial" panose="020B0604020202020204" pitchFamily="34" charset="0"/>
              </a:rPr>
              <a:t>Procesos </a:t>
            </a:r>
            <a:r>
              <a:rPr lang="es-ES" sz="1800" b="1" dirty="0">
                <a:latin typeface="Arial" panose="020B0604020202020204" pitchFamily="34" charset="0"/>
              </a:rPr>
              <a:t>de formación para la gestión, el liderazgo y la participación en </a:t>
            </a:r>
            <a:r>
              <a:rPr lang="es-ES" sz="1800" b="1" dirty="0" smtClean="0">
                <a:latin typeface="Arial" panose="020B0604020202020204" pitchFamily="34" charset="0"/>
              </a:rPr>
              <a:t>la construcción </a:t>
            </a:r>
            <a:r>
              <a:rPr lang="es-ES" sz="1800" b="1" dirty="0">
                <a:latin typeface="Arial" panose="020B0604020202020204" pitchFamily="34" charset="0"/>
              </a:rPr>
              <a:t>de políticas públicas educativas.</a:t>
            </a:r>
          </a:p>
          <a:p>
            <a:pPr marL="285750" indent="-285750" algn="just">
              <a:spcBef>
                <a:spcPct val="0"/>
              </a:spcBef>
            </a:pPr>
            <a:r>
              <a:rPr lang="es-ES" sz="1800" b="1" dirty="0" smtClean="0">
                <a:latin typeface="Arial" panose="020B0604020202020204" pitchFamily="34" charset="0"/>
              </a:rPr>
              <a:t>Participación </a:t>
            </a:r>
            <a:r>
              <a:rPr lang="es-ES" sz="1800" b="1" dirty="0">
                <a:latin typeface="Arial" panose="020B0604020202020204" pitchFamily="34" charset="0"/>
              </a:rPr>
              <a:t>de la comunidad educativa en el proceso de planeación</a:t>
            </a:r>
            <a:r>
              <a:rPr lang="es-ES" sz="1800" b="1" dirty="0" smtClean="0">
                <a:latin typeface="Arial" panose="020B0604020202020204" pitchFamily="34" charset="0"/>
              </a:rPr>
              <a:t>, gestión </a:t>
            </a:r>
            <a:r>
              <a:rPr lang="es-ES" sz="1800" b="1" dirty="0">
                <a:latin typeface="Arial" panose="020B0604020202020204" pitchFamily="34" charset="0"/>
              </a:rPr>
              <a:t>y evaluación de las políticas educativas.</a:t>
            </a:r>
          </a:p>
          <a:p>
            <a:pPr marL="285750" indent="-285750" algn="just">
              <a:spcBef>
                <a:spcPct val="0"/>
              </a:spcBef>
            </a:pPr>
            <a:r>
              <a:rPr lang="es-ES" sz="1800" b="1" dirty="0" smtClean="0">
                <a:latin typeface="Arial" panose="020B0604020202020204" pitchFamily="34" charset="0"/>
              </a:rPr>
              <a:t>Fortalecimiento </a:t>
            </a:r>
            <a:r>
              <a:rPr lang="es-ES" sz="1800" b="1" dirty="0">
                <a:latin typeface="Arial" panose="020B0604020202020204" pitchFamily="34" charset="0"/>
              </a:rPr>
              <a:t>de la articulación intersectorial, aseguramiento de </a:t>
            </a:r>
            <a:r>
              <a:rPr lang="es-ES" sz="1800" b="1" dirty="0" smtClean="0">
                <a:latin typeface="Arial" panose="020B0604020202020204" pitchFamily="34" charset="0"/>
              </a:rPr>
              <a:t>la calidad </a:t>
            </a:r>
            <a:r>
              <a:rPr lang="es-ES" sz="1800" b="1" dirty="0">
                <a:latin typeface="Arial" panose="020B0604020202020204" pitchFamily="34" charset="0"/>
              </a:rPr>
              <a:t>y consolidación de la gestión educativa.</a:t>
            </a:r>
          </a:p>
          <a:p>
            <a:pPr marL="285750" indent="-285750" algn="just">
              <a:spcBef>
                <a:spcPct val="0"/>
              </a:spcBef>
            </a:pPr>
            <a:r>
              <a:rPr lang="es-ES" sz="1800" b="1" dirty="0" smtClean="0">
                <a:latin typeface="Arial" panose="020B0604020202020204" pitchFamily="34" charset="0"/>
              </a:rPr>
              <a:t>Promoción </a:t>
            </a:r>
            <a:r>
              <a:rPr lang="es-ES" sz="1800" b="1" dirty="0">
                <a:latin typeface="Arial" panose="020B0604020202020204" pitchFamily="34" charset="0"/>
              </a:rPr>
              <a:t>de procesos de certificación de calidad.</a:t>
            </a:r>
          </a:p>
          <a:p>
            <a:pPr marL="285750" indent="-285750" algn="just">
              <a:spcBef>
                <a:spcPct val="0"/>
              </a:spcBef>
            </a:pPr>
            <a:r>
              <a:rPr lang="es-ES" sz="1800" b="1" dirty="0" smtClean="0">
                <a:latin typeface="Arial" panose="020B0604020202020204" pitchFamily="34" charset="0"/>
              </a:rPr>
              <a:t>Implementación </a:t>
            </a:r>
            <a:r>
              <a:rPr lang="es-ES" sz="1800" b="1" dirty="0">
                <a:latin typeface="Arial" panose="020B0604020202020204" pitchFamily="34" charset="0"/>
              </a:rPr>
              <a:t>de mecanismos institucionales de inducción, selección</a:t>
            </a:r>
            <a:r>
              <a:rPr lang="es-ES" sz="1800" b="1" dirty="0" smtClean="0">
                <a:latin typeface="Arial" panose="020B0604020202020204" pitchFamily="34" charset="0"/>
              </a:rPr>
              <a:t>, formación </a:t>
            </a:r>
            <a:r>
              <a:rPr lang="es-ES" sz="1800" b="1" dirty="0">
                <a:latin typeface="Arial" panose="020B0604020202020204" pitchFamily="34" charset="0"/>
              </a:rPr>
              <a:t>y evaluación del desempeño de los responsables de la educación.</a:t>
            </a:r>
          </a:p>
          <a:p>
            <a:pPr marL="285750" indent="-285750" algn="just">
              <a:spcBef>
                <a:spcPct val="0"/>
              </a:spcBef>
            </a:pPr>
            <a:r>
              <a:rPr lang="es-ES" sz="1800" b="1" dirty="0" smtClean="0">
                <a:latin typeface="Arial" panose="020B0604020202020204" pitchFamily="34" charset="0"/>
              </a:rPr>
              <a:t>Fortalecimiento </a:t>
            </a:r>
            <a:r>
              <a:rPr lang="es-ES" sz="1800" b="1" dirty="0">
                <a:latin typeface="Arial" panose="020B0604020202020204" pitchFamily="34" charset="0"/>
              </a:rPr>
              <a:t>de mecanismos de control eficientes y eficaces en </a:t>
            </a:r>
            <a:r>
              <a:rPr lang="es-ES" sz="1800" b="1" dirty="0" smtClean="0">
                <a:latin typeface="Arial" panose="020B0604020202020204" pitchFamily="34" charset="0"/>
              </a:rPr>
              <a:t>los diferentes </a:t>
            </a:r>
            <a:r>
              <a:rPr lang="es-ES" sz="1800" b="1" dirty="0">
                <a:latin typeface="Arial" panose="020B0604020202020204" pitchFamily="34" charset="0"/>
              </a:rPr>
              <a:t>componentes de la gestión educativa.</a:t>
            </a:r>
          </a:p>
          <a:p>
            <a:pPr marL="285750" indent="-285750" algn="just">
              <a:spcBef>
                <a:spcPct val="0"/>
              </a:spcBef>
            </a:pPr>
            <a:r>
              <a:rPr lang="es-ES" sz="1800" b="1" dirty="0" smtClean="0">
                <a:latin typeface="Arial" panose="020B0604020202020204" pitchFamily="34" charset="0"/>
              </a:rPr>
              <a:t>Implementación </a:t>
            </a:r>
            <a:r>
              <a:rPr lang="es-ES" sz="1800" b="1" dirty="0">
                <a:latin typeface="Arial" panose="020B0604020202020204" pitchFamily="34" charset="0"/>
              </a:rPr>
              <a:t>de un sistema de información integral y público para </a:t>
            </a:r>
            <a:r>
              <a:rPr lang="es-ES" sz="1800" b="1" dirty="0" smtClean="0">
                <a:latin typeface="Arial" panose="020B0604020202020204" pitchFamily="34" charset="0"/>
              </a:rPr>
              <a:t>la gestión </a:t>
            </a:r>
            <a:r>
              <a:rPr lang="es-ES" sz="1800" b="1" dirty="0">
                <a:latin typeface="Arial" panose="020B0604020202020204" pitchFamily="34" charset="0"/>
              </a:rPr>
              <a:t>educativa.</a:t>
            </a:r>
          </a:p>
        </p:txBody>
      </p:sp>
    </p:spTree>
    <p:extLst>
      <p:ext uri="{BB962C8B-B14F-4D97-AF65-F5344CB8AC3E}">
        <p14:creationId xmlns:p14="http://schemas.microsoft.com/office/powerpoint/2010/main" val="1451282786"/>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8" name="6 Grupo"/>
          <p:cNvGrpSpPr>
            <a:grpSpLocks/>
          </p:cNvGrpSpPr>
          <p:nvPr/>
        </p:nvGrpSpPr>
        <p:grpSpPr bwMode="auto">
          <a:xfrm>
            <a:off x="0" y="0"/>
            <a:ext cx="9144000" cy="6880225"/>
            <a:chOff x="0" y="115888"/>
            <a:chExt cx="9144000" cy="6764337"/>
          </a:xfrm>
        </p:grpSpPr>
        <p:grpSp>
          <p:nvGrpSpPr>
            <p:cNvPr id="126990" name="Group 2"/>
            <p:cNvGrpSpPr>
              <a:grpSpLocks/>
            </p:cNvGrpSpPr>
            <p:nvPr/>
          </p:nvGrpSpPr>
          <p:grpSpPr bwMode="auto">
            <a:xfrm>
              <a:off x="6804025" y="115888"/>
              <a:ext cx="2305050" cy="1223962"/>
              <a:chOff x="2653" y="1797"/>
              <a:chExt cx="1452" cy="771"/>
            </a:xfrm>
          </p:grpSpPr>
          <p:pic>
            <p:nvPicPr>
              <p:cNvPr id="127005" name="Picture 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 y="1797"/>
                <a:ext cx="1316"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p:nvSpPr>
            <p:spPr bwMode="auto">
              <a:xfrm>
                <a:off x="2653" y="2341"/>
                <a:ext cx="1452" cy="227"/>
              </a:xfrm>
              <a:prstGeom prst="rect">
                <a:avLst/>
              </a:prstGeom>
              <a:solidFill>
                <a:schemeClr val="bg1"/>
              </a:solidFill>
              <a:ln w="9525" algn="ctr">
                <a:no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9" name="Rectangle 5"/>
            <p:cNvSpPr>
              <a:spLocks noChangeArrowheads="1"/>
            </p:cNvSpPr>
            <p:nvPr/>
          </p:nvSpPr>
          <p:spPr bwMode="auto">
            <a:xfrm>
              <a:off x="0" y="6337080"/>
              <a:ext cx="9144000" cy="543145"/>
            </a:xfrm>
            <a:prstGeom prst="rect">
              <a:avLst/>
            </a:prstGeom>
            <a:solidFill>
              <a:schemeClr val="tx1"/>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0" name="Rectangle 6"/>
            <p:cNvSpPr>
              <a:spLocks noChangeArrowheads="1"/>
            </p:cNvSpPr>
            <p:nvPr/>
          </p:nvSpPr>
          <p:spPr bwMode="auto">
            <a:xfrm>
              <a:off x="0" y="6341763"/>
              <a:ext cx="457200" cy="471350"/>
            </a:xfrm>
            <a:prstGeom prst="rect">
              <a:avLst/>
            </a:prstGeom>
            <a:solidFill>
              <a:srgbClr val="FF3300"/>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1" name="Text Box 7"/>
            <p:cNvSpPr txBox="1">
              <a:spLocks noChangeArrowheads="1"/>
            </p:cNvSpPr>
            <p:nvPr/>
          </p:nvSpPr>
          <p:spPr bwMode="auto">
            <a:xfrm>
              <a:off x="539750" y="6387025"/>
              <a:ext cx="8461375" cy="419845"/>
            </a:xfrm>
            <a:prstGeom prst="rect">
              <a:avLst/>
            </a:prstGeom>
            <a:noFill/>
            <a:ln w="9525">
              <a:noFill/>
              <a:miter lim="800000"/>
              <a:headEnd/>
              <a:tailEnd/>
            </a:ln>
            <a:effectLst/>
          </p:spPr>
          <p:txBody>
            <a:bodyPr>
              <a:spAutoFit/>
            </a:bodyPr>
            <a:lstStyle/>
            <a:p>
              <a:pPr defTabSz="914400" eaLnBrk="1" hangingPunct="1">
                <a:defRPr/>
              </a:pPr>
              <a:r>
                <a:rPr lang="es-ES_tradnl" sz="2200" dirty="0">
                  <a:solidFill>
                    <a:schemeClr val="bg1"/>
                  </a:solidFill>
                  <a:effectLst>
                    <a:outerShdw blurRad="38100" dist="38100" dir="2700000" algn="tl">
                      <a:srgbClr val="C0C0C0"/>
                    </a:outerShdw>
                  </a:effectLst>
                  <a:latin typeface="AvantGarde Bk BT" pitchFamily="34" charset="0"/>
                  <a:cs typeface="+mn-cs"/>
                </a:rPr>
                <a:t>SECRETARÍA DE EDUCACIÓN</a:t>
              </a:r>
              <a:endParaRPr lang="es-ES" sz="2200" dirty="0">
                <a:solidFill>
                  <a:schemeClr val="bg1"/>
                </a:solidFill>
                <a:effectLst>
                  <a:outerShdw blurRad="38100" dist="38100" dir="2700000" algn="tl">
                    <a:srgbClr val="C0C0C0"/>
                  </a:outerShdw>
                </a:effectLst>
                <a:latin typeface="Calibri" pitchFamily="34" charset="0"/>
                <a:cs typeface="+mn-cs"/>
              </a:endParaRPr>
            </a:p>
          </p:txBody>
        </p:sp>
        <p:sp>
          <p:nvSpPr>
            <p:cNvPr id="14" name="Line 10"/>
            <p:cNvSpPr>
              <a:spLocks noChangeShapeType="1"/>
            </p:cNvSpPr>
            <p:nvPr/>
          </p:nvSpPr>
          <p:spPr bwMode="auto">
            <a:xfrm>
              <a:off x="0" y="1053906"/>
              <a:ext cx="9144000" cy="0"/>
            </a:xfrm>
            <a:prstGeom prst="line">
              <a:avLst/>
            </a:prstGeom>
            <a:noFill/>
            <a:ln w="63500">
              <a:solidFill>
                <a:schemeClr val="tx1"/>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5" name="Line 11"/>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6" name="Line 12"/>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7" name="Line 13"/>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8" name="Line 14"/>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9" name="Line 15"/>
            <p:cNvSpPr>
              <a:spLocks noChangeShapeType="1"/>
            </p:cNvSpPr>
            <p:nvPr/>
          </p:nvSpPr>
          <p:spPr bwMode="auto">
            <a:xfrm>
              <a:off x="63182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0" name="Line 16"/>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1" name="Line 17"/>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2" name="Line 18"/>
            <p:cNvSpPr>
              <a:spLocks noChangeShapeType="1"/>
            </p:cNvSpPr>
            <p:nvPr/>
          </p:nvSpPr>
          <p:spPr bwMode="auto">
            <a:xfrm>
              <a:off x="63182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3" name="Line 19"/>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4" name="Line 20"/>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126979"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p>
        </p:txBody>
      </p:sp>
      <p:grpSp>
        <p:nvGrpSpPr>
          <p:cNvPr id="126980" name="48 Grupo"/>
          <p:cNvGrpSpPr>
            <a:grpSpLocks/>
          </p:cNvGrpSpPr>
          <p:nvPr/>
        </p:nvGrpSpPr>
        <p:grpSpPr bwMode="auto">
          <a:xfrm>
            <a:off x="0" y="0"/>
            <a:ext cx="5668963" cy="822325"/>
            <a:chOff x="0" y="237113"/>
            <a:chExt cx="5669105" cy="821587"/>
          </a:xfrm>
        </p:grpSpPr>
        <p:pic>
          <p:nvPicPr>
            <p:cNvPr id="126987"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r="1941"/>
            <a:stretch>
              <a:fillRect/>
            </a:stretch>
          </p:blipFill>
          <p:spPr bwMode="auto">
            <a:xfrm>
              <a:off x="0" y="645318"/>
              <a:ext cx="298047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8"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l="11476"/>
            <a:stretch>
              <a:fillRect/>
            </a:stretch>
          </p:blipFill>
          <p:spPr bwMode="auto">
            <a:xfrm>
              <a:off x="2922764" y="645318"/>
              <a:ext cx="269063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9"/>
            <p:cNvSpPr txBox="1">
              <a:spLocks noChangeArrowheads="1"/>
            </p:cNvSpPr>
            <p:nvPr/>
          </p:nvSpPr>
          <p:spPr bwMode="auto">
            <a:xfrm>
              <a:off x="106366" y="237113"/>
              <a:ext cx="5562739" cy="821587"/>
            </a:xfrm>
            <a:prstGeom prst="rect">
              <a:avLst/>
            </a:prstGeom>
            <a:noFill/>
            <a:ln w="9525">
              <a:noFill/>
              <a:miter lim="800000"/>
              <a:headEnd/>
              <a:tailEnd/>
            </a:ln>
            <a:effectLst/>
          </p:spPr>
          <p:txBody>
            <a:bodyPr>
              <a:spAutoFit/>
            </a:bodyPr>
            <a:lstStyle/>
            <a:p>
              <a:pPr eaLnBrk="1" hangingPunct="1">
                <a:defRPr/>
              </a:pPr>
              <a:endParaRPr lang="es-MX" sz="2400">
                <a:effectLst>
                  <a:outerShdw blurRad="38100" dist="38100" dir="2700000" algn="tl">
                    <a:srgbClr val="C0C0C0"/>
                  </a:outerShdw>
                </a:effectLst>
                <a:latin typeface="Calibri" pitchFamily="34" charset="0"/>
                <a:cs typeface="+mn-cs"/>
              </a:endParaRPr>
            </a:p>
            <a:p>
              <a:pPr eaLnBrk="1" hangingPunct="1">
                <a:defRPr/>
              </a:pPr>
              <a:endParaRPr lang="es-ES" sz="2400">
                <a:effectLst>
                  <a:outerShdw blurRad="38100" dist="38100" dir="2700000" algn="tl">
                    <a:srgbClr val="C0C0C0"/>
                  </a:outerShdw>
                </a:effectLst>
                <a:latin typeface="Calibri" pitchFamily="34" charset="0"/>
                <a:cs typeface="+mn-cs"/>
              </a:endParaRPr>
            </a:p>
          </p:txBody>
        </p:sp>
      </p:grpSp>
      <p:sp>
        <p:nvSpPr>
          <p:cNvPr id="126981" name="Rectangle 25"/>
          <p:cNvSpPr>
            <a:spLocks noChangeArrowheads="1"/>
          </p:cNvSpPr>
          <p:nvPr/>
        </p:nvSpPr>
        <p:spPr bwMode="auto">
          <a:xfrm>
            <a:off x="323850" y="981075"/>
            <a:ext cx="489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sz="1800">
                <a:latin typeface="Arial" panose="020B0604020202020204" pitchFamily="34" charset="0"/>
              </a:rPr>
              <a:t>Fines y calidad de la educación en el siglo XXI</a:t>
            </a:r>
          </a:p>
          <a:p>
            <a:pPr algn="ctr" eaLnBrk="1" hangingPunct="1">
              <a:spcBef>
                <a:spcPct val="0"/>
              </a:spcBef>
              <a:buFontTx/>
              <a:buNone/>
            </a:pPr>
            <a:r>
              <a:rPr lang="es-ES" sz="1800">
                <a:latin typeface="Arial" panose="020B0604020202020204" pitchFamily="34" charset="0"/>
              </a:rPr>
              <a:t>(globalización y autonomía</a:t>
            </a:r>
          </a:p>
        </p:txBody>
      </p:sp>
      <p:sp>
        <p:nvSpPr>
          <p:cNvPr id="126982" name="Rectangle 26"/>
          <p:cNvSpPr>
            <a:spLocks noChangeArrowheads="1"/>
          </p:cNvSpPr>
          <p:nvPr/>
        </p:nvSpPr>
        <p:spPr bwMode="auto">
          <a:xfrm>
            <a:off x="684213" y="1916113"/>
            <a:ext cx="80327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1800">
                <a:latin typeface="Arial" panose="020B0604020202020204" pitchFamily="34" charset="0"/>
              </a:rPr>
              <a:t>1. Articulación y coherencia del sistema educativo en los diferentes niveles</a:t>
            </a:r>
          </a:p>
          <a:p>
            <a:pPr eaLnBrk="1" hangingPunct="1">
              <a:spcBef>
                <a:spcPct val="0"/>
              </a:spcBef>
              <a:buFontTx/>
              <a:buNone/>
            </a:pPr>
            <a:r>
              <a:rPr lang="es-ES" sz="1800">
                <a:latin typeface="Arial" panose="020B0604020202020204" pitchFamily="34" charset="0"/>
              </a:rPr>
              <a:t>de formación y contextualizado en las regiones.</a:t>
            </a:r>
          </a:p>
          <a:p>
            <a:pPr eaLnBrk="1" hangingPunct="1">
              <a:spcBef>
                <a:spcPct val="0"/>
              </a:spcBef>
              <a:buFontTx/>
              <a:buNone/>
            </a:pPr>
            <a:r>
              <a:rPr lang="es-ES" sz="1800">
                <a:latin typeface="Arial" panose="020B0604020202020204" pitchFamily="34" charset="0"/>
              </a:rPr>
              <a:t>2. Conformación de un sistema de seguimiento y evaluación de calidad para</a:t>
            </a:r>
          </a:p>
          <a:p>
            <a:pPr eaLnBrk="1" hangingPunct="1">
              <a:spcBef>
                <a:spcPct val="0"/>
              </a:spcBef>
              <a:buFontTx/>
              <a:buNone/>
            </a:pPr>
            <a:r>
              <a:rPr lang="es-ES" sz="1800">
                <a:latin typeface="Arial" panose="020B0604020202020204" pitchFamily="34" charset="0"/>
              </a:rPr>
              <a:t>la educación en los niveles preescolar, básico, medio y superior, técnico y</a:t>
            </a:r>
          </a:p>
          <a:p>
            <a:pPr eaLnBrk="1" hangingPunct="1">
              <a:spcBef>
                <a:spcPct val="0"/>
              </a:spcBef>
              <a:buFontTx/>
              <a:buNone/>
            </a:pPr>
            <a:r>
              <a:rPr lang="es-ES" sz="1800">
                <a:latin typeface="Arial" panose="020B0604020202020204" pitchFamily="34" charset="0"/>
              </a:rPr>
              <a:t>tecnológico.</a:t>
            </a:r>
          </a:p>
          <a:p>
            <a:pPr eaLnBrk="1" hangingPunct="1">
              <a:spcBef>
                <a:spcPct val="0"/>
              </a:spcBef>
              <a:buFontTx/>
              <a:buNone/>
            </a:pPr>
            <a:r>
              <a:rPr lang="es-ES" sz="1800">
                <a:latin typeface="Arial" panose="020B0604020202020204" pitchFamily="34" charset="0"/>
              </a:rPr>
              <a:t>3. Fortalecimiento de la cultura de investigación, ciencia, tecnología,</a:t>
            </a:r>
          </a:p>
          <a:p>
            <a:pPr eaLnBrk="1" hangingPunct="1">
              <a:spcBef>
                <a:spcPct val="0"/>
              </a:spcBef>
              <a:buFontTx/>
              <a:buNone/>
            </a:pPr>
            <a:r>
              <a:rPr lang="es-ES" sz="1800">
                <a:latin typeface="Arial" panose="020B0604020202020204" pitchFamily="34" charset="0"/>
              </a:rPr>
              <a:t>humanidades y arte, pertinente, articulada con los contextos.</a:t>
            </a:r>
          </a:p>
          <a:p>
            <a:pPr eaLnBrk="1" hangingPunct="1">
              <a:spcBef>
                <a:spcPct val="0"/>
              </a:spcBef>
              <a:buFontTx/>
              <a:buNone/>
            </a:pPr>
            <a:r>
              <a:rPr lang="es-ES" sz="1800">
                <a:latin typeface="Arial" panose="020B0604020202020204" pitchFamily="34" charset="0"/>
              </a:rPr>
              <a:t>4. Acceso, uso y apropiación crítica de las TIC en el proceso formativo.</a:t>
            </a:r>
          </a:p>
          <a:p>
            <a:pPr eaLnBrk="1" hangingPunct="1">
              <a:spcBef>
                <a:spcPct val="0"/>
              </a:spcBef>
              <a:buFontTx/>
              <a:buNone/>
            </a:pPr>
            <a:r>
              <a:rPr lang="es-ES" sz="1800">
                <a:latin typeface="Arial" panose="020B0604020202020204" pitchFamily="34" charset="0"/>
              </a:rPr>
              <a:t>5. Fortalecimiento estructuras curriculares flexibles y pertinentes desde la</a:t>
            </a:r>
          </a:p>
          <a:p>
            <a:pPr eaLnBrk="1" hangingPunct="1">
              <a:spcBef>
                <a:spcPct val="0"/>
              </a:spcBef>
              <a:buFontTx/>
              <a:buNone/>
            </a:pPr>
            <a:r>
              <a:rPr lang="es-ES" sz="1800">
                <a:latin typeface="Arial" panose="020B0604020202020204" pitchFamily="34" charset="0"/>
              </a:rPr>
              <a:t>educación inicial hasta la superior.</a:t>
            </a:r>
          </a:p>
          <a:p>
            <a:pPr eaLnBrk="1" hangingPunct="1">
              <a:spcBef>
                <a:spcPct val="0"/>
              </a:spcBef>
              <a:buFontTx/>
              <a:buNone/>
            </a:pPr>
            <a:r>
              <a:rPr lang="es-ES" sz="1800">
                <a:latin typeface="Arial" panose="020B0604020202020204" pitchFamily="34" charset="0"/>
              </a:rPr>
              <a:t>6. Formación docente con énfasis en la interculturalidad, la diversidad, la</a:t>
            </a:r>
          </a:p>
          <a:p>
            <a:pPr eaLnBrk="1" hangingPunct="1">
              <a:spcBef>
                <a:spcPct val="0"/>
              </a:spcBef>
              <a:buFontTx/>
              <a:buNone/>
            </a:pPr>
            <a:r>
              <a:rPr lang="es-ES" sz="1800">
                <a:latin typeface="Arial" panose="020B0604020202020204" pitchFamily="34" charset="0"/>
              </a:rPr>
              <a:t>inclusión y las necesidades educativas especiales.</a:t>
            </a:r>
          </a:p>
          <a:p>
            <a:pPr eaLnBrk="1" hangingPunct="1">
              <a:spcBef>
                <a:spcPct val="0"/>
              </a:spcBef>
              <a:buFontTx/>
              <a:buNone/>
            </a:pPr>
            <a:r>
              <a:rPr lang="es-ES" sz="1800">
                <a:latin typeface="Arial" panose="020B0604020202020204" pitchFamily="34" charset="0"/>
              </a:rPr>
              <a:t>7. Articulación de los gobiernos locales y territoriales del Plan Decenal en sus</a:t>
            </a:r>
          </a:p>
          <a:p>
            <a:pPr eaLnBrk="1" hangingPunct="1">
              <a:spcBef>
                <a:spcPct val="0"/>
              </a:spcBef>
              <a:buFontTx/>
              <a:buNone/>
            </a:pPr>
            <a:r>
              <a:rPr lang="es-ES" sz="1800">
                <a:latin typeface="Arial" panose="020B0604020202020204" pitchFamily="34" charset="0"/>
              </a:rPr>
              <a:t>Planes de Desarrollo.</a:t>
            </a:r>
          </a:p>
        </p:txBody>
      </p:sp>
      <p:pic>
        <p:nvPicPr>
          <p:cNvPr id="126983"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634538" cy="722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4" name="Rectangle 28"/>
          <p:cNvSpPr>
            <a:spLocks noChangeArrowheads="1"/>
          </p:cNvSpPr>
          <p:nvPr/>
        </p:nvSpPr>
        <p:spPr bwMode="auto">
          <a:xfrm>
            <a:off x="198611" y="1277893"/>
            <a:ext cx="7757939"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b="1" dirty="0">
                <a:latin typeface="Arial" panose="020B0604020202020204" pitchFamily="34" charset="0"/>
              </a:rPr>
              <a:t>Principales enfoques:</a:t>
            </a:r>
          </a:p>
        </p:txBody>
      </p:sp>
      <p:sp>
        <p:nvSpPr>
          <p:cNvPr id="126985" name="Rectangle 29"/>
          <p:cNvSpPr>
            <a:spLocks noChangeArrowheads="1"/>
          </p:cNvSpPr>
          <p:nvPr/>
        </p:nvSpPr>
        <p:spPr bwMode="auto">
          <a:xfrm>
            <a:off x="0" y="404813"/>
            <a:ext cx="5616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b="1">
                <a:solidFill>
                  <a:srgbClr val="FF0000"/>
                </a:solidFill>
                <a:latin typeface="Arial" panose="020B0604020202020204" pitchFamily="34" charset="0"/>
              </a:rPr>
              <a:t>Formación, desarrollo profesional y dignificación</a:t>
            </a:r>
          </a:p>
          <a:p>
            <a:pPr defTabSz="914400" eaLnBrk="1" hangingPunct="1">
              <a:spcBef>
                <a:spcPct val="0"/>
              </a:spcBef>
              <a:buFontTx/>
              <a:buNone/>
            </a:pPr>
            <a:r>
              <a:rPr lang="es-ES" sz="1800" b="1">
                <a:solidFill>
                  <a:srgbClr val="FF0000"/>
                </a:solidFill>
                <a:latin typeface="Arial" panose="020B0604020202020204" pitchFamily="34" charset="0"/>
              </a:rPr>
              <a:t>de los y las directivos docentes</a:t>
            </a:r>
          </a:p>
        </p:txBody>
      </p:sp>
      <p:sp>
        <p:nvSpPr>
          <p:cNvPr id="126986" name="Rectangle 30"/>
          <p:cNvSpPr>
            <a:spLocks noChangeArrowheads="1"/>
          </p:cNvSpPr>
          <p:nvPr/>
        </p:nvSpPr>
        <p:spPr bwMode="auto">
          <a:xfrm>
            <a:off x="425513" y="1964165"/>
            <a:ext cx="8135937" cy="3477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pPr>
            <a:r>
              <a:rPr lang="es-ES" sz="2000" b="1" dirty="0" smtClean="0">
                <a:latin typeface="Arial" panose="020B0604020202020204" pitchFamily="34" charset="0"/>
              </a:rPr>
              <a:t>Promoción </a:t>
            </a:r>
            <a:r>
              <a:rPr lang="es-ES" sz="2000" b="1" dirty="0">
                <a:latin typeface="Arial" panose="020B0604020202020204" pitchFamily="34" charset="0"/>
              </a:rPr>
              <a:t>de la profesionalización de docentes y directivos docentes.</a:t>
            </a:r>
          </a:p>
          <a:p>
            <a:pPr marL="342900" indent="-342900">
              <a:spcBef>
                <a:spcPct val="0"/>
              </a:spcBef>
            </a:pPr>
            <a:r>
              <a:rPr lang="es-ES" sz="2000" b="1" dirty="0" smtClean="0">
                <a:latin typeface="Arial" panose="020B0604020202020204" pitchFamily="34" charset="0"/>
              </a:rPr>
              <a:t>Articulación </a:t>
            </a:r>
            <a:r>
              <a:rPr lang="es-ES" sz="2000" b="1" dirty="0">
                <a:latin typeface="Arial" panose="020B0604020202020204" pitchFamily="34" charset="0"/>
              </a:rPr>
              <a:t>de los niveles de formación inicial, pregrado, posgrado para </a:t>
            </a:r>
            <a:r>
              <a:rPr lang="es-ES" sz="2000" b="1" dirty="0" smtClean="0">
                <a:latin typeface="Arial" panose="020B0604020202020204" pitchFamily="34" charset="0"/>
              </a:rPr>
              <a:t>la formación </a:t>
            </a:r>
            <a:r>
              <a:rPr lang="es-ES" sz="2000" b="1" dirty="0">
                <a:latin typeface="Arial" panose="020B0604020202020204" pitchFamily="34" charset="0"/>
              </a:rPr>
              <a:t>permanente de los docentes.</a:t>
            </a:r>
          </a:p>
          <a:p>
            <a:pPr marL="342900" indent="-342900">
              <a:spcBef>
                <a:spcPct val="0"/>
              </a:spcBef>
            </a:pPr>
            <a:r>
              <a:rPr lang="es-ES" sz="2000" b="1" dirty="0" smtClean="0">
                <a:latin typeface="Arial" panose="020B0604020202020204" pitchFamily="34" charset="0"/>
              </a:rPr>
              <a:t>Fortalecimiento </a:t>
            </a:r>
            <a:r>
              <a:rPr lang="es-ES" sz="2000" b="1" dirty="0">
                <a:latin typeface="Arial" panose="020B0604020202020204" pitchFamily="34" charset="0"/>
              </a:rPr>
              <a:t>desde la educación superior de la formación del docente.</a:t>
            </a:r>
          </a:p>
          <a:p>
            <a:pPr marL="342900" indent="-342900">
              <a:spcBef>
                <a:spcPct val="0"/>
              </a:spcBef>
            </a:pPr>
            <a:r>
              <a:rPr lang="es-ES" sz="2000" b="1" dirty="0" smtClean="0">
                <a:latin typeface="Arial" panose="020B0604020202020204" pitchFamily="34" charset="0"/>
              </a:rPr>
              <a:t>Fortalecimiento </a:t>
            </a:r>
            <a:r>
              <a:rPr lang="es-ES" sz="2000" b="1" dirty="0">
                <a:latin typeface="Arial" panose="020B0604020202020204" pitchFamily="34" charset="0"/>
              </a:rPr>
              <a:t>del Sistema Nacional de Formación, SINAF, para </a:t>
            </a:r>
            <a:r>
              <a:rPr lang="es-ES" sz="2000" b="1" dirty="0" smtClean="0">
                <a:latin typeface="Arial" panose="020B0604020202020204" pitchFamily="34" charset="0"/>
              </a:rPr>
              <a:t>viabilizar intercambios </a:t>
            </a:r>
            <a:r>
              <a:rPr lang="es-ES" sz="2000" b="1" dirty="0">
                <a:latin typeface="Arial" panose="020B0604020202020204" pitchFamily="34" charset="0"/>
              </a:rPr>
              <a:t>y pasantías de docentes y directivos docentes.</a:t>
            </a:r>
          </a:p>
          <a:p>
            <a:pPr marL="342900" indent="-342900">
              <a:spcBef>
                <a:spcPct val="0"/>
              </a:spcBef>
            </a:pPr>
            <a:r>
              <a:rPr lang="es-ES" sz="2000" b="1" dirty="0" smtClean="0">
                <a:latin typeface="Arial" panose="020B0604020202020204" pitchFamily="34" charset="0"/>
              </a:rPr>
              <a:t>Creación </a:t>
            </a:r>
            <a:r>
              <a:rPr lang="es-ES" sz="2000" b="1" dirty="0">
                <a:latin typeface="Arial" panose="020B0604020202020204" pitchFamily="34" charset="0"/>
              </a:rPr>
              <a:t>de centros de estudio e investigación pedagógica dedicadas a </a:t>
            </a:r>
            <a:r>
              <a:rPr lang="es-ES" sz="2000" b="1" dirty="0" smtClean="0">
                <a:latin typeface="Arial" panose="020B0604020202020204" pitchFamily="34" charset="0"/>
              </a:rPr>
              <a:t>la investigación </a:t>
            </a:r>
            <a:r>
              <a:rPr lang="es-ES" sz="2000" b="1" dirty="0">
                <a:latin typeface="Arial" panose="020B0604020202020204" pitchFamily="34" charset="0"/>
              </a:rPr>
              <a:t>pedagógica.</a:t>
            </a:r>
          </a:p>
        </p:txBody>
      </p:sp>
    </p:spTree>
    <p:extLst>
      <p:ext uri="{BB962C8B-B14F-4D97-AF65-F5344CB8AC3E}">
        <p14:creationId xmlns:p14="http://schemas.microsoft.com/office/powerpoint/2010/main" val="315330094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4">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3125569" y="1196752"/>
            <a:ext cx="5774375" cy="4832092"/>
          </a:xfrm>
          <a:prstGeom prst="rect">
            <a:avLst/>
          </a:prstGeom>
        </p:spPr>
        <p:txBody>
          <a:bodyPr wrap="square">
            <a:spAutoFit/>
          </a:bodyPr>
          <a:lstStyle/>
          <a:p>
            <a:r>
              <a:rPr lang="es-ES" sz="2800" dirty="0">
                <a:latin typeface="Arial" panose="020B0604020202020204" pitchFamily="34" charset="0"/>
                <a:cs typeface="Arial" panose="020B0604020202020204" pitchFamily="34" charset="0"/>
              </a:rPr>
              <a:t>El Haber vivido </a:t>
            </a:r>
            <a:r>
              <a:rPr lang="es-ES" sz="2800" dirty="0" smtClean="0">
                <a:latin typeface="Arial" panose="020B0604020202020204" pitchFamily="34" charset="0"/>
                <a:cs typeface="Arial" panose="020B0604020202020204" pitchFamily="34" charset="0"/>
              </a:rPr>
              <a:t>20..30..N… </a:t>
            </a:r>
            <a:r>
              <a:rPr lang="es-ES" sz="2800" dirty="0">
                <a:latin typeface="Arial" panose="020B0604020202020204" pitchFamily="34" charset="0"/>
                <a:cs typeface="Arial" panose="020B0604020202020204" pitchFamily="34" charset="0"/>
              </a:rPr>
              <a:t>años de presencia en el mundo, en nuestra compleja especialidad, es un tiempo más que suficiente para la reflexión y el psicoanálisis. </a:t>
            </a:r>
            <a:endParaRPr lang="es-ES" sz="2800" dirty="0" smtClean="0">
              <a:latin typeface="Arial" panose="020B0604020202020204" pitchFamily="34" charset="0"/>
              <a:cs typeface="Arial" panose="020B0604020202020204" pitchFamily="34" charset="0"/>
            </a:endParaRPr>
          </a:p>
          <a:p>
            <a:endParaRPr lang="es-ES" sz="2800" dirty="0">
              <a:latin typeface="Arial" panose="020B0604020202020204" pitchFamily="34" charset="0"/>
              <a:cs typeface="Arial" panose="020B0604020202020204" pitchFamily="34" charset="0"/>
            </a:endParaRPr>
          </a:p>
          <a:p>
            <a:r>
              <a:rPr lang="es-ES" sz="2800" dirty="0" smtClean="0">
                <a:latin typeface="Arial" panose="020B0604020202020204" pitchFamily="34" charset="0"/>
                <a:cs typeface="Arial" panose="020B0604020202020204" pitchFamily="34" charset="0"/>
              </a:rPr>
              <a:t>Es </a:t>
            </a:r>
            <a:r>
              <a:rPr lang="es-ES" sz="2800" dirty="0">
                <a:latin typeface="Arial" panose="020B0604020202020204" pitchFamily="34" charset="0"/>
                <a:cs typeface="Arial" panose="020B0604020202020204" pitchFamily="34" charset="0"/>
              </a:rPr>
              <a:t>un buen momento para hacer un alto en el camino y mirar hacia atrás y hacia delante en este mundo incierto, tanto en lo material como en lo espiritual. </a:t>
            </a:r>
          </a:p>
        </p:txBody>
      </p:sp>
      <p:graphicFrame>
        <p:nvGraphicFramePr>
          <p:cNvPr id="6" name="Object 26"/>
          <p:cNvGraphicFramePr>
            <a:graphicFrameLocks noChangeAspect="1"/>
          </p:cNvGraphicFramePr>
          <p:nvPr>
            <p:extLst>
              <p:ext uri="{D42A27DB-BD31-4B8C-83A1-F6EECF244321}">
                <p14:modId xmlns:p14="http://schemas.microsoft.com/office/powerpoint/2010/main" val="2912977768"/>
              </p:ext>
            </p:extLst>
          </p:nvPr>
        </p:nvGraphicFramePr>
        <p:xfrm>
          <a:off x="754141" y="714379"/>
          <a:ext cx="1962150" cy="2792413"/>
        </p:xfrm>
        <a:graphic>
          <a:graphicData uri="http://schemas.openxmlformats.org/presentationml/2006/ole">
            <mc:AlternateContent xmlns:mc="http://schemas.openxmlformats.org/markup-compatibility/2006">
              <mc:Choice xmlns:v="urn:schemas-microsoft-com:vml" Requires="v">
                <p:oleObj spid="_x0000_s2124" name="Imagen" r:id="rId5" imgW="3848040" imgH="5478120" progId="MS_ClipArt_Gallery.2">
                  <p:embed/>
                </p:oleObj>
              </mc:Choice>
              <mc:Fallback>
                <p:oleObj name="Imagen" r:id="rId5" imgW="3848040" imgH="547812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141" y="714379"/>
                        <a:ext cx="1962150" cy="2792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4" descr="j029556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722" y="4437112"/>
            <a:ext cx="2820988"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354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6 Grupo"/>
          <p:cNvGrpSpPr>
            <a:grpSpLocks/>
          </p:cNvGrpSpPr>
          <p:nvPr/>
        </p:nvGrpSpPr>
        <p:grpSpPr bwMode="auto">
          <a:xfrm>
            <a:off x="0" y="0"/>
            <a:ext cx="9144000" cy="6880225"/>
            <a:chOff x="0" y="115888"/>
            <a:chExt cx="9144000" cy="6764337"/>
          </a:xfrm>
        </p:grpSpPr>
        <p:grpSp>
          <p:nvGrpSpPr>
            <p:cNvPr id="128014" name="Group 2"/>
            <p:cNvGrpSpPr>
              <a:grpSpLocks/>
            </p:cNvGrpSpPr>
            <p:nvPr/>
          </p:nvGrpSpPr>
          <p:grpSpPr bwMode="auto">
            <a:xfrm>
              <a:off x="6804025" y="115888"/>
              <a:ext cx="2305050" cy="1223962"/>
              <a:chOff x="2653" y="1797"/>
              <a:chExt cx="1452" cy="771"/>
            </a:xfrm>
          </p:grpSpPr>
          <p:pic>
            <p:nvPicPr>
              <p:cNvPr id="128029" name="Picture 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 y="1797"/>
                <a:ext cx="1316"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p:nvSpPr>
            <p:spPr bwMode="auto">
              <a:xfrm>
                <a:off x="2653" y="2341"/>
                <a:ext cx="1452" cy="227"/>
              </a:xfrm>
              <a:prstGeom prst="rect">
                <a:avLst/>
              </a:prstGeom>
              <a:solidFill>
                <a:schemeClr val="bg1"/>
              </a:solidFill>
              <a:ln w="9525" algn="ctr">
                <a:no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9" name="Rectangle 5"/>
            <p:cNvSpPr>
              <a:spLocks noChangeArrowheads="1"/>
            </p:cNvSpPr>
            <p:nvPr/>
          </p:nvSpPr>
          <p:spPr bwMode="auto">
            <a:xfrm>
              <a:off x="0" y="6337080"/>
              <a:ext cx="9144000" cy="543145"/>
            </a:xfrm>
            <a:prstGeom prst="rect">
              <a:avLst/>
            </a:prstGeom>
            <a:solidFill>
              <a:schemeClr val="tx1"/>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0" name="Rectangle 6"/>
            <p:cNvSpPr>
              <a:spLocks noChangeArrowheads="1"/>
            </p:cNvSpPr>
            <p:nvPr/>
          </p:nvSpPr>
          <p:spPr bwMode="auto">
            <a:xfrm>
              <a:off x="0" y="6341763"/>
              <a:ext cx="457200" cy="471350"/>
            </a:xfrm>
            <a:prstGeom prst="rect">
              <a:avLst/>
            </a:prstGeom>
            <a:solidFill>
              <a:srgbClr val="FF3300"/>
            </a:solidFill>
            <a:ln w="9525">
              <a:solidFill>
                <a:schemeClr val="tx1"/>
              </a:solidFill>
              <a:miter lim="800000"/>
              <a:headEnd/>
              <a:tailEnd/>
            </a:ln>
            <a:effectLst/>
          </p:spPr>
          <p:txBody>
            <a:bodyPr wrap="none" anchor="ct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1" name="Text Box 7"/>
            <p:cNvSpPr txBox="1">
              <a:spLocks noChangeArrowheads="1"/>
            </p:cNvSpPr>
            <p:nvPr/>
          </p:nvSpPr>
          <p:spPr bwMode="auto">
            <a:xfrm>
              <a:off x="539750" y="6387025"/>
              <a:ext cx="8461375" cy="419845"/>
            </a:xfrm>
            <a:prstGeom prst="rect">
              <a:avLst/>
            </a:prstGeom>
            <a:noFill/>
            <a:ln w="9525">
              <a:noFill/>
              <a:miter lim="800000"/>
              <a:headEnd/>
              <a:tailEnd/>
            </a:ln>
            <a:effectLst/>
          </p:spPr>
          <p:txBody>
            <a:bodyPr>
              <a:spAutoFit/>
            </a:bodyPr>
            <a:lstStyle/>
            <a:p>
              <a:pPr defTabSz="914400" eaLnBrk="1" hangingPunct="1">
                <a:defRPr/>
              </a:pPr>
              <a:r>
                <a:rPr lang="es-ES_tradnl" sz="2200" dirty="0">
                  <a:solidFill>
                    <a:schemeClr val="bg1"/>
                  </a:solidFill>
                  <a:effectLst>
                    <a:outerShdw blurRad="38100" dist="38100" dir="2700000" algn="tl">
                      <a:srgbClr val="C0C0C0"/>
                    </a:outerShdw>
                  </a:effectLst>
                  <a:latin typeface="AvantGarde Bk BT" pitchFamily="34" charset="0"/>
                  <a:cs typeface="+mn-cs"/>
                </a:rPr>
                <a:t>SECRETARÍA DE EDUCACIÓN</a:t>
              </a:r>
              <a:endParaRPr lang="es-ES" sz="2200" dirty="0">
                <a:solidFill>
                  <a:schemeClr val="bg1"/>
                </a:solidFill>
                <a:effectLst>
                  <a:outerShdw blurRad="38100" dist="38100" dir="2700000" algn="tl">
                    <a:srgbClr val="C0C0C0"/>
                  </a:outerShdw>
                </a:effectLst>
                <a:latin typeface="Calibri" pitchFamily="34" charset="0"/>
                <a:cs typeface="+mn-cs"/>
              </a:endParaRPr>
            </a:p>
          </p:txBody>
        </p:sp>
        <p:sp>
          <p:nvSpPr>
            <p:cNvPr id="14" name="Line 10"/>
            <p:cNvSpPr>
              <a:spLocks noChangeShapeType="1"/>
            </p:cNvSpPr>
            <p:nvPr/>
          </p:nvSpPr>
          <p:spPr bwMode="auto">
            <a:xfrm>
              <a:off x="0" y="1053906"/>
              <a:ext cx="9144000" cy="0"/>
            </a:xfrm>
            <a:prstGeom prst="line">
              <a:avLst/>
            </a:prstGeom>
            <a:noFill/>
            <a:ln w="63500">
              <a:solidFill>
                <a:schemeClr val="tx1"/>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5" name="Line 11"/>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6" name="Line 12"/>
            <p:cNvSpPr>
              <a:spLocks noChangeShapeType="1"/>
            </p:cNvSpPr>
            <p:nvPr/>
          </p:nvSpPr>
          <p:spPr bwMode="auto">
            <a:xfrm>
              <a:off x="4883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7" name="Line 13"/>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8" name="Line 14"/>
            <p:cNvSpPr>
              <a:spLocks noChangeShapeType="1"/>
            </p:cNvSpPr>
            <p:nvPr/>
          </p:nvSpPr>
          <p:spPr bwMode="auto">
            <a:xfrm>
              <a:off x="56451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19" name="Line 15"/>
            <p:cNvSpPr>
              <a:spLocks noChangeShapeType="1"/>
            </p:cNvSpPr>
            <p:nvPr/>
          </p:nvSpPr>
          <p:spPr bwMode="auto">
            <a:xfrm>
              <a:off x="63182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0" name="Line 16"/>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1" name="Line 17"/>
            <p:cNvSpPr>
              <a:spLocks noChangeShapeType="1"/>
            </p:cNvSpPr>
            <p:nvPr/>
          </p:nvSpPr>
          <p:spPr bwMode="auto">
            <a:xfrm>
              <a:off x="6991350" y="214216"/>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2" name="Line 18"/>
            <p:cNvSpPr>
              <a:spLocks noChangeShapeType="1"/>
            </p:cNvSpPr>
            <p:nvPr/>
          </p:nvSpPr>
          <p:spPr bwMode="auto">
            <a:xfrm>
              <a:off x="63182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3" name="Line 19"/>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sp>
          <p:nvSpPr>
            <p:cNvPr id="24" name="Line 20"/>
            <p:cNvSpPr>
              <a:spLocks noChangeShapeType="1"/>
            </p:cNvSpPr>
            <p:nvPr/>
          </p:nvSpPr>
          <p:spPr bwMode="auto">
            <a:xfrm>
              <a:off x="6991350" y="5214894"/>
              <a:ext cx="0" cy="0"/>
            </a:xfrm>
            <a:prstGeom prst="line">
              <a:avLst/>
            </a:prstGeom>
            <a:noFill/>
            <a:ln w="12700" cap="rnd">
              <a:solidFill>
                <a:srgbClr val="000000"/>
              </a:solidFill>
              <a:round/>
              <a:headEnd/>
              <a:tailEnd/>
            </a:ln>
            <a:effectLst/>
          </p:spPr>
          <p:txBody>
            <a:bodyPr/>
            <a:lstStyle/>
            <a:p>
              <a:pPr defTabSz="914400" eaLnBrk="1" fontAlgn="auto" hangingPunct="1">
                <a:spcBef>
                  <a:spcPts val="0"/>
                </a:spcBef>
                <a:spcAft>
                  <a:spcPts val="0"/>
                </a:spcAft>
                <a:defRPr/>
              </a:pPr>
              <a:endParaRPr lang="es-ES">
                <a:effectLst>
                  <a:outerShdw blurRad="38100" dist="38100" dir="2700000" algn="tl">
                    <a:srgbClr val="000000">
                      <a:alpha val="43137"/>
                    </a:srgbClr>
                  </a:outerShdw>
                </a:effectLst>
                <a:latin typeface="+mn-lt"/>
                <a:cs typeface="+mn-cs"/>
              </a:endParaRPr>
            </a:p>
          </p:txBody>
        </p:sp>
      </p:grpSp>
      <p:sp>
        <p:nvSpPr>
          <p:cNvPr id="128003"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p>
        </p:txBody>
      </p:sp>
      <p:grpSp>
        <p:nvGrpSpPr>
          <p:cNvPr id="128004" name="48 Grupo"/>
          <p:cNvGrpSpPr>
            <a:grpSpLocks/>
          </p:cNvGrpSpPr>
          <p:nvPr/>
        </p:nvGrpSpPr>
        <p:grpSpPr bwMode="auto">
          <a:xfrm>
            <a:off x="0" y="0"/>
            <a:ext cx="5668963" cy="822325"/>
            <a:chOff x="0" y="237113"/>
            <a:chExt cx="5669105" cy="821587"/>
          </a:xfrm>
        </p:grpSpPr>
        <p:pic>
          <p:nvPicPr>
            <p:cNvPr id="128011"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r="1941"/>
            <a:stretch>
              <a:fillRect/>
            </a:stretch>
          </p:blipFill>
          <p:spPr bwMode="auto">
            <a:xfrm>
              <a:off x="0" y="645318"/>
              <a:ext cx="298047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2"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l="11476"/>
            <a:stretch>
              <a:fillRect/>
            </a:stretch>
          </p:blipFill>
          <p:spPr bwMode="auto">
            <a:xfrm>
              <a:off x="2922764" y="645318"/>
              <a:ext cx="2690636" cy="41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9"/>
            <p:cNvSpPr txBox="1">
              <a:spLocks noChangeArrowheads="1"/>
            </p:cNvSpPr>
            <p:nvPr/>
          </p:nvSpPr>
          <p:spPr bwMode="auto">
            <a:xfrm>
              <a:off x="106366" y="237113"/>
              <a:ext cx="5562739" cy="821587"/>
            </a:xfrm>
            <a:prstGeom prst="rect">
              <a:avLst/>
            </a:prstGeom>
            <a:noFill/>
            <a:ln w="9525">
              <a:noFill/>
              <a:miter lim="800000"/>
              <a:headEnd/>
              <a:tailEnd/>
            </a:ln>
            <a:effectLst/>
          </p:spPr>
          <p:txBody>
            <a:bodyPr>
              <a:spAutoFit/>
            </a:bodyPr>
            <a:lstStyle/>
            <a:p>
              <a:pPr eaLnBrk="1" hangingPunct="1">
                <a:defRPr/>
              </a:pPr>
              <a:endParaRPr lang="es-MX" sz="2400">
                <a:effectLst>
                  <a:outerShdw blurRad="38100" dist="38100" dir="2700000" algn="tl">
                    <a:srgbClr val="C0C0C0"/>
                  </a:outerShdw>
                </a:effectLst>
                <a:latin typeface="Calibri" pitchFamily="34" charset="0"/>
                <a:cs typeface="+mn-cs"/>
              </a:endParaRPr>
            </a:p>
            <a:p>
              <a:pPr eaLnBrk="1" hangingPunct="1">
                <a:defRPr/>
              </a:pPr>
              <a:endParaRPr lang="es-ES" sz="2400">
                <a:effectLst>
                  <a:outerShdw blurRad="38100" dist="38100" dir="2700000" algn="tl">
                    <a:srgbClr val="C0C0C0"/>
                  </a:outerShdw>
                </a:effectLst>
                <a:latin typeface="Calibri" pitchFamily="34" charset="0"/>
                <a:cs typeface="+mn-cs"/>
              </a:endParaRPr>
            </a:p>
          </p:txBody>
        </p:sp>
      </p:grpSp>
      <p:sp>
        <p:nvSpPr>
          <p:cNvPr id="128005" name="Rectangle 25"/>
          <p:cNvSpPr>
            <a:spLocks noChangeArrowheads="1"/>
          </p:cNvSpPr>
          <p:nvPr/>
        </p:nvSpPr>
        <p:spPr bwMode="auto">
          <a:xfrm>
            <a:off x="323850" y="981075"/>
            <a:ext cx="489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sz="1800">
                <a:latin typeface="Arial" panose="020B0604020202020204" pitchFamily="34" charset="0"/>
              </a:rPr>
              <a:t>Fines y calidad de la educación en el siglo XXI</a:t>
            </a:r>
          </a:p>
          <a:p>
            <a:pPr algn="ctr" eaLnBrk="1" hangingPunct="1">
              <a:spcBef>
                <a:spcPct val="0"/>
              </a:spcBef>
              <a:buFontTx/>
              <a:buNone/>
            </a:pPr>
            <a:r>
              <a:rPr lang="es-ES" sz="1800">
                <a:latin typeface="Arial" panose="020B0604020202020204" pitchFamily="34" charset="0"/>
              </a:rPr>
              <a:t>(globalización y autonomía</a:t>
            </a:r>
          </a:p>
        </p:txBody>
      </p:sp>
      <p:sp>
        <p:nvSpPr>
          <p:cNvPr id="128006" name="Rectangle 26"/>
          <p:cNvSpPr>
            <a:spLocks noChangeArrowheads="1"/>
          </p:cNvSpPr>
          <p:nvPr/>
        </p:nvSpPr>
        <p:spPr bwMode="auto">
          <a:xfrm>
            <a:off x="684213" y="1916113"/>
            <a:ext cx="80327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1800">
                <a:latin typeface="Arial" panose="020B0604020202020204" pitchFamily="34" charset="0"/>
              </a:rPr>
              <a:t>1. Articulación y coherencia del sistema educativo en los diferentes niveles</a:t>
            </a:r>
          </a:p>
          <a:p>
            <a:pPr eaLnBrk="1" hangingPunct="1">
              <a:spcBef>
                <a:spcPct val="0"/>
              </a:spcBef>
              <a:buFontTx/>
              <a:buNone/>
            </a:pPr>
            <a:r>
              <a:rPr lang="es-ES" sz="1800">
                <a:latin typeface="Arial" panose="020B0604020202020204" pitchFamily="34" charset="0"/>
              </a:rPr>
              <a:t>de formación y contextualizado en las regiones.</a:t>
            </a:r>
          </a:p>
          <a:p>
            <a:pPr eaLnBrk="1" hangingPunct="1">
              <a:spcBef>
                <a:spcPct val="0"/>
              </a:spcBef>
              <a:buFontTx/>
              <a:buNone/>
            </a:pPr>
            <a:r>
              <a:rPr lang="es-ES" sz="1800">
                <a:latin typeface="Arial" panose="020B0604020202020204" pitchFamily="34" charset="0"/>
              </a:rPr>
              <a:t>2. Conformación de un sistema de seguimiento y evaluación de calidad para</a:t>
            </a:r>
          </a:p>
          <a:p>
            <a:pPr eaLnBrk="1" hangingPunct="1">
              <a:spcBef>
                <a:spcPct val="0"/>
              </a:spcBef>
              <a:buFontTx/>
              <a:buNone/>
            </a:pPr>
            <a:r>
              <a:rPr lang="es-ES" sz="1800">
                <a:latin typeface="Arial" panose="020B0604020202020204" pitchFamily="34" charset="0"/>
              </a:rPr>
              <a:t>la educación en los niveles preescolar, básico, medio y superior, técnico y</a:t>
            </a:r>
          </a:p>
          <a:p>
            <a:pPr eaLnBrk="1" hangingPunct="1">
              <a:spcBef>
                <a:spcPct val="0"/>
              </a:spcBef>
              <a:buFontTx/>
              <a:buNone/>
            </a:pPr>
            <a:r>
              <a:rPr lang="es-ES" sz="1800">
                <a:latin typeface="Arial" panose="020B0604020202020204" pitchFamily="34" charset="0"/>
              </a:rPr>
              <a:t>tecnológico.</a:t>
            </a:r>
          </a:p>
          <a:p>
            <a:pPr eaLnBrk="1" hangingPunct="1">
              <a:spcBef>
                <a:spcPct val="0"/>
              </a:spcBef>
              <a:buFontTx/>
              <a:buNone/>
            </a:pPr>
            <a:r>
              <a:rPr lang="es-ES" sz="1800">
                <a:latin typeface="Arial" panose="020B0604020202020204" pitchFamily="34" charset="0"/>
              </a:rPr>
              <a:t>3. Fortalecimiento de la cultura de investigación, ciencia, tecnología,</a:t>
            </a:r>
          </a:p>
          <a:p>
            <a:pPr eaLnBrk="1" hangingPunct="1">
              <a:spcBef>
                <a:spcPct val="0"/>
              </a:spcBef>
              <a:buFontTx/>
              <a:buNone/>
            </a:pPr>
            <a:r>
              <a:rPr lang="es-ES" sz="1800">
                <a:latin typeface="Arial" panose="020B0604020202020204" pitchFamily="34" charset="0"/>
              </a:rPr>
              <a:t>humanidades y arte, pertinente, articulada con los contextos.</a:t>
            </a:r>
          </a:p>
          <a:p>
            <a:pPr eaLnBrk="1" hangingPunct="1">
              <a:spcBef>
                <a:spcPct val="0"/>
              </a:spcBef>
              <a:buFontTx/>
              <a:buNone/>
            </a:pPr>
            <a:r>
              <a:rPr lang="es-ES" sz="1800">
                <a:latin typeface="Arial" panose="020B0604020202020204" pitchFamily="34" charset="0"/>
              </a:rPr>
              <a:t>4. Acceso, uso y apropiación crítica de las TIC en el proceso formativo.</a:t>
            </a:r>
          </a:p>
          <a:p>
            <a:pPr eaLnBrk="1" hangingPunct="1">
              <a:spcBef>
                <a:spcPct val="0"/>
              </a:spcBef>
              <a:buFontTx/>
              <a:buNone/>
            </a:pPr>
            <a:r>
              <a:rPr lang="es-ES" sz="1800">
                <a:latin typeface="Arial" panose="020B0604020202020204" pitchFamily="34" charset="0"/>
              </a:rPr>
              <a:t>5. Fortalecimiento estructuras curriculares flexibles y pertinentes desde la</a:t>
            </a:r>
          </a:p>
          <a:p>
            <a:pPr eaLnBrk="1" hangingPunct="1">
              <a:spcBef>
                <a:spcPct val="0"/>
              </a:spcBef>
              <a:buFontTx/>
              <a:buNone/>
            </a:pPr>
            <a:r>
              <a:rPr lang="es-ES" sz="1800">
                <a:latin typeface="Arial" panose="020B0604020202020204" pitchFamily="34" charset="0"/>
              </a:rPr>
              <a:t>educación inicial hasta la superior.</a:t>
            </a:r>
          </a:p>
          <a:p>
            <a:pPr eaLnBrk="1" hangingPunct="1">
              <a:spcBef>
                <a:spcPct val="0"/>
              </a:spcBef>
              <a:buFontTx/>
              <a:buNone/>
            </a:pPr>
            <a:r>
              <a:rPr lang="es-ES" sz="1800">
                <a:latin typeface="Arial" panose="020B0604020202020204" pitchFamily="34" charset="0"/>
              </a:rPr>
              <a:t>6. Formación docente con énfasis en la interculturalidad, la diversidad, la</a:t>
            </a:r>
          </a:p>
          <a:p>
            <a:pPr eaLnBrk="1" hangingPunct="1">
              <a:spcBef>
                <a:spcPct val="0"/>
              </a:spcBef>
              <a:buFontTx/>
              <a:buNone/>
            </a:pPr>
            <a:r>
              <a:rPr lang="es-ES" sz="1800">
                <a:latin typeface="Arial" panose="020B0604020202020204" pitchFamily="34" charset="0"/>
              </a:rPr>
              <a:t>inclusión y las necesidades educativas especiales.</a:t>
            </a:r>
          </a:p>
          <a:p>
            <a:pPr eaLnBrk="1" hangingPunct="1">
              <a:spcBef>
                <a:spcPct val="0"/>
              </a:spcBef>
              <a:buFontTx/>
              <a:buNone/>
            </a:pPr>
            <a:r>
              <a:rPr lang="es-ES" sz="1800">
                <a:latin typeface="Arial" panose="020B0604020202020204" pitchFamily="34" charset="0"/>
              </a:rPr>
              <a:t>7. Articulación de los gobiernos locales y territoriales del Plan Decenal en sus</a:t>
            </a:r>
          </a:p>
          <a:p>
            <a:pPr eaLnBrk="1" hangingPunct="1">
              <a:spcBef>
                <a:spcPct val="0"/>
              </a:spcBef>
              <a:buFontTx/>
              <a:buNone/>
            </a:pPr>
            <a:r>
              <a:rPr lang="es-ES" sz="1800">
                <a:latin typeface="Arial" panose="020B0604020202020204" pitchFamily="34" charset="0"/>
              </a:rPr>
              <a:t>Planes de Desarrollo.</a:t>
            </a:r>
          </a:p>
        </p:txBody>
      </p:sp>
      <p:pic>
        <p:nvPicPr>
          <p:cNvPr id="128007"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634538" cy="722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8" name="Rectangle 28"/>
          <p:cNvSpPr>
            <a:spLocks noChangeArrowheads="1"/>
          </p:cNvSpPr>
          <p:nvPr/>
        </p:nvSpPr>
        <p:spPr bwMode="auto">
          <a:xfrm>
            <a:off x="323850" y="1241518"/>
            <a:ext cx="7344494"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b="1" dirty="0">
                <a:latin typeface="Arial" panose="020B0604020202020204" pitchFamily="34" charset="0"/>
              </a:rPr>
              <a:t>Principales enfoques:</a:t>
            </a:r>
          </a:p>
        </p:txBody>
      </p:sp>
      <p:sp>
        <p:nvSpPr>
          <p:cNvPr id="128009" name="Rectangle 29"/>
          <p:cNvSpPr>
            <a:spLocks noChangeArrowheads="1"/>
          </p:cNvSpPr>
          <p:nvPr/>
        </p:nvSpPr>
        <p:spPr bwMode="auto">
          <a:xfrm>
            <a:off x="0" y="404813"/>
            <a:ext cx="676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spcBef>
                <a:spcPct val="0"/>
              </a:spcBef>
              <a:buFontTx/>
              <a:buNone/>
            </a:pPr>
            <a:r>
              <a:rPr lang="es-ES" sz="1800" b="1" dirty="0">
                <a:solidFill>
                  <a:srgbClr val="FF0000"/>
                </a:solidFill>
                <a:latin typeface="Arial" panose="020B0604020202020204" pitchFamily="34" charset="0"/>
              </a:rPr>
              <a:t>Otros actores en y </a:t>
            </a:r>
            <a:r>
              <a:rPr lang="es-ES" sz="1800" b="1" dirty="0" smtClean="0">
                <a:solidFill>
                  <a:srgbClr val="FF0000"/>
                </a:solidFill>
                <a:latin typeface="Arial" panose="020B0604020202020204" pitchFamily="34" charset="0"/>
              </a:rPr>
              <a:t>más </a:t>
            </a:r>
            <a:r>
              <a:rPr lang="es-ES" sz="1800" b="1" dirty="0">
                <a:solidFill>
                  <a:srgbClr val="FF0000"/>
                </a:solidFill>
                <a:latin typeface="Arial" panose="020B0604020202020204" pitchFamily="34" charset="0"/>
              </a:rPr>
              <a:t>allá del sistema educativo</a:t>
            </a:r>
          </a:p>
        </p:txBody>
      </p:sp>
      <p:sp>
        <p:nvSpPr>
          <p:cNvPr id="128010" name="Rectangle 30"/>
          <p:cNvSpPr>
            <a:spLocks noChangeArrowheads="1"/>
          </p:cNvSpPr>
          <p:nvPr/>
        </p:nvSpPr>
        <p:spPr bwMode="auto">
          <a:xfrm>
            <a:off x="323850" y="1916113"/>
            <a:ext cx="8208590" cy="3387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a:spcBef>
                <a:spcPct val="0"/>
              </a:spcBef>
            </a:pPr>
            <a:r>
              <a:rPr lang="es-ES" sz="1800" b="1" dirty="0" smtClean="0">
                <a:latin typeface="Arial" panose="020B0604020202020204" pitchFamily="34" charset="0"/>
              </a:rPr>
              <a:t>Política </a:t>
            </a:r>
            <a:r>
              <a:rPr lang="es-ES" sz="1800" b="1" dirty="0">
                <a:latin typeface="Arial" panose="020B0604020202020204" pitchFamily="34" charset="0"/>
              </a:rPr>
              <a:t>pública como eje integrador de los diferentes </a:t>
            </a:r>
            <a:r>
              <a:rPr lang="es-ES" sz="1800" b="1" dirty="0" smtClean="0">
                <a:latin typeface="Arial" panose="020B0604020202020204" pitchFamily="34" charset="0"/>
              </a:rPr>
              <a:t>sectores corresponsables </a:t>
            </a:r>
            <a:r>
              <a:rPr lang="es-ES" sz="1800" b="1" dirty="0">
                <a:latin typeface="Arial" panose="020B0604020202020204" pitchFamily="34" charset="0"/>
              </a:rPr>
              <a:t>de la educación.</a:t>
            </a:r>
          </a:p>
          <a:p>
            <a:pPr marL="285750" indent="-285750" algn="just">
              <a:spcBef>
                <a:spcPct val="0"/>
              </a:spcBef>
            </a:pPr>
            <a:r>
              <a:rPr lang="es-ES" sz="1800" b="1" dirty="0" smtClean="0">
                <a:latin typeface="Arial" panose="020B0604020202020204" pitchFamily="34" charset="0"/>
              </a:rPr>
              <a:t>Participación </a:t>
            </a:r>
            <a:r>
              <a:rPr lang="es-ES" sz="1800" b="1" dirty="0">
                <a:latin typeface="Arial" panose="020B0604020202020204" pitchFamily="34" charset="0"/>
              </a:rPr>
              <a:t>de la familia en la educación.</a:t>
            </a:r>
          </a:p>
          <a:p>
            <a:pPr marL="285750" indent="-285750" algn="just">
              <a:spcBef>
                <a:spcPct val="0"/>
              </a:spcBef>
            </a:pPr>
            <a:r>
              <a:rPr lang="es-ES" sz="1800" b="1" dirty="0" smtClean="0">
                <a:latin typeface="Arial" panose="020B0604020202020204" pitchFamily="34" charset="0"/>
              </a:rPr>
              <a:t>Fortalecimiento </a:t>
            </a:r>
            <a:r>
              <a:rPr lang="es-ES" sz="1800" b="1" dirty="0">
                <a:latin typeface="Arial" panose="020B0604020202020204" pitchFamily="34" charset="0"/>
              </a:rPr>
              <a:t>de mecanismos de participación y articulación del </a:t>
            </a:r>
            <a:r>
              <a:rPr lang="es-ES" sz="1800" b="1" dirty="0" smtClean="0">
                <a:latin typeface="Arial" panose="020B0604020202020204" pitchFamily="34" charset="0"/>
              </a:rPr>
              <a:t>sector productivo </a:t>
            </a:r>
            <a:r>
              <a:rPr lang="es-ES" sz="1800" b="1" dirty="0">
                <a:latin typeface="Arial" panose="020B0604020202020204" pitchFamily="34" charset="0"/>
              </a:rPr>
              <a:t>y solidario a la educación.</a:t>
            </a:r>
          </a:p>
          <a:p>
            <a:pPr marL="285750" indent="-285750" algn="just">
              <a:spcBef>
                <a:spcPct val="0"/>
              </a:spcBef>
            </a:pPr>
            <a:r>
              <a:rPr lang="es-ES" sz="1800" b="1" dirty="0" smtClean="0">
                <a:latin typeface="Arial" panose="020B0604020202020204" pitchFamily="34" charset="0"/>
              </a:rPr>
              <a:t>Articulación </a:t>
            </a:r>
            <a:r>
              <a:rPr lang="es-ES" sz="1800" b="1" dirty="0">
                <a:latin typeface="Arial" panose="020B0604020202020204" pitchFamily="34" charset="0"/>
              </a:rPr>
              <a:t>del PNDE con los Planes de Desarrollo y programas regionales</a:t>
            </a:r>
            <a:r>
              <a:rPr lang="es-ES" sz="1800" b="1" dirty="0" smtClean="0">
                <a:latin typeface="Arial" panose="020B0604020202020204" pitchFamily="34" charset="0"/>
              </a:rPr>
              <a:t>, territoriales </a:t>
            </a:r>
            <a:r>
              <a:rPr lang="es-ES" sz="1800" b="1" dirty="0">
                <a:latin typeface="Arial" panose="020B0604020202020204" pitchFamily="34" charset="0"/>
              </a:rPr>
              <a:t>y sectoriales.</a:t>
            </a:r>
          </a:p>
          <a:p>
            <a:pPr marL="285750" indent="-285750" algn="just">
              <a:spcBef>
                <a:spcPct val="0"/>
              </a:spcBef>
            </a:pPr>
            <a:r>
              <a:rPr lang="es-ES" sz="1800" b="1" dirty="0" smtClean="0">
                <a:latin typeface="Arial" panose="020B0604020202020204" pitchFamily="34" charset="0"/>
              </a:rPr>
              <a:t>Conocimiento</a:t>
            </a:r>
            <a:r>
              <a:rPr lang="es-ES" sz="1800" b="1" dirty="0">
                <a:latin typeface="Arial" panose="020B0604020202020204" pitchFamily="34" charset="0"/>
              </a:rPr>
              <a:t>, análisis crítico y apropiación pedagógica de medios </a:t>
            </a:r>
            <a:r>
              <a:rPr lang="es-ES" sz="1800" b="1" dirty="0" smtClean="0">
                <a:latin typeface="Arial" panose="020B0604020202020204" pitchFamily="34" charset="0"/>
              </a:rPr>
              <a:t>de comunicación </a:t>
            </a:r>
            <a:r>
              <a:rPr lang="es-ES" sz="1800" b="1" dirty="0">
                <a:latin typeface="Arial" panose="020B0604020202020204" pitchFamily="34" charset="0"/>
              </a:rPr>
              <a:t>y las TIC como herramientas educativas.</a:t>
            </a:r>
          </a:p>
          <a:p>
            <a:pPr marL="285750" indent="-285750" algn="just">
              <a:spcBef>
                <a:spcPct val="0"/>
              </a:spcBef>
            </a:pPr>
            <a:r>
              <a:rPr lang="es-ES" sz="1800" b="1" dirty="0" smtClean="0">
                <a:latin typeface="Arial" panose="020B0604020202020204" pitchFamily="34" charset="0"/>
              </a:rPr>
              <a:t>Acceso </a:t>
            </a:r>
            <a:r>
              <a:rPr lang="es-ES" sz="1800" b="1" dirty="0">
                <a:latin typeface="Arial" panose="020B0604020202020204" pitchFamily="34" charset="0"/>
              </a:rPr>
              <a:t>y uso de herramientas pedagógicas virtuales y no virtuales.</a:t>
            </a:r>
          </a:p>
          <a:p>
            <a:pPr marL="285750" indent="-285750" algn="just">
              <a:spcBef>
                <a:spcPct val="0"/>
              </a:spcBef>
            </a:pPr>
            <a:r>
              <a:rPr lang="es-ES" sz="1800" b="1" dirty="0" smtClean="0">
                <a:latin typeface="Arial" panose="020B0604020202020204" pitchFamily="34" charset="0"/>
              </a:rPr>
              <a:t>Fortalecimiento </a:t>
            </a:r>
            <a:r>
              <a:rPr lang="es-ES" sz="1800" b="1" dirty="0">
                <a:latin typeface="Arial" panose="020B0604020202020204" pitchFamily="34" charset="0"/>
              </a:rPr>
              <a:t>de la educación en y desde de los espacios culturales</a:t>
            </a:r>
            <a:r>
              <a:rPr lang="es-ES" sz="1800" b="1" dirty="0" smtClean="0">
                <a:latin typeface="Arial" panose="020B0604020202020204" pitchFamily="34" charset="0"/>
              </a:rPr>
              <a:t>, sociales</a:t>
            </a:r>
            <a:r>
              <a:rPr lang="es-ES" sz="1800" b="1" dirty="0">
                <a:latin typeface="Arial" panose="020B0604020202020204" pitchFamily="34" charset="0"/>
              </a:rPr>
              <a:t>, políticos y naturales.</a:t>
            </a:r>
          </a:p>
        </p:txBody>
      </p:sp>
    </p:spTree>
    <p:extLst>
      <p:ext uri="{BB962C8B-B14F-4D97-AF65-F5344CB8AC3E}">
        <p14:creationId xmlns:p14="http://schemas.microsoft.com/office/powerpoint/2010/main" val="1218099206"/>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t="40390"/>
          <a:stretch>
            <a:fillRect/>
          </a:stretch>
        </p:blipFill>
        <p:spPr bwMode="auto">
          <a:xfrm>
            <a:off x="0" y="5805488"/>
            <a:ext cx="1042988"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b="14442"/>
          <a:stretch>
            <a:fillRect/>
          </a:stretch>
        </p:blipFill>
        <p:spPr bwMode="auto">
          <a:xfrm>
            <a:off x="8027988" y="0"/>
            <a:ext cx="11160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7 Imagen" descr="Educa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0 Imagen"/>
          <p:cNvPicPr>
            <a:picLocks noChangeAspect="1" noChangeArrowheads="1"/>
          </p:cNvPicPr>
          <p:nvPr/>
        </p:nvPicPr>
        <p:blipFill>
          <a:blip r:embed="rId5">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642938" y="1714500"/>
            <a:ext cx="75723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79388" indent="-1793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400">
              <a:lnSpc>
                <a:spcPct val="110000"/>
              </a:lnSpc>
              <a:spcBef>
                <a:spcPct val="30000"/>
              </a:spcBef>
              <a:spcAft>
                <a:spcPct val="30000"/>
              </a:spcAft>
              <a:buFontTx/>
              <a:buChar char="•"/>
            </a:pPr>
            <a:r>
              <a:rPr lang="es-ES" sz="2000" dirty="0">
                <a:latin typeface="Arial" panose="020B0604020202020204" pitchFamily="34" charset="0"/>
              </a:rPr>
              <a:t>que el país piense en líneas de continuidad que vinculen un plan de desarrollo con el otro</a:t>
            </a:r>
          </a:p>
        </p:txBody>
      </p:sp>
      <p:sp>
        <p:nvSpPr>
          <p:cNvPr id="8" name="Rectangle 4"/>
          <p:cNvSpPr>
            <a:spLocks noChangeArrowheads="1"/>
          </p:cNvSpPr>
          <p:nvPr/>
        </p:nvSpPr>
        <p:spPr bwMode="auto">
          <a:xfrm>
            <a:off x="642938" y="3043238"/>
            <a:ext cx="75723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79388" indent="-1793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400">
              <a:lnSpc>
                <a:spcPct val="110000"/>
              </a:lnSpc>
              <a:spcBef>
                <a:spcPct val="30000"/>
              </a:spcBef>
              <a:spcAft>
                <a:spcPct val="30000"/>
              </a:spcAft>
              <a:buFontTx/>
              <a:buChar char="•"/>
            </a:pPr>
            <a:r>
              <a:rPr lang="es-ES" sz="2000">
                <a:latin typeface="Arial" panose="020B0604020202020204" pitchFamily="34" charset="0"/>
              </a:rPr>
              <a:t>que los esfuerzos del Estado y la sociedad se encaminen hacia la consecución de grandes metas comunes</a:t>
            </a:r>
          </a:p>
        </p:txBody>
      </p:sp>
      <p:sp>
        <p:nvSpPr>
          <p:cNvPr id="9" name="Rectangle 4"/>
          <p:cNvSpPr>
            <a:spLocks noChangeArrowheads="1"/>
          </p:cNvSpPr>
          <p:nvPr/>
        </p:nvSpPr>
        <p:spPr bwMode="auto">
          <a:xfrm>
            <a:off x="642938" y="4373563"/>
            <a:ext cx="75723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79388" indent="-1793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400">
              <a:lnSpc>
                <a:spcPct val="110000"/>
              </a:lnSpc>
              <a:spcBef>
                <a:spcPct val="30000"/>
              </a:spcBef>
              <a:spcAft>
                <a:spcPct val="30000"/>
              </a:spcAft>
              <a:buFontTx/>
              <a:buChar char="•"/>
            </a:pPr>
            <a:r>
              <a:rPr lang="es-ES" sz="2000">
                <a:latin typeface="Arial" panose="020B0604020202020204" pitchFamily="34" charset="0"/>
              </a:rPr>
              <a:t>que los propósitos compartidos de largo plazo fortalezcan el sentido de responsabilidad de cada entidad y cada ciudadano</a:t>
            </a:r>
          </a:p>
        </p:txBody>
      </p:sp>
      <p:pic>
        <p:nvPicPr>
          <p:cNvPr id="10" name="1 Imagen" descr="2019big.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1341438"/>
            <a:ext cx="4381500"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940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t="40390"/>
          <a:stretch>
            <a:fillRect/>
          </a:stretch>
        </p:blipFill>
        <p:spPr bwMode="auto">
          <a:xfrm>
            <a:off x="0" y="5805488"/>
            <a:ext cx="1042988"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b="14442"/>
          <a:stretch>
            <a:fillRect/>
          </a:stretch>
        </p:blipFill>
        <p:spPr bwMode="auto">
          <a:xfrm>
            <a:off x="8027988" y="0"/>
            <a:ext cx="11160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7 Imagen" descr="Educa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0 Imagen"/>
          <p:cNvPicPr>
            <a:picLocks noChangeAspect="1" noChangeArrowheads="1"/>
          </p:cNvPicPr>
          <p:nvPr/>
        </p:nvPicPr>
        <p:blipFill>
          <a:blip r:embed="rId5">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ap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744" y="1412776"/>
            <a:ext cx="4202112"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3 CuadroTexto"/>
          <p:cNvSpPr txBox="1"/>
          <p:nvPr/>
        </p:nvSpPr>
        <p:spPr>
          <a:xfrm>
            <a:off x="3692525" y="2593975"/>
            <a:ext cx="2640013" cy="2308225"/>
          </a:xfrm>
          <a:prstGeom prst="rect">
            <a:avLst/>
          </a:prstGeom>
          <a:noFill/>
        </p:spPr>
        <p:txBody>
          <a:bodyPr>
            <a:spAutoFit/>
          </a:bodyPr>
          <a:lstStyle/>
          <a:p>
            <a:pPr defTabSz="914400">
              <a:defRPr/>
            </a:pPr>
            <a:r>
              <a:rPr lang="es-ES" sz="6000" b="1" i="1" dirty="0">
                <a:solidFill>
                  <a:schemeClr val="accent2"/>
                </a:solidFill>
                <a:effectLst>
                  <a:outerShdw blurRad="38100" dist="38100" dir="2700000" algn="tl">
                    <a:srgbClr val="000000"/>
                  </a:outerShdw>
                </a:effectLst>
                <a:latin typeface="Arial" charset="0"/>
                <a:cs typeface="+mn-cs"/>
              </a:rPr>
              <a:t>AÑO 2021 </a:t>
            </a:r>
          </a:p>
          <a:p>
            <a:pPr defTabSz="914400">
              <a:defRPr/>
            </a:pPr>
            <a:endParaRPr lang="es-ES" sz="2400" dirty="0">
              <a:latin typeface="Times New Roman" pitchFamily="18" charset="0"/>
              <a:cs typeface="+mn-cs"/>
            </a:endParaRPr>
          </a:p>
        </p:txBody>
      </p:sp>
      <p:sp>
        <p:nvSpPr>
          <p:cNvPr id="8" name="Text Box 7"/>
          <p:cNvSpPr txBox="1">
            <a:spLocks noChangeArrowheads="1"/>
          </p:cNvSpPr>
          <p:nvPr/>
        </p:nvSpPr>
        <p:spPr bwMode="auto">
          <a:xfrm>
            <a:off x="611560" y="468164"/>
            <a:ext cx="8250237" cy="708025"/>
          </a:xfrm>
          <a:prstGeom prst="rect">
            <a:avLst/>
          </a:prstGeom>
          <a:noFill/>
          <a:ln w="9525">
            <a:noFill/>
            <a:miter lim="800000"/>
            <a:headEnd/>
            <a:tailEnd/>
          </a:ln>
          <a:effectLst/>
        </p:spPr>
        <p:txBody>
          <a:bodyPr>
            <a:spAutoFit/>
          </a:bodyPr>
          <a:lstStyle/>
          <a:p>
            <a:pPr algn="ctr" defTabSz="914400">
              <a:defRPr/>
            </a:pPr>
            <a:r>
              <a:rPr lang="es-CO" sz="2000" b="1" dirty="0" smtClean="0">
                <a:latin typeface="Times New Roman" pitchFamily="18" charset="0"/>
                <a:cs typeface="Times New Roman" pitchFamily="18" charset="0"/>
              </a:rPr>
              <a:t>VISIÓN </a:t>
            </a:r>
            <a:r>
              <a:rPr lang="es-CO" sz="2000" b="1" dirty="0">
                <a:latin typeface="Times New Roman" pitchFamily="18" charset="0"/>
                <a:cs typeface="Times New Roman" pitchFamily="18" charset="0"/>
              </a:rPr>
              <a:t>PROSPECTIVA 2021</a:t>
            </a:r>
          </a:p>
          <a:p>
            <a:pPr algn="ctr" defTabSz="914400">
              <a:defRPr/>
            </a:pPr>
            <a:r>
              <a:rPr lang="es-CO" sz="2000" b="1" dirty="0">
                <a:latin typeface="Times New Roman" pitchFamily="18" charset="0"/>
                <a:cs typeface="Times New Roman" pitchFamily="18" charset="0"/>
              </a:rPr>
              <a:t>NORTE DE SANTANDER: </a:t>
            </a:r>
            <a:r>
              <a:rPr lang="es-CO" sz="2000" b="1" dirty="0">
                <a:solidFill>
                  <a:srgbClr val="FF0000"/>
                </a:solidFill>
                <a:latin typeface="Times New Roman" pitchFamily="18" charset="0"/>
                <a:cs typeface="Times New Roman" pitchFamily="18" charset="0"/>
              </a:rPr>
              <a:t>Vital, Sin Fronteras y en Paz </a:t>
            </a:r>
            <a:endParaRPr lang="es-E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25932389"/>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t="40390"/>
          <a:stretch>
            <a:fillRect/>
          </a:stretch>
        </p:blipFill>
        <p:spPr bwMode="auto">
          <a:xfrm>
            <a:off x="0" y="5805488"/>
            <a:ext cx="1042988"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b="14442"/>
          <a:stretch>
            <a:fillRect/>
          </a:stretch>
        </p:blipFill>
        <p:spPr bwMode="auto">
          <a:xfrm>
            <a:off x="8027988" y="0"/>
            <a:ext cx="11160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7 Imagen" descr="Educa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0 Imagen"/>
          <p:cNvPicPr>
            <a:picLocks noChangeAspect="1" noChangeArrowheads="1"/>
          </p:cNvPicPr>
          <p:nvPr/>
        </p:nvPicPr>
        <p:blipFill>
          <a:blip r:embed="rId5">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331640" y="2276872"/>
            <a:ext cx="6480720" cy="1569660"/>
          </a:xfrm>
          <a:prstGeom prst="rect">
            <a:avLst/>
          </a:prstGeom>
          <a:noFill/>
        </p:spPr>
        <p:txBody>
          <a:bodyPr wrap="square" rtlCol="0">
            <a:spAutoFit/>
          </a:bodyPr>
          <a:lstStyle/>
          <a:p>
            <a:pPr algn="ctr"/>
            <a:r>
              <a:rPr lang="es-CO" sz="3200" b="1" dirty="0" smtClean="0">
                <a:latin typeface="Arial" panose="020B0604020202020204" pitchFamily="34" charset="0"/>
                <a:cs typeface="Arial" panose="020B0604020202020204" pitchFamily="34" charset="0"/>
              </a:rPr>
              <a:t>EL PEI DESDE LO NORMATIVO Y REFERENTE DE POLITICA EDUCATIVA</a:t>
            </a:r>
            <a:endParaRPr lang="es-CO"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2771750"/>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69 Elipse"/>
          <p:cNvSpPr/>
          <p:nvPr/>
        </p:nvSpPr>
        <p:spPr>
          <a:xfrm>
            <a:off x="553345" y="1616677"/>
            <a:ext cx="1143000" cy="1071562"/>
          </a:xfrm>
          <a:prstGeom prst="ellipse">
            <a:avLst/>
          </a:prstGeom>
          <a:noFill/>
          <a:ln>
            <a:solidFill>
              <a:srgbClr val="385D8A">
                <a:alpha val="4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latin typeface="Arial Narrow" pitchFamily="34" charset="0"/>
            </a:endParaRPr>
          </a:p>
        </p:txBody>
      </p:sp>
      <p:pic>
        <p:nvPicPr>
          <p:cNvPr id="68" name="Picture 6" descr="http://www.hospitaluniversitarioneiva.com.co/images/LOGO_IAMI.gif"/>
          <p:cNvPicPr>
            <a:picLocks noChangeAspect="1" noChangeArrowheads="1"/>
          </p:cNvPicPr>
          <p:nvPr/>
        </p:nvPicPr>
        <p:blipFill>
          <a:blip r:embed="rId3" cstate="print">
            <a:duotone>
              <a:schemeClr val="accent1">
                <a:shade val="45000"/>
                <a:satMod val="135000"/>
              </a:schemeClr>
              <a:prstClr val="white"/>
            </a:duotone>
          </a:blip>
          <a:srcRect b="14991"/>
          <a:stretch>
            <a:fillRect/>
          </a:stretch>
        </p:blipFill>
        <p:spPr bwMode="auto">
          <a:xfrm>
            <a:off x="380913" y="2000240"/>
            <a:ext cx="776349" cy="663678"/>
          </a:xfrm>
          <a:prstGeom prst="rect">
            <a:avLst/>
          </a:prstGeom>
          <a:noFill/>
        </p:spPr>
      </p:pic>
      <p:pic>
        <p:nvPicPr>
          <p:cNvPr id="69" name="Picture 3" descr="METTRABAJO"/>
          <p:cNvPicPr>
            <a:picLocks noChangeAspect="1" noChangeArrowheads="1"/>
          </p:cNvPicPr>
          <p:nvPr/>
        </p:nvPicPr>
        <p:blipFill>
          <a:blip r:embed="rId4" cstate="print">
            <a:duotone>
              <a:schemeClr val="accent1">
                <a:shade val="45000"/>
                <a:satMod val="135000"/>
              </a:schemeClr>
              <a:prstClr val="white"/>
            </a:duotone>
          </a:blip>
          <a:srcRect t="24305" r="84430" b="54361"/>
          <a:stretch>
            <a:fillRect/>
          </a:stretch>
        </p:blipFill>
        <p:spPr bwMode="auto">
          <a:xfrm>
            <a:off x="1516879" y="1808472"/>
            <a:ext cx="890564" cy="723398"/>
          </a:xfrm>
          <a:prstGeom prst="rect">
            <a:avLst/>
          </a:prstGeom>
          <a:noFill/>
          <a:ln w="9525">
            <a:noFill/>
            <a:miter lim="800000"/>
            <a:headEnd/>
            <a:tailEnd/>
          </a:ln>
        </p:spPr>
      </p:pic>
      <p:sp>
        <p:nvSpPr>
          <p:cNvPr id="72" name="71 Rectángulo"/>
          <p:cNvSpPr/>
          <p:nvPr/>
        </p:nvSpPr>
        <p:spPr>
          <a:xfrm>
            <a:off x="1014413" y="2130425"/>
            <a:ext cx="523875" cy="400050"/>
          </a:xfrm>
          <a:prstGeom prst="rect">
            <a:avLst/>
          </a:prstGeom>
        </p:spPr>
        <p:txBody>
          <a:bodyPr wrap="none">
            <a:spAutoFit/>
          </a:bodyPr>
          <a:lstStyle/>
          <a:p>
            <a:pPr eaLnBrk="0" hangingPunct="0">
              <a:defRPr/>
            </a:pPr>
            <a:r>
              <a:rPr lang="es-CO" sz="2000" b="1" i="1" dirty="0">
                <a:solidFill>
                  <a:srgbClr val="CC0000"/>
                </a:solidFill>
                <a:effectLst>
                  <a:outerShdw blurRad="38100" dist="38100" dir="2700000" algn="tl">
                    <a:srgbClr val="000000">
                      <a:alpha val="43137"/>
                    </a:srgbClr>
                  </a:outerShdw>
                </a:effectLst>
                <a:latin typeface="Arial Narrow" pitchFamily="34" charset="0"/>
                <a:ea typeface="MS PGothic" pitchFamily="34" charset="-128"/>
                <a:cs typeface="Arial" charset="0"/>
              </a:rPr>
              <a:t>PEI</a:t>
            </a:r>
            <a:endParaRPr lang="es-CO" sz="2000" b="1" i="1" dirty="0">
              <a:solidFill>
                <a:prstClr val="black"/>
              </a:solidFill>
              <a:effectLst>
                <a:outerShdw blurRad="38100" dist="38100" dir="2700000" algn="tl">
                  <a:srgbClr val="000000">
                    <a:alpha val="43137"/>
                  </a:srgbClr>
                </a:outerShdw>
              </a:effectLst>
              <a:latin typeface="Arial Narrow" pitchFamily="34" charset="0"/>
              <a:ea typeface="MS PGothic" pitchFamily="34" charset="-128"/>
            </a:endParaRPr>
          </a:p>
        </p:txBody>
      </p:sp>
      <p:sp>
        <p:nvSpPr>
          <p:cNvPr id="59398" name="73 CuadroTexto"/>
          <p:cNvSpPr txBox="1">
            <a:spLocks noChangeArrowheads="1"/>
          </p:cNvSpPr>
          <p:nvPr/>
        </p:nvSpPr>
        <p:spPr bwMode="auto">
          <a:xfrm>
            <a:off x="157163" y="2714625"/>
            <a:ext cx="928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sz="1000" b="1" i="1">
                <a:solidFill>
                  <a:srgbClr val="C00000"/>
                </a:solidFill>
                <a:latin typeface="Arial Narrow" panose="020B0606020202030204" pitchFamily="34" charset="0"/>
              </a:rPr>
              <a:t>Comunidad Educativa</a:t>
            </a:r>
            <a:endParaRPr lang="es-ES" sz="1000" b="1" i="1">
              <a:solidFill>
                <a:srgbClr val="C00000"/>
              </a:solidFill>
              <a:latin typeface="Arial Narrow" panose="020B0606020202030204" pitchFamily="34" charset="0"/>
            </a:endParaRPr>
          </a:p>
        </p:txBody>
      </p:sp>
      <p:sp>
        <p:nvSpPr>
          <p:cNvPr id="59399" name="74 CuadroTexto"/>
          <p:cNvSpPr txBox="1">
            <a:spLocks noChangeArrowheads="1"/>
          </p:cNvSpPr>
          <p:nvPr/>
        </p:nvSpPr>
        <p:spPr bwMode="auto">
          <a:xfrm>
            <a:off x="7239000" y="3571875"/>
            <a:ext cx="18573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sz="1600" b="1" i="1" dirty="0">
                <a:solidFill>
                  <a:srgbClr val="008000"/>
                </a:solidFill>
                <a:latin typeface="Arial Narrow" panose="020B0606020202030204" pitchFamily="34" charset="0"/>
              </a:rPr>
              <a:t>Garantizar                                           la educación              como derecho fundamental</a:t>
            </a:r>
            <a:endParaRPr lang="es-ES" sz="1600" b="1" i="1" dirty="0">
              <a:solidFill>
                <a:srgbClr val="008000"/>
              </a:solidFill>
              <a:latin typeface="Arial Narrow" panose="020B0606020202030204" pitchFamily="34" charset="0"/>
            </a:endParaRPr>
          </a:p>
        </p:txBody>
      </p:sp>
      <p:pic>
        <p:nvPicPr>
          <p:cNvPr id="159759" name="Picture 15" descr="http://www.autotest.com.co/images/visto%20bueno.bmp"/>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6586550" y="2000240"/>
            <a:ext cx="569719" cy="592149"/>
          </a:xfrm>
          <a:prstGeom prst="rect">
            <a:avLst/>
          </a:prstGeom>
          <a:noFill/>
        </p:spPr>
      </p:pic>
      <p:pic>
        <p:nvPicPr>
          <p:cNvPr id="59401" name="Picture 3"/>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2514600" y="1492250"/>
            <a:ext cx="41433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2" name="72 CuadroTexto"/>
          <p:cNvSpPr txBox="1">
            <a:spLocks noChangeArrowheads="1"/>
          </p:cNvSpPr>
          <p:nvPr/>
        </p:nvSpPr>
        <p:spPr bwMode="auto">
          <a:xfrm>
            <a:off x="1657350" y="2671763"/>
            <a:ext cx="1214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sz="1000" b="1" i="1" dirty="0">
                <a:solidFill>
                  <a:srgbClr val="C00000"/>
                </a:solidFill>
                <a:latin typeface="Arial Narrow" panose="020B0606020202030204" pitchFamily="34" charset="0"/>
              </a:rPr>
              <a:t>Establecimiento Educativo</a:t>
            </a:r>
            <a:endParaRPr lang="es-ES" sz="1000" b="1" i="1" dirty="0">
              <a:solidFill>
                <a:srgbClr val="C00000"/>
              </a:solidFill>
              <a:latin typeface="Arial Narrow" panose="020B0606020202030204" pitchFamily="34" charset="0"/>
            </a:endParaRPr>
          </a:p>
        </p:txBody>
      </p:sp>
      <p:sp>
        <p:nvSpPr>
          <p:cNvPr id="59403" name="80 Rectángulo"/>
          <p:cNvSpPr>
            <a:spLocks noChangeArrowheads="1"/>
          </p:cNvSpPr>
          <p:nvPr/>
        </p:nvSpPr>
        <p:spPr bwMode="auto">
          <a:xfrm>
            <a:off x="7443788" y="1342202"/>
            <a:ext cx="1071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sz="1000" b="1" dirty="0">
                <a:solidFill>
                  <a:srgbClr val="000000"/>
                </a:solidFill>
                <a:latin typeface="Arial Narrow" panose="020B0606020202030204" pitchFamily="34" charset="0"/>
              </a:rPr>
              <a:t>Cumplimiento de requisitos</a:t>
            </a:r>
            <a:endParaRPr lang="es-ES" sz="1000" b="1" dirty="0">
              <a:solidFill>
                <a:srgbClr val="000000"/>
              </a:solidFill>
              <a:latin typeface="Arial Narrow" panose="020B0606020202030204" pitchFamily="34" charset="0"/>
            </a:endParaRPr>
          </a:p>
        </p:txBody>
      </p:sp>
      <p:sp>
        <p:nvSpPr>
          <p:cNvPr id="59404" name="81 Rectángulo"/>
          <p:cNvSpPr>
            <a:spLocks noChangeArrowheads="1"/>
          </p:cNvSpPr>
          <p:nvPr/>
        </p:nvSpPr>
        <p:spPr bwMode="auto">
          <a:xfrm>
            <a:off x="7443788" y="1699389"/>
            <a:ext cx="1071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sz="1000" b="1" dirty="0">
                <a:solidFill>
                  <a:srgbClr val="000000"/>
                </a:solidFill>
                <a:latin typeface="Arial Narrow" panose="020B0606020202030204" pitchFamily="34" charset="0"/>
              </a:rPr>
              <a:t>Satisfacción de necesidades</a:t>
            </a:r>
            <a:endParaRPr lang="es-ES" sz="1000" b="1" dirty="0">
              <a:solidFill>
                <a:srgbClr val="000000"/>
              </a:solidFill>
              <a:latin typeface="Arial Narrow" panose="020B0606020202030204" pitchFamily="34" charset="0"/>
            </a:endParaRPr>
          </a:p>
        </p:txBody>
      </p:sp>
      <p:sp>
        <p:nvSpPr>
          <p:cNvPr id="59405" name="82 Rectángulo"/>
          <p:cNvSpPr>
            <a:spLocks noChangeArrowheads="1"/>
          </p:cNvSpPr>
          <p:nvPr/>
        </p:nvSpPr>
        <p:spPr bwMode="auto">
          <a:xfrm>
            <a:off x="7443788" y="2103845"/>
            <a:ext cx="10715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sz="1200" b="1" dirty="0">
                <a:solidFill>
                  <a:srgbClr val="000000"/>
                </a:solidFill>
                <a:latin typeface="Arial Narrow" panose="020B0606020202030204" pitchFamily="34" charset="0"/>
              </a:rPr>
              <a:t>Excelencia</a:t>
            </a:r>
            <a:endParaRPr lang="es-ES" sz="1200" b="1" dirty="0">
              <a:solidFill>
                <a:srgbClr val="000000"/>
              </a:solidFill>
              <a:latin typeface="Arial Narrow" panose="020B0606020202030204" pitchFamily="34" charset="0"/>
            </a:endParaRPr>
          </a:p>
        </p:txBody>
      </p:sp>
      <p:sp>
        <p:nvSpPr>
          <p:cNvPr id="59406" name="84 Rectángulo"/>
          <p:cNvSpPr>
            <a:spLocks noChangeArrowheads="1"/>
          </p:cNvSpPr>
          <p:nvPr/>
        </p:nvSpPr>
        <p:spPr bwMode="auto">
          <a:xfrm>
            <a:off x="7443787" y="2461032"/>
            <a:ext cx="1214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sz="1200" b="1" dirty="0">
                <a:solidFill>
                  <a:srgbClr val="000000"/>
                </a:solidFill>
                <a:latin typeface="Arial Narrow" panose="020B0606020202030204" pitchFamily="34" charset="0"/>
              </a:rPr>
              <a:t>Mejora continua</a:t>
            </a:r>
            <a:endParaRPr lang="es-ES" sz="1200" b="1" dirty="0">
              <a:solidFill>
                <a:srgbClr val="000000"/>
              </a:solidFill>
              <a:latin typeface="Arial Narrow" panose="020B0606020202030204" pitchFamily="34" charset="0"/>
            </a:endParaRPr>
          </a:p>
        </p:txBody>
      </p:sp>
      <p:sp>
        <p:nvSpPr>
          <p:cNvPr id="59407" name="85 Rectángulo"/>
          <p:cNvSpPr>
            <a:spLocks noChangeArrowheads="1"/>
          </p:cNvSpPr>
          <p:nvPr/>
        </p:nvSpPr>
        <p:spPr bwMode="auto">
          <a:xfrm>
            <a:off x="7443788" y="2762657"/>
            <a:ext cx="14287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sz="1200" b="1" dirty="0">
                <a:solidFill>
                  <a:srgbClr val="000000"/>
                </a:solidFill>
                <a:latin typeface="Arial Narrow" panose="020B0606020202030204" pitchFamily="34" charset="0"/>
              </a:rPr>
              <a:t>Eficacia y Eficiencia</a:t>
            </a:r>
            <a:endParaRPr lang="es-ES" sz="1200" b="1" dirty="0">
              <a:solidFill>
                <a:srgbClr val="000000"/>
              </a:solidFill>
              <a:latin typeface="Arial Narrow" panose="020B0606020202030204" pitchFamily="34" charset="0"/>
            </a:endParaRPr>
          </a:p>
        </p:txBody>
      </p:sp>
      <p:cxnSp>
        <p:nvCxnSpPr>
          <p:cNvPr id="93" name="92 Conector recto de flecha"/>
          <p:cNvCxnSpPr>
            <a:stCxn id="59402" idx="3"/>
            <a:endCxn id="59410" idx="1"/>
          </p:cNvCxnSpPr>
          <p:nvPr/>
        </p:nvCxnSpPr>
        <p:spPr>
          <a:xfrm>
            <a:off x="2871788" y="2871788"/>
            <a:ext cx="3571875" cy="4762"/>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59409" name="93 CuadroTexto"/>
          <p:cNvSpPr txBox="1">
            <a:spLocks noChangeArrowheads="1"/>
          </p:cNvSpPr>
          <p:nvPr/>
        </p:nvSpPr>
        <p:spPr bwMode="auto">
          <a:xfrm>
            <a:off x="3586163" y="2611438"/>
            <a:ext cx="1285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sz="1000" b="1" i="1">
                <a:solidFill>
                  <a:srgbClr val="C00000"/>
                </a:solidFill>
                <a:latin typeface="Arial Narrow" panose="020B0606020202030204" pitchFamily="34" charset="0"/>
              </a:rPr>
              <a:t>Gestión</a:t>
            </a:r>
            <a:endParaRPr lang="es-ES" sz="1000" b="1" i="1">
              <a:solidFill>
                <a:srgbClr val="C00000"/>
              </a:solidFill>
              <a:latin typeface="Arial Narrow" panose="020B0606020202030204" pitchFamily="34" charset="0"/>
            </a:endParaRPr>
          </a:p>
        </p:txBody>
      </p:sp>
      <p:sp>
        <p:nvSpPr>
          <p:cNvPr id="59410" name="75 CuadroTexto"/>
          <p:cNvSpPr txBox="1">
            <a:spLocks noChangeArrowheads="1"/>
          </p:cNvSpPr>
          <p:nvPr/>
        </p:nvSpPr>
        <p:spPr bwMode="auto">
          <a:xfrm>
            <a:off x="6443663" y="2754313"/>
            <a:ext cx="6429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sz="1000" b="1" i="1">
                <a:solidFill>
                  <a:srgbClr val="C00000"/>
                </a:solidFill>
                <a:latin typeface="Arial Narrow" panose="020B0606020202030204" pitchFamily="34" charset="0"/>
              </a:rPr>
              <a:t>Calidad </a:t>
            </a:r>
            <a:endParaRPr lang="es-ES" sz="1000" b="1" i="1">
              <a:solidFill>
                <a:srgbClr val="C00000"/>
              </a:solidFill>
              <a:latin typeface="Arial Narrow" panose="020B0606020202030204" pitchFamily="34" charset="0"/>
            </a:endParaRPr>
          </a:p>
        </p:txBody>
      </p:sp>
      <p:sp>
        <p:nvSpPr>
          <p:cNvPr id="59411" name="94 CuadroTexto"/>
          <p:cNvSpPr txBox="1">
            <a:spLocks noChangeArrowheads="1"/>
          </p:cNvSpPr>
          <p:nvPr/>
        </p:nvSpPr>
        <p:spPr bwMode="auto">
          <a:xfrm>
            <a:off x="3657600" y="3429000"/>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sz="1000" b="1" i="1">
                <a:solidFill>
                  <a:srgbClr val="C00000"/>
                </a:solidFill>
                <a:latin typeface="Arial Narrow" panose="020B0606020202030204" pitchFamily="34" charset="0"/>
              </a:rPr>
              <a:t>Gestión de la Calidad</a:t>
            </a:r>
            <a:endParaRPr lang="es-ES" sz="1000" b="1" i="1">
              <a:solidFill>
                <a:srgbClr val="C00000"/>
              </a:solidFill>
              <a:latin typeface="Arial Narrow" panose="020B0606020202030204" pitchFamily="34" charset="0"/>
            </a:endParaRPr>
          </a:p>
        </p:txBody>
      </p:sp>
      <p:cxnSp>
        <p:nvCxnSpPr>
          <p:cNvPr id="97" name="96 Conector angular"/>
          <p:cNvCxnSpPr>
            <a:stCxn id="159759" idx="0"/>
            <a:endCxn id="68" idx="0"/>
          </p:cNvCxnSpPr>
          <p:nvPr/>
        </p:nvCxnSpPr>
        <p:spPr>
          <a:xfrm rot="16200000" flipV="1">
            <a:off x="3820319" y="-1051718"/>
            <a:ext cx="1587" cy="6102350"/>
          </a:xfrm>
          <a:prstGeom prst="bentConnector3">
            <a:avLst>
              <a:gd name="adj1" fmla="val 14395466"/>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03" name="102 Conector recto de flecha"/>
          <p:cNvCxnSpPr>
            <a:stCxn id="59409" idx="2"/>
            <a:endCxn id="59411" idx="0"/>
          </p:cNvCxnSpPr>
          <p:nvPr/>
        </p:nvCxnSpPr>
        <p:spPr>
          <a:xfrm rot="5400000">
            <a:off x="3941763" y="3143250"/>
            <a:ext cx="573088" cy="1587"/>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08" name="107 Conector angular"/>
          <p:cNvCxnSpPr>
            <a:stCxn id="59410" idx="3"/>
            <a:endCxn id="59403" idx="1"/>
          </p:cNvCxnSpPr>
          <p:nvPr/>
        </p:nvCxnSpPr>
        <p:spPr>
          <a:xfrm flipV="1">
            <a:off x="7086600" y="1542257"/>
            <a:ext cx="357188" cy="1335087"/>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17" name="116 Conector angular"/>
          <p:cNvCxnSpPr>
            <a:stCxn id="59410" idx="3"/>
            <a:endCxn id="59407" idx="1"/>
          </p:cNvCxnSpPr>
          <p:nvPr/>
        </p:nvCxnSpPr>
        <p:spPr>
          <a:xfrm>
            <a:off x="7086600" y="2877344"/>
            <a:ext cx="357188" cy="23813"/>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20" name="119 Conector angular"/>
          <p:cNvCxnSpPr>
            <a:stCxn id="59410" idx="3"/>
            <a:endCxn id="59404" idx="1"/>
          </p:cNvCxnSpPr>
          <p:nvPr/>
        </p:nvCxnSpPr>
        <p:spPr>
          <a:xfrm flipV="1">
            <a:off x="7086600" y="1899444"/>
            <a:ext cx="357188" cy="977900"/>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22" name="121 Conector angular"/>
          <p:cNvCxnSpPr>
            <a:stCxn id="59410" idx="3"/>
            <a:endCxn id="59405" idx="1"/>
          </p:cNvCxnSpPr>
          <p:nvPr/>
        </p:nvCxnSpPr>
        <p:spPr>
          <a:xfrm flipV="1">
            <a:off x="7086600" y="2242345"/>
            <a:ext cx="357188" cy="634999"/>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24" name="123 Conector angular"/>
          <p:cNvCxnSpPr>
            <a:stCxn id="59410" idx="3"/>
            <a:endCxn id="59406" idx="1"/>
          </p:cNvCxnSpPr>
          <p:nvPr/>
        </p:nvCxnSpPr>
        <p:spPr>
          <a:xfrm flipV="1">
            <a:off x="7086600" y="2599532"/>
            <a:ext cx="357187" cy="277812"/>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59419" name="125 CuadroTexto"/>
          <p:cNvSpPr txBox="1">
            <a:spLocks noChangeArrowheads="1"/>
          </p:cNvSpPr>
          <p:nvPr/>
        </p:nvSpPr>
        <p:spPr bwMode="auto">
          <a:xfrm>
            <a:off x="2300288" y="4130675"/>
            <a:ext cx="1071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sz="900" b="1" i="1">
                <a:solidFill>
                  <a:srgbClr val="C00000"/>
                </a:solidFill>
                <a:latin typeface="Arial Narrow" panose="020B0606020202030204" pitchFamily="34" charset="0"/>
              </a:rPr>
              <a:t>Planificación  de la calidad</a:t>
            </a:r>
            <a:endParaRPr lang="es-ES" sz="900" b="1" i="1">
              <a:solidFill>
                <a:srgbClr val="C00000"/>
              </a:solidFill>
              <a:latin typeface="Arial Narrow" panose="020B0606020202030204" pitchFamily="34" charset="0"/>
            </a:endParaRPr>
          </a:p>
        </p:txBody>
      </p:sp>
      <p:sp>
        <p:nvSpPr>
          <p:cNvPr id="59420" name="126 CuadroTexto"/>
          <p:cNvSpPr txBox="1">
            <a:spLocks noChangeArrowheads="1"/>
          </p:cNvSpPr>
          <p:nvPr/>
        </p:nvSpPr>
        <p:spPr bwMode="auto">
          <a:xfrm>
            <a:off x="3300413" y="4130675"/>
            <a:ext cx="1071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sz="900" b="1" i="1">
                <a:solidFill>
                  <a:srgbClr val="C00000"/>
                </a:solidFill>
                <a:latin typeface="Arial Narrow" panose="020B0606020202030204" pitchFamily="34" charset="0"/>
              </a:rPr>
              <a:t>Control                        de  la calidad</a:t>
            </a:r>
            <a:endParaRPr lang="es-ES" sz="900" b="1" i="1">
              <a:solidFill>
                <a:srgbClr val="C00000"/>
              </a:solidFill>
              <a:latin typeface="Arial Narrow" panose="020B0606020202030204" pitchFamily="34" charset="0"/>
            </a:endParaRPr>
          </a:p>
        </p:txBody>
      </p:sp>
      <p:sp>
        <p:nvSpPr>
          <p:cNvPr id="59421" name="127 CuadroTexto"/>
          <p:cNvSpPr txBox="1">
            <a:spLocks noChangeArrowheads="1"/>
          </p:cNvSpPr>
          <p:nvPr/>
        </p:nvSpPr>
        <p:spPr bwMode="auto">
          <a:xfrm>
            <a:off x="4300538" y="4130675"/>
            <a:ext cx="1071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sz="900" b="1" i="1">
                <a:solidFill>
                  <a:srgbClr val="C00000"/>
                </a:solidFill>
                <a:latin typeface="Arial Narrow" panose="020B0606020202030204" pitchFamily="34" charset="0"/>
              </a:rPr>
              <a:t>Aseguramiento  de la calidad</a:t>
            </a:r>
            <a:endParaRPr lang="es-ES" sz="900" b="1" i="1">
              <a:solidFill>
                <a:srgbClr val="C00000"/>
              </a:solidFill>
              <a:latin typeface="Arial Narrow" panose="020B0606020202030204" pitchFamily="34" charset="0"/>
            </a:endParaRPr>
          </a:p>
        </p:txBody>
      </p:sp>
      <p:sp>
        <p:nvSpPr>
          <p:cNvPr id="59422" name="128 CuadroTexto"/>
          <p:cNvSpPr txBox="1">
            <a:spLocks noChangeArrowheads="1"/>
          </p:cNvSpPr>
          <p:nvPr/>
        </p:nvSpPr>
        <p:spPr bwMode="auto">
          <a:xfrm>
            <a:off x="5372100" y="4130675"/>
            <a:ext cx="1071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sz="900" b="1" i="1">
                <a:solidFill>
                  <a:srgbClr val="C00000"/>
                </a:solidFill>
                <a:latin typeface="Arial Narrow" panose="020B0606020202030204" pitchFamily="34" charset="0"/>
              </a:rPr>
              <a:t>Mejora                      de la calidad</a:t>
            </a:r>
            <a:endParaRPr lang="es-ES" sz="900" b="1" i="1">
              <a:solidFill>
                <a:srgbClr val="C00000"/>
              </a:solidFill>
              <a:latin typeface="Arial Narrow" panose="020B0606020202030204" pitchFamily="34" charset="0"/>
            </a:endParaRPr>
          </a:p>
        </p:txBody>
      </p:sp>
      <p:cxnSp>
        <p:nvCxnSpPr>
          <p:cNvPr id="131" name="130 Conector angular"/>
          <p:cNvCxnSpPr>
            <a:stCxn id="59411" idx="2"/>
            <a:endCxn id="59419" idx="0"/>
          </p:cNvCxnSpPr>
          <p:nvPr/>
        </p:nvCxnSpPr>
        <p:spPr>
          <a:xfrm rot="5400000">
            <a:off x="3381375" y="3282950"/>
            <a:ext cx="301625" cy="1393825"/>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33" name="132 Conector angular"/>
          <p:cNvCxnSpPr>
            <a:stCxn id="59411" idx="2"/>
            <a:endCxn id="59422" idx="0"/>
          </p:cNvCxnSpPr>
          <p:nvPr/>
        </p:nvCxnSpPr>
        <p:spPr>
          <a:xfrm rot="16200000" flipH="1">
            <a:off x="4918075" y="3140075"/>
            <a:ext cx="301625" cy="1679575"/>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35" name="134 Conector angular"/>
          <p:cNvCxnSpPr>
            <a:stCxn id="59411" idx="2"/>
            <a:endCxn id="59420" idx="0"/>
          </p:cNvCxnSpPr>
          <p:nvPr/>
        </p:nvCxnSpPr>
        <p:spPr>
          <a:xfrm rot="5400000">
            <a:off x="3881437" y="3783013"/>
            <a:ext cx="301625" cy="393700"/>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37" name="136 Conector angular"/>
          <p:cNvCxnSpPr>
            <a:stCxn id="59411" idx="2"/>
            <a:endCxn id="59421" idx="0"/>
          </p:cNvCxnSpPr>
          <p:nvPr/>
        </p:nvCxnSpPr>
        <p:spPr>
          <a:xfrm rot="16200000" flipH="1">
            <a:off x="4381500" y="3676650"/>
            <a:ext cx="301625" cy="606425"/>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59427" name="137 CuadroTexto"/>
          <p:cNvSpPr txBox="1">
            <a:spLocks noChangeArrowheads="1"/>
          </p:cNvSpPr>
          <p:nvPr/>
        </p:nvSpPr>
        <p:spPr bwMode="auto">
          <a:xfrm>
            <a:off x="3433763" y="4857750"/>
            <a:ext cx="1795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sz="1000" b="1" i="1">
                <a:solidFill>
                  <a:srgbClr val="C00000"/>
                </a:solidFill>
                <a:latin typeface="Arial Narrow" panose="020B0606020202030204" pitchFamily="34" charset="0"/>
              </a:rPr>
              <a:t>Esquemas de                     Gestión de la Calidad</a:t>
            </a:r>
            <a:endParaRPr lang="es-ES" sz="1000" b="1" i="1">
              <a:solidFill>
                <a:srgbClr val="C00000"/>
              </a:solidFill>
              <a:latin typeface="Arial Narrow" panose="020B0606020202030204" pitchFamily="34" charset="0"/>
            </a:endParaRPr>
          </a:p>
        </p:txBody>
      </p:sp>
      <p:cxnSp>
        <p:nvCxnSpPr>
          <p:cNvPr id="141" name="140 Conector angular"/>
          <p:cNvCxnSpPr>
            <a:stCxn id="59419" idx="2"/>
            <a:endCxn id="59427" idx="0"/>
          </p:cNvCxnSpPr>
          <p:nvPr/>
        </p:nvCxnSpPr>
        <p:spPr>
          <a:xfrm rot="16200000" flipH="1">
            <a:off x="3404394" y="3931444"/>
            <a:ext cx="357187" cy="1495425"/>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44" name="143 Conector angular"/>
          <p:cNvCxnSpPr>
            <a:stCxn id="59422" idx="2"/>
            <a:endCxn id="59427" idx="0"/>
          </p:cNvCxnSpPr>
          <p:nvPr/>
        </p:nvCxnSpPr>
        <p:spPr>
          <a:xfrm rot="5400000">
            <a:off x="4941094" y="3890169"/>
            <a:ext cx="357187" cy="1577975"/>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47" name="146 Conector angular"/>
          <p:cNvCxnSpPr>
            <a:stCxn id="59420" idx="2"/>
            <a:endCxn id="59427" idx="0"/>
          </p:cNvCxnSpPr>
          <p:nvPr/>
        </p:nvCxnSpPr>
        <p:spPr>
          <a:xfrm rot="16200000" flipH="1">
            <a:off x="3904456" y="4431507"/>
            <a:ext cx="357187" cy="495300"/>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50" name="149 Conector angular"/>
          <p:cNvCxnSpPr>
            <a:stCxn id="59421" idx="2"/>
            <a:endCxn id="59427" idx="0"/>
          </p:cNvCxnSpPr>
          <p:nvPr/>
        </p:nvCxnSpPr>
        <p:spPr>
          <a:xfrm rot="5400000">
            <a:off x="4405313" y="4425950"/>
            <a:ext cx="357187" cy="506413"/>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pic>
        <p:nvPicPr>
          <p:cNvPr id="151" name="Picture 10" descr="uno"/>
          <p:cNvPicPr>
            <a:picLocks noChangeAspect="1" noChangeArrowheads="1"/>
          </p:cNvPicPr>
          <p:nvPr/>
        </p:nvPicPr>
        <p:blipFill>
          <a:blip r:embed="rId7" cstate="print">
            <a:duotone>
              <a:schemeClr val="accent1">
                <a:shade val="45000"/>
                <a:satMod val="135000"/>
              </a:schemeClr>
              <a:prstClr val="white"/>
            </a:duotone>
          </a:blip>
          <a:srcRect t="28680" r="79378" b="22433"/>
          <a:stretch>
            <a:fillRect/>
          </a:stretch>
        </p:blipFill>
        <p:spPr bwMode="auto">
          <a:xfrm>
            <a:off x="3871906" y="5572140"/>
            <a:ext cx="200023" cy="357190"/>
          </a:xfrm>
          <a:prstGeom prst="rect">
            <a:avLst/>
          </a:prstGeom>
          <a:noFill/>
          <a:ln w="9525">
            <a:noFill/>
            <a:miter lim="800000"/>
            <a:headEnd/>
            <a:tailEnd/>
          </a:ln>
        </p:spPr>
      </p:pic>
      <p:pic>
        <p:nvPicPr>
          <p:cNvPr id="153" name="Picture 3"/>
          <p:cNvPicPr>
            <a:picLocks noChangeAspect="1" noChangeArrowheads="1"/>
          </p:cNvPicPr>
          <p:nvPr/>
        </p:nvPicPr>
        <p:blipFill>
          <a:blip r:embed="rId8" cstate="print">
            <a:duotone>
              <a:schemeClr val="accent1">
                <a:shade val="45000"/>
                <a:satMod val="135000"/>
              </a:schemeClr>
              <a:prstClr val="white"/>
            </a:duotone>
          </a:blip>
          <a:srcRect/>
          <a:stretch>
            <a:fillRect/>
          </a:stretch>
        </p:blipFill>
        <p:spPr bwMode="auto">
          <a:xfrm>
            <a:off x="5014914" y="5572140"/>
            <a:ext cx="744535" cy="362266"/>
          </a:xfrm>
          <a:prstGeom prst="rect">
            <a:avLst/>
          </a:prstGeom>
          <a:noFill/>
          <a:ln w="9525">
            <a:noFill/>
            <a:miter lim="800000"/>
            <a:headEnd/>
            <a:tailEnd/>
          </a:ln>
        </p:spPr>
      </p:pic>
      <p:pic>
        <p:nvPicPr>
          <p:cNvPr id="154" name="Picture 50"/>
          <p:cNvPicPr>
            <a:picLocks noChangeAspect="1" noChangeArrowheads="1"/>
          </p:cNvPicPr>
          <p:nvPr/>
        </p:nvPicPr>
        <p:blipFill>
          <a:blip r:embed="rId9" cstate="print">
            <a:duotone>
              <a:schemeClr val="accent1">
                <a:shade val="45000"/>
                <a:satMod val="135000"/>
              </a:schemeClr>
              <a:prstClr val="white"/>
            </a:duotone>
          </a:blip>
          <a:srcRect/>
          <a:stretch>
            <a:fillRect/>
          </a:stretch>
        </p:blipFill>
        <p:spPr bwMode="auto">
          <a:xfrm>
            <a:off x="4300534" y="5572140"/>
            <a:ext cx="714380" cy="357190"/>
          </a:xfrm>
          <a:prstGeom prst="rect">
            <a:avLst/>
          </a:prstGeom>
          <a:noFill/>
          <a:ln w="9525">
            <a:noFill/>
            <a:miter lim="800000"/>
            <a:headEnd/>
            <a:tailEnd/>
          </a:ln>
        </p:spPr>
      </p:pic>
      <p:pic>
        <p:nvPicPr>
          <p:cNvPr id="155" name="Picture 4" descr="http://www.dimerca.co.cr/blog/wp-content/uploads/2008/11/iso-logo.jpg"/>
          <p:cNvPicPr>
            <a:picLocks noChangeAspect="1" noChangeArrowheads="1"/>
          </p:cNvPicPr>
          <p:nvPr/>
        </p:nvPicPr>
        <p:blipFill>
          <a:blip r:embed="rId10" cstate="print">
            <a:duotone>
              <a:schemeClr val="accent1">
                <a:shade val="45000"/>
                <a:satMod val="135000"/>
              </a:schemeClr>
              <a:prstClr val="white"/>
            </a:duotone>
          </a:blip>
          <a:srcRect/>
          <a:stretch>
            <a:fillRect/>
          </a:stretch>
        </p:blipFill>
        <p:spPr bwMode="auto">
          <a:xfrm>
            <a:off x="3119916" y="5572140"/>
            <a:ext cx="394800" cy="362932"/>
          </a:xfrm>
          <a:prstGeom prst="rect">
            <a:avLst/>
          </a:prstGeom>
          <a:noFill/>
        </p:spPr>
      </p:pic>
      <p:cxnSp>
        <p:nvCxnSpPr>
          <p:cNvPr id="157" name="156 Conector angular"/>
          <p:cNvCxnSpPr>
            <a:stCxn id="59427" idx="2"/>
            <a:endCxn id="155" idx="0"/>
          </p:cNvCxnSpPr>
          <p:nvPr/>
        </p:nvCxnSpPr>
        <p:spPr>
          <a:xfrm rot="5400000">
            <a:off x="3667125" y="4908550"/>
            <a:ext cx="314325" cy="1012825"/>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61" name="160 Conector angular"/>
          <p:cNvCxnSpPr>
            <a:stCxn id="59427" idx="2"/>
            <a:endCxn id="151" idx="0"/>
          </p:cNvCxnSpPr>
          <p:nvPr/>
        </p:nvCxnSpPr>
        <p:spPr>
          <a:xfrm rot="5400000">
            <a:off x="3994150" y="5235575"/>
            <a:ext cx="314325" cy="358775"/>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63" name="162 Conector angular"/>
          <p:cNvCxnSpPr>
            <a:stCxn id="59427" idx="2"/>
            <a:endCxn id="154" idx="0"/>
          </p:cNvCxnSpPr>
          <p:nvPr/>
        </p:nvCxnSpPr>
        <p:spPr>
          <a:xfrm rot="16200000" flipH="1">
            <a:off x="4337050" y="5251450"/>
            <a:ext cx="314325" cy="327025"/>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72" name="171 Conector angular"/>
          <p:cNvCxnSpPr>
            <a:stCxn id="59427" idx="2"/>
            <a:endCxn id="153" idx="0"/>
          </p:cNvCxnSpPr>
          <p:nvPr/>
        </p:nvCxnSpPr>
        <p:spPr>
          <a:xfrm rot="16200000" flipH="1">
            <a:off x="4701381" y="4887119"/>
            <a:ext cx="314325" cy="1055688"/>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59440" name="173 CuadroTexto"/>
          <p:cNvSpPr txBox="1">
            <a:spLocks noChangeArrowheads="1"/>
          </p:cNvSpPr>
          <p:nvPr/>
        </p:nvSpPr>
        <p:spPr bwMode="auto">
          <a:xfrm>
            <a:off x="3300413" y="6296025"/>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sz="1200" b="1" i="1">
                <a:solidFill>
                  <a:srgbClr val="C00000"/>
                </a:solidFill>
                <a:latin typeface="Arial Narrow" panose="020B0606020202030204" pitchFamily="34" charset="0"/>
              </a:rPr>
              <a:t>Certificación de la Calidad</a:t>
            </a:r>
            <a:endParaRPr lang="es-ES" sz="1200" b="1" i="1">
              <a:solidFill>
                <a:srgbClr val="C00000"/>
              </a:solidFill>
              <a:latin typeface="Arial Narrow" panose="020B0606020202030204" pitchFamily="34" charset="0"/>
            </a:endParaRPr>
          </a:p>
        </p:txBody>
      </p:sp>
      <p:cxnSp>
        <p:nvCxnSpPr>
          <p:cNvPr id="176" name="175 Conector angular"/>
          <p:cNvCxnSpPr>
            <a:stCxn id="155" idx="2"/>
            <a:endCxn id="59440" idx="0"/>
          </p:cNvCxnSpPr>
          <p:nvPr/>
        </p:nvCxnSpPr>
        <p:spPr>
          <a:xfrm rot="16200000" flipH="1">
            <a:off x="3700463" y="5553075"/>
            <a:ext cx="360362" cy="1125538"/>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83" name="182 Conector angular"/>
          <p:cNvCxnSpPr>
            <a:stCxn id="151" idx="2"/>
            <a:endCxn id="59440" idx="0"/>
          </p:cNvCxnSpPr>
          <p:nvPr/>
        </p:nvCxnSpPr>
        <p:spPr>
          <a:xfrm rot="16200000" flipH="1">
            <a:off x="4024313" y="5876925"/>
            <a:ext cx="366712" cy="471488"/>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86" name="185 Conector angular"/>
          <p:cNvCxnSpPr>
            <a:stCxn id="154" idx="2"/>
            <a:endCxn id="59440" idx="0"/>
          </p:cNvCxnSpPr>
          <p:nvPr/>
        </p:nvCxnSpPr>
        <p:spPr>
          <a:xfrm rot="5400000">
            <a:off x="4367213" y="6005513"/>
            <a:ext cx="366712" cy="214312"/>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97" name="196 Conector angular"/>
          <p:cNvCxnSpPr>
            <a:stCxn id="153" idx="2"/>
            <a:endCxn id="59440" idx="0"/>
          </p:cNvCxnSpPr>
          <p:nvPr/>
        </p:nvCxnSpPr>
        <p:spPr>
          <a:xfrm rot="5400000">
            <a:off x="4734719" y="5642769"/>
            <a:ext cx="361950" cy="944562"/>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99" name="198 Conector angular"/>
          <p:cNvCxnSpPr>
            <a:stCxn id="59440" idx="2"/>
          </p:cNvCxnSpPr>
          <p:nvPr/>
        </p:nvCxnSpPr>
        <p:spPr>
          <a:xfrm rot="5400000" flipH="1" flipV="1">
            <a:off x="3943350" y="3500438"/>
            <a:ext cx="3571875" cy="2571750"/>
          </a:xfrm>
          <a:prstGeom prst="bentConnector3">
            <a:avLst>
              <a:gd name="adj1" fmla="val -4108"/>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59446" name="200 Rectángulo"/>
          <p:cNvSpPr>
            <a:spLocks noChangeArrowheads="1"/>
          </p:cNvSpPr>
          <p:nvPr/>
        </p:nvSpPr>
        <p:spPr bwMode="auto">
          <a:xfrm>
            <a:off x="4729163" y="3282841"/>
            <a:ext cx="228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sz="1200" b="1" dirty="0">
                <a:solidFill>
                  <a:srgbClr val="000000"/>
                </a:solidFill>
                <a:latin typeface="Arial Narrow" panose="020B0606020202030204" pitchFamily="34" charset="0"/>
              </a:rPr>
              <a:t>Actividades coordinadas para dirigir y controlar una organización en lo relativo a la calidad</a:t>
            </a:r>
          </a:p>
        </p:txBody>
      </p:sp>
      <p:sp>
        <p:nvSpPr>
          <p:cNvPr id="202" name="201 Rectángulo"/>
          <p:cNvSpPr/>
          <p:nvPr/>
        </p:nvSpPr>
        <p:spPr>
          <a:xfrm>
            <a:off x="203975" y="5414962"/>
            <a:ext cx="2714644" cy="53274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6985" tIns="6985" rIns="6985" bIns="6985" spcCol="1270" anchor="ctr"/>
          <a:lstStyle/>
          <a:p>
            <a:pPr algn="ctr" defTabSz="466725" eaLnBrk="0" hangingPunct="0">
              <a:spcAft>
                <a:spcPct val="35000"/>
              </a:spcAft>
              <a:defRPr/>
            </a:pPr>
            <a:r>
              <a:rPr lang="en-US" sz="1100" b="1" dirty="0" err="1">
                <a:solidFill>
                  <a:prstClr val="black">
                    <a:hueOff val="0"/>
                    <a:satOff val="0"/>
                    <a:lumOff val="0"/>
                    <a:alphaOff val="0"/>
                  </a:prstClr>
                </a:solidFill>
                <a:latin typeface="Arial Narrow" pitchFamily="34" charset="0"/>
                <a:cs typeface="Arial" pitchFamily="34" charset="0"/>
              </a:rPr>
              <a:t>Conjunto</a:t>
            </a:r>
            <a:r>
              <a:rPr lang="en-US" sz="1100" b="1" dirty="0">
                <a:solidFill>
                  <a:prstClr val="black">
                    <a:hueOff val="0"/>
                    <a:satOff val="0"/>
                    <a:lumOff val="0"/>
                    <a:alphaOff val="0"/>
                  </a:prstClr>
                </a:solidFill>
                <a:latin typeface="Arial Narrow" pitchFamily="34" charset="0"/>
                <a:cs typeface="Arial" pitchFamily="34" charset="0"/>
              </a:rPr>
              <a:t> de </a:t>
            </a:r>
            <a:r>
              <a:rPr lang="en-US" sz="1100" b="1" dirty="0" err="1">
                <a:solidFill>
                  <a:prstClr val="black">
                    <a:hueOff val="0"/>
                    <a:satOff val="0"/>
                    <a:lumOff val="0"/>
                    <a:alphaOff val="0"/>
                  </a:prstClr>
                </a:solidFill>
                <a:latin typeface="Arial Narrow" pitchFamily="34" charset="0"/>
                <a:cs typeface="Arial" pitchFamily="34" charset="0"/>
              </a:rPr>
              <a:t>criterios</a:t>
            </a:r>
            <a:r>
              <a:rPr lang="en-US" sz="1100" b="1" dirty="0">
                <a:solidFill>
                  <a:prstClr val="black">
                    <a:hueOff val="0"/>
                    <a:satOff val="0"/>
                    <a:lumOff val="0"/>
                    <a:alphaOff val="0"/>
                  </a:prstClr>
                </a:solidFill>
                <a:latin typeface="Arial Narrow" pitchFamily="34" charset="0"/>
                <a:cs typeface="Arial" pitchFamily="34" charset="0"/>
              </a:rPr>
              <a:t>, </a:t>
            </a:r>
            <a:r>
              <a:rPr lang="en-US" sz="1100" b="1" dirty="0" err="1">
                <a:solidFill>
                  <a:prstClr val="black">
                    <a:hueOff val="0"/>
                    <a:satOff val="0"/>
                    <a:lumOff val="0"/>
                    <a:alphaOff val="0"/>
                  </a:prstClr>
                </a:solidFill>
                <a:latin typeface="Arial Narrow" pitchFamily="34" charset="0"/>
                <a:cs typeface="Arial" pitchFamily="34" charset="0"/>
              </a:rPr>
              <a:t>elementos</a:t>
            </a:r>
            <a:r>
              <a:rPr lang="en-US" sz="1100" b="1" dirty="0">
                <a:solidFill>
                  <a:prstClr val="black">
                    <a:hueOff val="0"/>
                    <a:satOff val="0"/>
                    <a:lumOff val="0"/>
                    <a:alphaOff val="0"/>
                  </a:prstClr>
                </a:solidFill>
                <a:latin typeface="Arial Narrow" pitchFamily="34" charset="0"/>
                <a:cs typeface="Arial" pitchFamily="34" charset="0"/>
              </a:rPr>
              <a:t> y </a:t>
            </a:r>
            <a:r>
              <a:rPr lang="en-US" sz="1100" b="1" dirty="0" err="1">
                <a:solidFill>
                  <a:prstClr val="black">
                    <a:hueOff val="0"/>
                    <a:satOff val="0"/>
                    <a:lumOff val="0"/>
                    <a:alphaOff val="0"/>
                  </a:prstClr>
                </a:solidFill>
                <a:latin typeface="Arial Narrow" pitchFamily="34" charset="0"/>
                <a:cs typeface="Arial" pitchFamily="34" charset="0"/>
              </a:rPr>
              <a:t>lineamientos</a:t>
            </a:r>
            <a:r>
              <a:rPr lang="en-US" sz="1100" b="1" dirty="0">
                <a:solidFill>
                  <a:prstClr val="black">
                    <a:hueOff val="0"/>
                    <a:satOff val="0"/>
                    <a:lumOff val="0"/>
                    <a:alphaOff val="0"/>
                  </a:prstClr>
                </a:solidFill>
                <a:latin typeface="Arial Narrow" pitchFamily="34" charset="0"/>
                <a:cs typeface="Arial" pitchFamily="34" charset="0"/>
              </a:rPr>
              <a:t> </a:t>
            </a:r>
            <a:r>
              <a:rPr lang="en-US" sz="1100" b="1" dirty="0" err="1">
                <a:solidFill>
                  <a:prstClr val="black">
                    <a:hueOff val="0"/>
                    <a:satOff val="0"/>
                    <a:lumOff val="0"/>
                    <a:alphaOff val="0"/>
                  </a:prstClr>
                </a:solidFill>
                <a:latin typeface="Arial Narrow" pitchFamily="34" charset="0"/>
                <a:cs typeface="Arial" pitchFamily="34" charset="0"/>
              </a:rPr>
              <a:t>estandarizados</a:t>
            </a:r>
            <a:r>
              <a:rPr lang="en-US" sz="1100" b="1" dirty="0">
                <a:solidFill>
                  <a:prstClr val="black">
                    <a:hueOff val="0"/>
                    <a:satOff val="0"/>
                    <a:lumOff val="0"/>
                    <a:alphaOff val="0"/>
                  </a:prstClr>
                </a:solidFill>
                <a:latin typeface="Arial Narrow" pitchFamily="34" charset="0"/>
                <a:cs typeface="Arial" pitchFamily="34" charset="0"/>
              </a:rPr>
              <a:t> </a:t>
            </a:r>
            <a:r>
              <a:rPr lang="en-US" sz="1100" b="1" dirty="0" err="1">
                <a:solidFill>
                  <a:prstClr val="black">
                    <a:hueOff val="0"/>
                    <a:satOff val="0"/>
                    <a:lumOff val="0"/>
                    <a:alphaOff val="0"/>
                  </a:prstClr>
                </a:solidFill>
                <a:latin typeface="Arial Narrow" pitchFamily="34" charset="0"/>
                <a:cs typeface="Arial" pitchFamily="34" charset="0"/>
              </a:rPr>
              <a:t>cuya</a:t>
            </a:r>
            <a:r>
              <a:rPr lang="en-US" sz="1100" b="1" dirty="0">
                <a:solidFill>
                  <a:prstClr val="black">
                    <a:hueOff val="0"/>
                    <a:satOff val="0"/>
                    <a:lumOff val="0"/>
                    <a:alphaOff val="0"/>
                  </a:prstClr>
                </a:solidFill>
                <a:latin typeface="Arial Narrow" pitchFamily="34" charset="0"/>
                <a:cs typeface="Arial" pitchFamily="34" charset="0"/>
              </a:rPr>
              <a:t> </a:t>
            </a:r>
            <a:r>
              <a:rPr lang="en-US" sz="1100" b="1" dirty="0" err="1">
                <a:solidFill>
                  <a:prstClr val="black">
                    <a:hueOff val="0"/>
                    <a:satOff val="0"/>
                    <a:lumOff val="0"/>
                    <a:alphaOff val="0"/>
                  </a:prstClr>
                </a:solidFill>
                <a:latin typeface="Arial Narrow" pitchFamily="34" charset="0"/>
                <a:cs typeface="Arial" pitchFamily="34" charset="0"/>
              </a:rPr>
              <a:t>aplicación</a:t>
            </a:r>
            <a:r>
              <a:rPr lang="en-US" sz="1100" b="1" dirty="0">
                <a:solidFill>
                  <a:prstClr val="black">
                    <a:hueOff val="0"/>
                    <a:satOff val="0"/>
                    <a:lumOff val="0"/>
                    <a:alphaOff val="0"/>
                  </a:prstClr>
                </a:solidFill>
                <a:latin typeface="Arial Narrow" pitchFamily="34" charset="0"/>
                <a:cs typeface="Arial" pitchFamily="34" charset="0"/>
              </a:rPr>
              <a:t>, </a:t>
            </a:r>
            <a:r>
              <a:rPr lang="en-US" sz="1100" b="1" dirty="0" err="1">
                <a:solidFill>
                  <a:prstClr val="black">
                    <a:hueOff val="0"/>
                    <a:satOff val="0"/>
                    <a:lumOff val="0"/>
                    <a:alphaOff val="0"/>
                  </a:prstClr>
                </a:solidFill>
                <a:latin typeface="Arial Narrow" pitchFamily="34" charset="0"/>
                <a:cs typeface="Arial" pitchFamily="34" charset="0"/>
              </a:rPr>
              <a:t>evaluación</a:t>
            </a:r>
            <a:r>
              <a:rPr lang="en-US" sz="1100" b="1" dirty="0">
                <a:solidFill>
                  <a:prstClr val="black">
                    <a:hueOff val="0"/>
                    <a:satOff val="0"/>
                    <a:lumOff val="0"/>
                    <a:alphaOff val="0"/>
                  </a:prstClr>
                </a:solidFill>
                <a:latin typeface="Arial Narrow" pitchFamily="34" charset="0"/>
                <a:cs typeface="Arial" pitchFamily="34" charset="0"/>
              </a:rPr>
              <a:t> y </a:t>
            </a:r>
            <a:r>
              <a:rPr lang="en-US" sz="1100" b="1" dirty="0" err="1">
                <a:solidFill>
                  <a:prstClr val="black">
                    <a:hueOff val="0"/>
                    <a:satOff val="0"/>
                    <a:lumOff val="0"/>
                    <a:alphaOff val="0"/>
                  </a:prstClr>
                </a:solidFill>
                <a:latin typeface="Arial Narrow" pitchFamily="34" charset="0"/>
                <a:cs typeface="Arial" pitchFamily="34" charset="0"/>
              </a:rPr>
              <a:t>mantenimiento</a:t>
            </a:r>
            <a:r>
              <a:rPr lang="en-US" sz="1100" b="1" dirty="0">
                <a:solidFill>
                  <a:prstClr val="black">
                    <a:hueOff val="0"/>
                    <a:satOff val="0"/>
                    <a:lumOff val="0"/>
                    <a:alphaOff val="0"/>
                  </a:prstClr>
                </a:solidFill>
                <a:latin typeface="Arial Narrow" pitchFamily="34" charset="0"/>
                <a:cs typeface="Arial" pitchFamily="34" charset="0"/>
              </a:rPr>
              <a:t> </a:t>
            </a:r>
            <a:r>
              <a:rPr lang="en-US" sz="1100" b="1" dirty="0" err="1">
                <a:solidFill>
                  <a:prstClr val="black">
                    <a:hueOff val="0"/>
                    <a:satOff val="0"/>
                    <a:lumOff val="0"/>
                    <a:alphaOff val="0"/>
                  </a:prstClr>
                </a:solidFill>
                <a:latin typeface="Arial Narrow" pitchFamily="34" charset="0"/>
                <a:cs typeface="Arial" pitchFamily="34" charset="0"/>
              </a:rPr>
              <a:t>conducen</a:t>
            </a:r>
            <a:r>
              <a:rPr lang="en-US" sz="1100" b="1" dirty="0">
                <a:solidFill>
                  <a:prstClr val="black">
                    <a:hueOff val="0"/>
                    <a:satOff val="0"/>
                    <a:lumOff val="0"/>
                    <a:alphaOff val="0"/>
                  </a:prstClr>
                </a:solidFill>
                <a:latin typeface="Arial Narrow" pitchFamily="34" charset="0"/>
                <a:cs typeface="Arial" pitchFamily="34" charset="0"/>
              </a:rPr>
              <a:t> al </a:t>
            </a:r>
            <a:r>
              <a:rPr lang="en-US" sz="1100" b="1" dirty="0" err="1">
                <a:solidFill>
                  <a:prstClr val="black">
                    <a:hueOff val="0"/>
                    <a:satOff val="0"/>
                    <a:lumOff val="0"/>
                    <a:alphaOff val="0"/>
                  </a:prstClr>
                </a:solidFill>
                <a:latin typeface="Arial Narrow" pitchFamily="34" charset="0"/>
                <a:cs typeface="Arial" pitchFamily="34" charset="0"/>
              </a:rPr>
              <a:t>mejoramiento</a:t>
            </a:r>
            <a:r>
              <a:rPr lang="en-US" sz="1100" b="1" dirty="0">
                <a:solidFill>
                  <a:prstClr val="black">
                    <a:hueOff val="0"/>
                    <a:satOff val="0"/>
                    <a:lumOff val="0"/>
                    <a:alphaOff val="0"/>
                  </a:prstClr>
                </a:solidFill>
                <a:latin typeface="Arial Narrow" pitchFamily="34" charset="0"/>
                <a:cs typeface="Arial" pitchFamily="34" charset="0"/>
              </a:rPr>
              <a:t> de la </a:t>
            </a:r>
            <a:r>
              <a:rPr lang="en-US" sz="1100" b="1" dirty="0" err="1">
                <a:solidFill>
                  <a:prstClr val="black">
                    <a:hueOff val="0"/>
                    <a:satOff val="0"/>
                    <a:lumOff val="0"/>
                    <a:alphaOff val="0"/>
                  </a:prstClr>
                </a:solidFill>
                <a:latin typeface="Arial Narrow" pitchFamily="34" charset="0"/>
                <a:cs typeface="Arial" pitchFamily="34" charset="0"/>
              </a:rPr>
              <a:t>gestión</a:t>
            </a:r>
            <a:r>
              <a:rPr lang="en-US" sz="1100" b="1" dirty="0">
                <a:solidFill>
                  <a:prstClr val="black">
                    <a:hueOff val="0"/>
                    <a:satOff val="0"/>
                    <a:lumOff val="0"/>
                    <a:alphaOff val="0"/>
                  </a:prstClr>
                </a:solidFill>
                <a:latin typeface="Arial Narrow" pitchFamily="34" charset="0"/>
                <a:cs typeface="Arial" pitchFamily="34" charset="0"/>
              </a:rPr>
              <a:t> de un </a:t>
            </a:r>
            <a:r>
              <a:rPr lang="en-US" sz="1100" b="1" dirty="0" err="1">
                <a:solidFill>
                  <a:prstClr val="black">
                    <a:hueOff val="0"/>
                    <a:satOff val="0"/>
                    <a:lumOff val="0"/>
                    <a:alphaOff val="0"/>
                  </a:prstClr>
                </a:solidFill>
                <a:latin typeface="Arial Narrow" pitchFamily="34" charset="0"/>
                <a:cs typeface="Arial" pitchFamily="34" charset="0"/>
              </a:rPr>
              <a:t>establecimiento</a:t>
            </a:r>
            <a:endParaRPr lang="en-US" sz="1100" b="1" dirty="0">
              <a:solidFill>
                <a:prstClr val="black">
                  <a:hueOff val="0"/>
                  <a:satOff val="0"/>
                  <a:lumOff val="0"/>
                  <a:alphaOff val="0"/>
                </a:prstClr>
              </a:solidFill>
              <a:latin typeface="Arial Narrow" pitchFamily="34" charset="0"/>
              <a:cs typeface="Arial" pitchFamily="34" charset="0"/>
            </a:endParaRPr>
          </a:p>
        </p:txBody>
      </p:sp>
      <p:sp>
        <p:nvSpPr>
          <p:cNvPr id="59450" name="202 Rectángulo"/>
          <p:cNvSpPr>
            <a:spLocks noChangeArrowheads="1"/>
          </p:cNvSpPr>
          <p:nvPr/>
        </p:nvSpPr>
        <p:spPr bwMode="auto">
          <a:xfrm>
            <a:off x="2943225" y="1940968"/>
            <a:ext cx="25003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sz="1100" b="1" dirty="0">
                <a:solidFill>
                  <a:srgbClr val="000000"/>
                </a:solidFill>
                <a:latin typeface="Arial Narrow" panose="020B0606020202030204" pitchFamily="34" charset="0"/>
              </a:rPr>
              <a:t>Conjunto de acciones que los miembros de una institución realizan para hacer factibles los objetivos y metas establecidas en el PEI y en el PM</a:t>
            </a:r>
          </a:p>
        </p:txBody>
      </p:sp>
      <p:sp>
        <p:nvSpPr>
          <p:cNvPr id="59451" name="203 Rectángulo"/>
          <p:cNvSpPr>
            <a:spLocks noChangeArrowheads="1"/>
          </p:cNvSpPr>
          <p:nvPr/>
        </p:nvSpPr>
        <p:spPr bwMode="auto">
          <a:xfrm>
            <a:off x="1990157" y="2970381"/>
            <a:ext cx="19288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sz="1200" b="1" dirty="0">
                <a:solidFill>
                  <a:srgbClr val="000000"/>
                </a:solidFill>
                <a:latin typeface="Arial Narrow" panose="020B0606020202030204" pitchFamily="34" charset="0"/>
              </a:rPr>
              <a:t>Conjunto de personas y bienes promovido por autoridades públicas o particulares que presta el servicio educativo</a:t>
            </a:r>
          </a:p>
        </p:txBody>
      </p:sp>
      <p:sp>
        <p:nvSpPr>
          <p:cNvPr id="59452" name="204 Rectángulo"/>
          <p:cNvSpPr>
            <a:spLocks noChangeArrowheads="1"/>
          </p:cNvSpPr>
          <p:nvPr/>
        </p:nvSpPr>
        <p:spPr bwMode="auto">
          <a:xfrm>
            <a:off x="192087" y="3183003"/>
            <a:ext cx="16430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sz="1200" b="1" dirty="0">
                <a:solidFill>
                  <a:srgbClr val="000000"/>
                </a:solidFill>
                <a:latin typeface="Arial Narrow" panose="020B0606020202030204" pitchFamily="34" charset="0"/>
              </a:rPr>
              <a:t>Personas que tienen responsabilidades directas en la organización, desarrollo y evaluación del PEI que se ejecuta en un establecimiento educativo</a:t>
            </a:r>
          </a:p>
        </p:txBody>
      </p:sp>
      <p:sp>
        <p:nvSpPr>
          <p:cNvPr id="59453" name="205 CuadroTexto"/>
          <p:cNvSpPr txBox="1">
            <a:spLocks noChangeArrowheads="1"/>
          </p:cNvSpPr>
          <p:nvPr/>
        </p:nvSpPr>
        <p:spPr bwMode="auto">
          <a:xfrm>
            <a:off x="3157538" y="1643063"/>
            <a:ext cx="2143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sz="1000" b="1" i="1">
                <a:solidFill>
                  <a:srgbClr val="003399"/>
                </a:solidFill>
                <a:latin typeface="Arial Narrow" panose="020B0606020202030204" pitchFamily="34" charset="0"/>
              </a:rPr>
              <a:t>Ruta de Mejoramiento</a:t>
            </a:r>
            <a:endParaRPr lang="es-ES" sz="1000" b="1" i="1">
              <a:solidFill>
                <a:srgbClr val="003399"/>
              </a:solidFill>
              <a:latin typeface="Arial Narrow" panose="020B0606020202030204" pitchFamily="34" charset="0"/>
            </a:endParaRPr>
          </a:p>
        </p:txBody>
      </p:sp>
      <p:cxnSp>
        <p:nvCxnSpPr>
          <p:cNvPr id="63" name="62 Conector angular"/>
          <p:cNvCxnSpPr>
            <a:stCxn id="59410" idx="2"/>
            <a:endCxn id="59399" idx="0"/>
          </p:cNvCxnSpPr>
          <p:nvPr/>
        </p:nvCxnSpPr>
        <p:spPr>
          <a:xfrm rot="16200000" flipH="1">
            <a:off x="7180660" y="2584847"/>
            <a:ext cx="571500" cy="140255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64 Forma"/>
          <p:cNvCxnSpPr>
            <a:stCxn id="59440" idx="3"/>
            <a:endCxn id="59399" idx="2"/>
          </p:cNvCxnSpPr>
          <p:nvPr/>
        </p:nvCxnSpPr>
        <p:spPr>
          <a:xfrm flipV="1">
            <a:off x="5586413" y="4649093"/>
            <a:ext cx="2581275" cy="178504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 name="CuadroTexto 1"/>
          <p:cNvSpPr txBox="1"/>
          <p:nvPr/>
        </p:nvSpPr>
        <p:spPr>
          <a:xfrm>
            <a:off x="814189" y="528494"/>
            <a:ext cx="7258446" cy="400110"/>
          </a:xfrm>
          <a:prstGeom prst="rect">
            <a:avLst/>
          </a:prstGeom>
          <a:noFill/>
        </p:spPr>
        <p:txBody>
          <a:bodyPr wrap="square" rtlCol="0">
            <a:spAutoFit/>
          </a:bodyPr>
          <a:lstStyle/>
          <a:p>
            <a:r>
              <a:rPr lang="es-CO" sz="2000" b="1" dirty="0" smtClean="0"/>
              <a:t>EL PEI EN EL MARCO DE LOS SISTEMAS DE GESTION DE LA CALIDAD</a:t>
            </a:r>
            <a:endParaRPr lang="es-CO" sz="2000" b="1" dirty="0"/>
          </a:p>
        </p:txBody>
      </p:sp>
      <p:pic>
        <p:nvPicPr>
          <p:cNvPr id="64" name="7 Imagen" descr="Educac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0 Imagen"/>
          <p:cNvPicPr>
            <a:picLocks noChangeAspect="1" noChangeArrowheads="1"/>
          </p:cNvPicPr>
          <p:nvPr/>
        </p:nvPicPr>
        <p:blipFill>
          <a:blip r:embed="rId12">
            <a:extLst>
              <a:ext uri="{28A0092B-C50C-407E-A947-70E740481C1C}">
                <a14:useLocalDpi xmlns:a14="http://schemas.microsoft.com/office/drawing/2010/main" val="0"/>
              </a:ext>
            </a:extLst>
          </a:blip>
          <a:srcRect r="76968"/>
          <a:stretch>
            <a:fillRect/>
          </a:stretch>
        </p:blipFill>
        <p:spPr bwMode="auto">
          <a:xfrm>
            <a:off x="7443787" y="38380"/>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604343"/>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t="40390"/>
          <a:stretch>
            <a:fillRect/>
          </a:stretch>
        </p:blipFill>
        <p:spPr bwMode="auto">
          <a:xfrm>
            <a:off x="0" y="5805488"/>
            <a:ext cx="1042988"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b="14442"/>
          <a:stretch>
            <a:fillRect/>
          </a:stretch>
        </p:blipFill>
        <p:spPr bwMode="auto">
          <a:xfrm>
            <a:off x="8027988" y="0"/>
            <a:ext cx="11160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0 Imagen"/>
          <p:cNvPicPr>
            <a:picLocks noChangeAspect="1" noChangeArrowheads="1"/>
          </p:cNvPicPr>
          <p:nvPr/>
        </p:nvPicPr>
        <p:blipFill>
          <a:blip r:embed="rId4">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251520" y="136660"/>
            <a:ext cx="4752528" cy="5078313"/>
          </a:xfrm>
          <a:prstGeom prst="rect">
            <a:avLst/>
          </a:prstGeom>
          <a:ln w="38100">
            <a:solidFill>
              <a:schemeClr val="tx1"/>
            </a:solidFill>
          </a:ln>
        </p:spPr>
        <p:txBody>
          <a:bodyPr wrap="square">
            <a:spAutoFit/>
          </a:bodyPr>
          <a:lstStyle/>
          <a:p>
            <a:r>
              <a:rPr lang="es-CO" b="1" dirty="0">
                <a:solidFill>
                  <a:srgbClr val="000000"/>
                </a:solidFill>
                <a:latin typeface="Arial" panose="020B0604020202020204" pitchFamily="34" charset="0"/>
              </a:rPr>
              <a:t>¿Qué es un PEI? </a:t>
            </a:r>
            <a:endParaRPr lang="es-CO" dirty="0">
              <a:solidFill>
                <a:srgbClr val="000000"/>
              </a:solidFill>
              <a:latin typeface="Arial" panose="020B0604020202020204" pitchFamily="34" charset="0"/>
            </a:endParaRPr>
          </a:p>
          <a:p>
            <a:endParaRPr lang="es-CO" dirty="0" smtClean="0">
              <a:solidFill>
                <a:srgbClr val="000000"/>
              </a:solidFill>
              <a:latin typeface="Arial" panose="020B0604020202020204" pitchFamily="34" charset="0"/>
            </a:endParaRPr>
          </a:p>
          <a:p>
            <a:pPr algn="just"/>
            <a:r>
              <a:rPr lang="es-CO" dirty="0" smtClean="0">
                <a:solidFill>
                  <a:srgbClr val="000000"/>
                </a:solidFill>
                <a:latin typeface="Arial" panose="020B0604020202020204" pitchFamily="34" charset="0"/>
              </a:rPr>
              <a:t>El </a:t>
            </a:r>
            <a:r>
              <a:rPr lang="es-CO" dirty="0">
                <a:solidFill>
                  <a:srgbClr val="000000"/>
                </a:solidFill>
                <a:latin typeface="Arial" panose="020B0604020202020204" pitchFamily="34" charset="0"/>
              </a:rPr>
              <a:t>PEI es el proyecto educativo que elabora cada institución educativa antes de entrar en funcionamiento y </a:t>
            </a:r>
            <a:r>
              <a:rPr lang="es-CO" b="1" u="sng" dirty="0">
                <a:solidFill>
                  <a:srgbClr val="000000"/>
                </a:solidFill>
                <a:latin typeface="Arial" panose="020B0604020202020204" pitchFamily="34" charset="0"/>
              </a:rPr>
              <a:t>debe ser concertado con la comunidad educativa</a:t>
            </a:r>
            <a:r>
              <a:rPr lang="es-CO" b="1" dirty="0">
                <a:solidFill>
                  <a:srgbClr val="000000"/>
                </a:solidFill>
                <a:latin typeface="Arial" panose="020B0604020202020204" pitchFamily="34" charset="0"/>
              </a:rPr>
              <a:t>: </a:t>
            </a:r>
            <a:r>
              <a:rPr lang="es-CO" dirty="0">
                <a:solidFill>
                  <a:srgbClr val="000000"/>
                </a:solidFill>
                <a:latin typeface="Arial" panose="020B0604020202020204" pitchFamily="34" charset="0"/>
              </a:rPr>
              <a:t>estudiantes, docentes, directivos y padres de familia. Este proyecto es el derrotero de la institución durante su existencia, aunque es susceptible de ser modificado cuando la comunidad educativa lo requiera. </a:t>
            </a:r>
            <a:endParaRPr lang="es-CO" dirty="0" smtClean="0">
              <a:solidFill>
                <a:srgbClr val="000000"/>
              </a:solidFill>
              <a:latin typeface="Arial" panose="020B0604020202020204" pitchFamily="34" charset="0"/>
            </a:endParaRPr>
          </a:p>
          <a:p>
            <a:pPr algn="just"/>
            <a:endParaRPr lang="es-CO" dirty="0">
              <a:solidFill>
                <a:srgbClr val="000000"/>
              </a:solidFill>
              <a:latin typeface="Arial" panose="020B0604020202020204" pitchFamily="34" charset="0"/>
            </a:endParaRPr>
          </a:p>
          <a:p>
            <a:pPr algn="just"/>
            <a:r>
              <a:rPr lang="es-CO" dirty="0" smtClean="0">
                <a:solidFill>
                  <a:srgbClr val="000000"/>
                </a:solidFill>
                <a:latin typeface="Arial" panose="020B0604020202020204" pitchFamily="34" charset="0"/>
              </a:rPr>
              <a:t>"</a:t>
            </a:r>
            <a:r>
              <a:rPr lang="es-CO" dirty="0">
                <a:solidFill>
                  <a:srgbClr val="000000"/>
                </a:solidFill>
                <a:latin typeface="Arial" panose="020B0604020202020204" pitchFamily="34" charset="0"/>
              </a:rPr>
              <a:t>El Proyecto Educativo Institucional </a:t>
            </a:r>
            <a:r>
              <a:rPr lang="es-CO" b="1" dirty="0">
                <a:solidFill>
                  <a:srgbClr val="000000"/>
                </a:solidFill>
                <a:latin typeface="Arial" panose="020B0604020202020204" pitchFamily="34" charset="0"/>
              </a:rPr>
              <a:t>debe responder a situaciones y necesidades de los educandos, </a:t>
            </a:r>
            <a:r>
              <a:rPr lang="es-CO" dirty="0">
                <a:solidFill>
                  <a:srgbClr val="000000"/>
                </a:solidFill>
                <a:latin typeface="Arial" panose="020B0604020202020204" pitchFamily="34" charset="0"/>
              </a:rPr>
              <a:t>de la comunidad local, de la región y del país, </a:t>
            </a:r>
            <a:r>
              <a:rPr lang="es-CO" u="sng" dirty="0">
                <a:solidFill>
                  <a:srgbClr val="FF0000"/>
                </a:solidFill>
                <a:latin typeface="Arial" panose="020B0604020202020204" pitchFamily="34" charset="0"/>
              </a:rPr>
              <a:t>ser concreto, factible y evaluable"</a:t>
            </a:r>
            <a:r>
              <a:rPr lang="es-CO" dirty="0">
                <a:solidFill>
                  <a:srgbClr val="000000"/>
                </a:solidFill>
                <a:latin typeface="Arial" panose="020B0604020202020204" pitchFamily="34" charset="0"/>
              </a:rPr>
              <a:t>. (Art.73. Ley115/94). </a:t>
            </a:r>
            <a:r>
              <a:rPr lang="es-CO" dirty="0" smtClean="0">
                <a:solidFill>
                  <a:srgbClr val="000000"/>
                </a:solidFill>
                <a:latin typeface="Arial" panose="020B0604020202020204" pitchFamily="34" charset="0"/>
              </a:rPr>
              <a:t>Decreto 1075/2015. Sección 4- 2,3,,31,4,1 </a:t>
            </a:r>
            <a:endParaRPr lang="es-CO" dirty="0">
              <a:solidFill>
                <a:srgbClr val="000000"/>
              </a:solidFill>
              <a:latin typeface="Arial" panose="020B0604020202020204" pitchFamily="34" charset="0"/>
            </a:endParaRPr>
          </a:p>
        </p:txBody>
      </p:sp>
      <p:sp>
        <p:nvSpPr>
          <p:cNvPr id="3" name="CuadroTexto 2"/>
          <p:cNvSpPr txBox="1"/>
          <p:nvPr/>
        </p:nvSpPr>
        <p:spPr>
          <a:xfrm>
            <a:off x="5508336" y="785813"/>
            <a:ext cx="3437447" cy="369332"/>
          </a:xfrm>
          <a:prstGeom prst="rect">
            <a:avLst/>
          </a:prstGeom>
          <a:noFill/>
        </p:spPr>
        <p:txBody>
          <a:bodyPr wrap="square" rtlCol="0">
            <a:spAutoFit/>
          </a:bodyPr>
          <a:lstStyle/>
          <a:p>
            <a:r>
              <a:rPr lang="es-CO" b="1" dirty="0" smtClean="0"/>
              <a:t>ESTABLECIMIENTO EDUCATIVO </a:t>
            </a:r>
            <a:endParaRPr lang="es-CO" b="1" dirty="0"/>
          </a:p>
        </p:txBody>
      </p:sp>
      <p:sp>
        <p:nvSpPr>
          <p:cNvPr id="4" name="CuadroTexto 3"/>
          <p:cNvSpPr txBox="1"/>
          <p:nvPr/>
        </p:nvSpPr>
        <p:spPr>
          <a:xfrm>
            <a:off x="5724128" y="2948972"/>
            <a:ext cx="2992943" cy="3693319"/>
          </a:xfrm>
          <a:prstGeom prst="rect">
            <a:avLst/>
          </a:prstGeom>
          <a:noFill/>
        </p:spPr>
        <p:txBody>
          <a:bodyPr wrap="square" rtlCol="0">
            <a:spAutoFit/>
          </a:bodyPr>
          <a:lstStyle/>
          <a:p>
            <a:pPr algn="just"/>
            <a:r>
              <a:rPr lang="es-CO" b="1" dirty="0" smtClean="0"/>
              <a:t>Conjunto de Personas o bienes promovido por autoridades públicas o particulares que presta el servicio educativo</a:t>
            </a:r>
          </a:p>
          <a:p>
            <a:pPr algn="just"/>
            <a:endParaRPr lang="es-CO" b="1" dirty="0"/>
          </a:p>
          <a:p>
            <a:pPr algn="just"/>
            <a:r>
              <a:rPr lang="es-CO" b="1" dirty="0" smtClean="0"/>
              <a:t>EE. o institución educativa: Toda </a:t>
            </a:r>
            <a:r>
              <a:rPr lang="es-CO" b="1" dirty="0"/>
              <a:t>institución de carácter estatal, privada o de economía solidaria organizada con el fin de prestar el servicio público educativo </a:t>
            </a:r>
          </a:p>
        </p:txBody>
      </p:sp>
      <p:pic>
        <p:nvPicPr>
          <p:cNvPr id="13" name="Imagen 12" descr="C:\Users\PPINERES\Pictures\imagen colegio.jpg"/>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340768"/>
            <a:ext cx="2880320" cy="1440160"/>
          </a:xfrm>
          <a:prstGeom prst="rect">
            <a:avLst/>
          </a:prstGeom>
          <a:noFill/>
          <a:ln>
            <a:noFill/>
          </a:ln>
        </p:spPr>
      </p:pic>
      <p:pic>
        <p:nvPicPr>
          <p:cNvPr id="14" name="Imagen 13" descr="C:\Users\PPINERES\Pictures\comunidad.jpg"/>
          <p:cNvPicPr/>
          <p:nvPr/>
        </p:nvPicPr>
        <p:blipFill>
          <a:blip r:embed="rId6">
            <a:extLst>
              <a:ext uri="{28A0092B-C50C-407E-A947-70E740481C1C}">
                <a14:useLocalDpi xmlns:a14="http://schemas.microsoft.com/office/drawing/2010/main" val="0"/>
              </a:ext>
            </a:extLst>
          </a:blip>
          <a:srcRect/>
          <a:stretch>
            <a:fillRect/>
          </a:stretch>
        </p:blipFill>
        <p:spPr bwMode="auto">
          <a:xfrm>
            <a:off x="1258780" y="5182762"/>
            <a:ext cx="3240360" cy="1008112"/>
          </a:xfrm>
          <a:prstGeom prst="rect">
            <a:avLst/>
          </a:prstGeom>
          <a:noFill/>
          <a:ln>
            <a:noFill/>
          </a:ln>
        </p:spPr>
      </p:pic>
      <p:sp>
        <p:nvSpPr>
          <p:cNvPr id="8" name="CuadroTexto 7"/>
          <p:cNvSpPr txBox="1"/>
          <p:nvPr/>
        </p:nvSpPr>
        <p:spPr>
          <a:xfrm>
            <a:off x="1606582" y="6222577"/>
            <a:ext cx="2808312" cy="646331"/>
          </a:xfrm>
          <a:prstGeom prst="rect">
            <a:avLst/>
          </a:prstGeom>
          <a:noFill/>
        </p:spPr>
        <p:txBody>
          <a:bodyPr wrap="square" rtlCol="0">
            <a:spAutoFit/>
          </a:bodyPr>
          <a:lstStyle/>
          <a:p>
            <a:r>
              <a:rPr lang="es-CO" b="1" dirty="0" smtClean="0"/>
              <a:t>COMUNIDAD EDUCATIVA</a:t>
            </a:r>
          </a:p>
          <a:p>
            <a:r>
              <a:rPr lang="es-CO" b="1" dirty="0" smtClean="0"/>
              <a:t>     (</a:t>
            </a:r>
            <a:r>
              <a:rPr lang="es-CO" b="1" dirty="0" smtClean="0">
                <a:solidFill>
                  <a:srgbClr val="FF0000"/>
                </a:solidFill>
              </a:rPr>
              <a:t>Art. 6 Ley 115/94</a:t>
            </a:r>
            <a:r>
              <a:rPr lang="es-CO" b="1" dirty="0" smtClean="0"/>
              <a:t>)</a:t>
            </a:r>
            <a:endParaRPr lang="es-CO" b="1" dirty="0"/>
          </a:p>
        </p:txBody>
      </p:sp>
      <p:cxnSp>
        <p:nvCxnSpPr>
          <p:cNvPr id="10" name="Conector angular 9"/>
          <p:cNvCxnSpPr/>
          <p:nvPr/>
        </p:nvCxnSpPr>
        <p:spPr>
          <a:xfrm rot="5400000" flipH="1" flipV="1">
            <a:off x="4716132" y="2492780"/>
            <a:ext cx="1224136" cy="360272"/>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Conector angular 11"/>
          <p:cNvCxnSpPr/>
          <p:nvPr/>
        </p:nvCxnSpPr>
        <p:spPr>
          <a:xfrm rot="16200000" flipH="1">
            <a:off x="4446044" y="4851100"/>
            <a:ext cx="1584176" cy="180136"/>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235044"/>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539552" y="939173"/>
            <a:ext cx="7992888" cy="5632311"/>
          </a:xfrm>
          <a:prstGeom prst="rect">
            <a:avLst/>
          </a:prstGeom>
        </p:spPr>
        <p:txBody>
          <a:bodyPr wrap="square">
            <a:spAutoFit/>
          </a:bodyPr>
          <a:lstStyle/>
          <a:p>
            <a:r>
              <a:rPr lang="es-CO" sz="2400" b="1" dirty="0">
                <a:solidFill>
                  <a:srgbClr val="000000"/>
                </a:solidFill>
                <a:latin typeface="Arial" panose="020B0604020202020204" pitchFamily="34" charset="0"/>
              </a:rPr>
              <a:t>Obligatoriedad del PEI </a:t>
            </a:r>
            <a:endParaRPr lang="es-CO" sz="2400" dirty="0">
              <a:solidFill>
                <a:srgbClr val="000000"/>
              </a:solidFill>
              <a:latin typeface="Arial" panose="020B0604020202020204" pitchFamily="34" charset="0"/>
            </a:endParaRPr>
          </a:p>
          <a:p>
            <a:endParaRPr lang="es-CO" sz="2400" dirty="0" smtClean="0">
              <a:solidFill>
                <a:srgbClr val="000000"/>
              </a:solidFill>
              <a:latin typeface="Arial" panose="020B0604020202020204" pitchFamily="34" charset="0"/>
            </a:endParaRPr>
          </a:p>
          <a:p>
            <a:pPr marL="285750" indent="-285750" algn="just">
              <a:buFont typeface="Arial" panose="020B0604020202020204" pitchFamily="34" charset="0"/>
              <a:buChar char="•"/>
            </a:pPr>
            <a:r>
              <a:rPr lang="es-CO" sz="2400" dirty="0" smtClean="0">
                <a:solidFill>
                  <a:srgbClr val="000000"/>
                </a:solidFill>
                <a:latin typeface="Arial" panose="020B0604020202020204" pitchFamily="34" charset="0"/>
              </a:rPr>
              <a:t>Por </a:t>
            </a:r>
            <a:r>
              <a:rPr lang="es-CO" sz="2400" dirty="0">
                <a:solidFill>
                  <a:srgbClr val="000000"/>
                </a:solidFill>
                <a:latin typeface="Arial" panose="020B0604020202020204" pitchFamily="34" charset="0"/>
              </a:rPr>
              <a:t>Ley, toda institución educativa debe </a:t>
            </a:r>
            <a:r>
              <a:rPr lang="es-CO" sz="2400" b="1" dirty="0">
                <a:solidFill>
                  <a:srgbClr val="000000"/>
                </a:solidFill>
                <a:latin typeface="Arial" panose="020B0604020202020204" pitchFamily="34" charset="0"/>
              </a:rPr>
              <a:t>registrar su PEI a la secretaría de educación de su municipio o departamento </a:t>
            </a:r>
            <a:r>
              <a:rPr lang="es-CO" sz="2400" dirty="0">
                <a:solidFill>
                  <a:srgbClr val="000000"/>
                </a:solidFill>
                <a:latin typeface="Arial" panose="020B0604020202020204" pitchFamily="34" charset="0"/>
              </a:rPr>
              <a:t>con el ánimo de hacerle un seguimiento. Esto se debe hacer antes de poner en funcionamiento un establecimiento educativo y cada vez que los ajustes al PEI existentes sean significativos y/o radicales (</a:t>
            </a:r>
            <a:r>
              <a:rPr lang="es-CO" sz="2400" dirty="0">
                <a:solidFill>
                  <a:srgbClr val="FF0000"/>
                </a:solidFill>
                <a:latin typeface="Arial" panose="020B0604020202020204" pitchFamily="34" charset="0"/>
              </a:rPr>
              <a:t>Decreto 180/97</a:t>
            </a:r>
            <a:r>
              <a:rPr lang="es-CO" sz="2400" dirty="0">
                <a:solidFill>
                  <a:srgbClr val="000000"/>
                </a:solidFill>
                <a:latin typeface="Arial" panose="020B0604020202020204" pitchFamily="34" charset="0"/>
              </a:rPr>
              <a:t>). </a:t>
            </a:r>
          </a:p>
          <a:p>
            <a:pPr marL="285750" indent="-285750" algn="just">
              <a:buFont typeface="Arial" panose="020B0604020202020204" pitchFamily="34" charset="0"/>
              <a:buChar char="•"/>
            </a:pPr>
            <a:endParaRPr lang="es-CO" sz="2400" b="1" dirty="0" smtClean="0">
              <a:solidFill>
                <a:srgbClr val="000000"/>
              </a:solidFill>
              <a:latin typeface="Arial" panose="020B0604020202020204" pitchFamily="34" charset="0"/>
            </a:endParaRPr>
          </a:p>
          <a:p>
            <a:pPr marL="285750" indent="-285750" algn="just">
              <a:buFont typeface="Arial" panose="020B0604020202020204" pitchFamily="34" charset="0"/>
              <a:buChar char="•"/>
            </a:pPr>
            <a:r>
              <a:rPr lang="es-CO" sz="2400" b="1" dirty="0" smtClean="0">
                <a:solidFill>
                  <a:srgbClr val="000000"/>
                </a:solidFill>
                <a:latin typeface="Arial" panose="020B0604020202020204" pitchFamily="34" charset="0"/>
              </a:rPr>
              <a:t>Los </a:t>
            </a:r>
            <a:r>
              <a:rPr lang="es-CO" sz="2400" b="1" dirty="0">
                <a:solidFill>
                  <a:srgbClr val="000000"/>
                </a:solidFill>
                <a:latin typeface="Arial" panose="020B0604020202020204" pitchFamily="34" charset="0"/>
              </a:rPr>
              <a:t>establecimientos educativos que no cumplan con este requisito serán sancionados </a:t>
            </a:r>
            <a:r>
              <a:rPr lang="es-CO" sz="2400" dirty="0">
                <a:solidFill>
                  <a:srgbClr val="000000"/>
                </a:solidFill>
                <a:latin typeface="Arial" panose="020B0604020202020204" pitchFamily="34" charset="0"/>
              </a:rPr>
              <a:t>con la suspensión de la licencia, si ya están en funcionamiento, o con la negación de la misma, si son nuevos (</a:t>
            </a:r>
            <a:r>
              <a:rPr lang="es-CO" sz="2400" dirty="0">
                <a:solidFill>
                  <a:srgbClr val="FF0000"/>
                </a:solidFill>
                <a:latin typeface="Arial" panose="020B0604020202020204" pitchFamily="34" charset="0"/>
              </a:rPr>
              <a:t>Decreto 1860/94</a:t>
            </a:r>
            <a:r>
              <a:rPr lang="es-CO" sz="2400" dirty="0">
                <a:solidFill>
                  <a:srgbClr val="000000"/>
                </a:solidFill>
                <a:latin typeface="Arial" panose="020B0604020202020204" pitchFamily="34" charset="0"/>
              </a:rPr>
              <a:t>). </a:t>
            </a:r>
            <a:endParaRPr lang="es-CO" sz="2400" dirty="0"/>
          </a:p>
        </p:txBody>
      </p:sp>
    </p:spTree>
    <p:extLst>
      <p:ext uri="{BB962C8B-B14F-4D97-AF65-F5344CB8AC3E}">
        <p14:creationId xmlns:p14="http://schemas.microsoft.com/office/powerpoint/2010/main" val="2901523346"/>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662862" y="0"/>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79512" y="461169"/>
            <a:ext cx="8568951" cy="6309420"/>
          </a:xfrm>
          <a:prstGeom prst="rect">
            <a:avLst/>
          </a:prstGeom>
        </p:spPr>
        <p:txBody>
          <a:bodyPr wrap="square">
            <a:spAutoFit/>
          </a:bodyPr>
          <a:lstStyle/>
          <a:p>
            <a:r>
              <a:rPr lang="es-CO" sz="2000" b="1" dirty="0" smtClean="0">
                <a:solidFill>
                  <a:srgbClr val="000000"/>
                </a:solidFill>
                <a:latin typeface="Arial" panose="020B0604020202020204" pitchFamily="34" charset="0"/>
              </a:rPr>
              <a:t>                          </a:t>
            </a:r>
            <a:r>
              <a:rPr lang="es-CO" sz="2400" b="1" dirty="0" smtClean="0">
                <a:solidFill>
                  <a:srgbClr val="C00000"/>
                </a:solidFill>
                <a:latin typeface="Arial" panose="020B0604020202020204" pitchFamily="34" charset="0"/>
              </a:rPr>
              <a:t>¿</a:t>
            </a:r>
            <a:r>
              <a:rPr lang="es-CO" sz="2400" b="1" dirty="0">
                <a:solidFill>
                  <a:srgbClr val="C00000"/>
                </a:solidFill>
                <a:latin typeface="Arial" panose="020B0604020202020204" pitchFamily="34" charset="0"/>
              </a:rPr>
              <a:t>Cada cuánto se debe revisar el PEI? </a:t>
            </a:r>
            <a:endParaRPr lang="es-CO" sz="2400" dirty="0">
              <a:solidFill>
                <a:srgbClr val="C00000"/>
              </a:solidFill>
              <a:latin typeface="Arial" panose="020B0604020202020204" pitchFamily="34" charset="0"/>
            </a:endParaRPr>
          </a:p>
          <a:p>
            <a:endParaRPr lang="es-CO" sz="2000" dirty="0" smtClean="0">
              <a:solidFill>
                <a:srgbClr val="000000"/>
              </a:solidFill>
              <a:latin typeface="Arial" panose="020B0604020202020204" pitchFamily="34" charset="0"/>
            </a:endParaRPr>
          </a:p>
          <a:p>
            <a:pPr marL="285750" indent="-285750" algn="just">
              <a:buFont typeface="Arial" panose="020B0604020202020204" pitchFamily="34" charset="0"/>
              <a:buChar char="•"/>
            </a:pPr>
            <a:r>
              <a:rPr lang="es-CO" sz="2000" dirty="0" smtClean="0">
                <a:solidFill>
                  <a:srgbClr val="000000"/>
                </a:solidFill>
                <a:latin typeface="Arial" panose="020B0604020202020204" pitchFamily="34" charset="0"/>
              </a:rPr>
              <a:t>Cada </a:t>
            </a:r>
            <a:r>
              <a:rPr lang="es-CO" sz="2000" dirty="0">
                <a:solidFill>
                  <a:srgbClr val="000000"/>
                </a:solidFill>
                <a:latin typeface="Arial" panose="020B0604020202020204" pitchFamily="34" charset="0"/>
              </a:rPr>
              <a:t>año lectivo, las instituciones educativas hacen una </a:t>
            </a:r>
            <a:r>
              <a:rPr lang="es-CO" sz="2000" b="1" dirty="0">
                <a:solidFill>
                  <a:srgbClr val="000000"/>
                </a:solidFill>
                <a:latin typeface="Arial" panose="020B0604020202020204" pitchFamily="34" charset="0"/>
              </a:rPr>
              <a:t>autoevaluación institucional que arroja conclusiones acerca de los objetivos que alcanzó y los que no durante el año escolar. </a:t>
            </a:r>
            <a:r>
              <a:rPr lang="es-CO" sz="2000" dirty="0">
                <a:solidFill>
                  <a:srgbClr val="000000"/>
                </a:solidFill>
                <a:latin typeface="Arial" panose="020B0604020202020204" pitchFamily="34" charset="0"/>
              </a:rPr>
              <a:t>De ésta resultan los Planes de Mejoramiento y las modificaciones al Proyecto Educativo Institucional. </a:t>
            </a:r>
          </a:p>
          <a:p>
            <a:pPr marL="285750" indent="-285750" algn="just">
              <a:buFont typeface="Arial" panose="020B0604020202020204" pitchFamily="34" charset="0"/>
              <a:buChar char="•"/>
            </a:pPr>
            <a:endParaRPr lang="es-CO" sz="2000" dirty="0" smtClean="0">
              <a:solidFill>
                <a:srgbClr val="000000"/>
              </a:solidFill>
              <a:latin typeface="Arial" panose="020B0604020202020204" pitchFamily="34" charset="0"/>
            </a:endParaRPr>
          </a:p>
          <a:p>
            <a:pPr marL="285750" indent="-285750" algn="just">
              <a:buFont typeface="Arial" panose="020B0604020202020204" pitchFamily="34" charset="0"/>
              <a:buChar char="•"/>
            </a:pPr>
            <a:r>
              <a:rPr lang="es-CO" sz="2000" dirty="0" smtClean="0">
                <a:solidFill>
                  <a:srgbClr val="000000"/>
                </a:solidFill>
                <a:latin typeface="Arial" panose="020B0604020202020204" pitchFamily="34" charset="0"/>
              </a:rPr>
              <a:t>Las </a:t>
            </a:r>
            <a:r>
              <a:rPr lang="es-CO" sz="2000" b="1" dirty="0">
                <a:solidFill>
                  <a:srgbClr val="000000"/>
                </a:solidFill>
                <a:latin typeface="Arial" panose="020B0604020202020204" pitchFamily="34" charset="0"/>
              </a:rPr>
              <a:t>modificaciones al PEI también pueden ser solicitadas por la comunidad educativa </a:t>
            </a:r>
            <a:r>
              <a:rPr lang="es-CO" sz="2000" dirty="0">
                <a:solidFill>
                  <a:srgbClr val="000000"/>
                </a:solidFill>
                <a:latin typeface="Arial" panose="020B0604020202020204" pitchFamily="34" charset="0"/>
              </a:rPr>
              <a:t>en consenso con carta dirigida al </a:t>
            </a:r>
            <a:r>
              <a:rPr lang="es-CO" sz="2000" dirty="0">
                <a:solidFill>
                  <a:srgbClr val="FF0000"/>
                </a:solidFill>
                <a:latin typeface="Arial" panose="020B0604020202020204" pitchFamily="34" charset="0"/>
              </a:rPr>
              <a:t>consejo directivo</a:t>
            </a:r>
            <a:r>
              <a:rPr lang="es-CO" sz="2000" dirty="0">
                <a:solidFill>
                  <a:srgbClr val="000000"/>
                </a:solidFill>
                <a:latin typeface="Arial" panose="020B0604020202020204" pitchFamily="34" charset="0"/>
              </a:rPr>
              <a:t>, donde expliquen detalladamente las razones por las que se deben realizar los ajustes. </a:t>
            </a:r>
          </a:p>
          <a:p>
            <a:pPr marL="285750" indent="-285750" algn="just">
              <a:buFont typeface="Arial" panose="020B0604020202020204" pitchFamily="34" charset="0"/>
              <a:buChar char="•"/>
            </a:pPr>
            <a:endParaRPr lang="es-CO" sz="2000" dirty="0" smtClean="0">
              <a:solidFill>
                <a:srgbClr val="000000"/>
              </a:solidFill>
              <a:latin typeface="Arial" panose="020B0604020202020204" pitchFamily="34" charset="0"/>
            </a:endParaRPr>
          </a:p>
          <a:p>
            <a:pPr marL="285750" indent="-285750" algn="just">
              <a:buFont typeface="Arial" panose="020B0604020202020204" pitchFamily="34" charset="0"/>
              <a:buChar char="•"/>
            </a:pPr>
            <a:r>
              <a:rPr lang="es-CO" sz="2000" dirty="0" smtClean="0">
                <a:solidFill>
                  <a:srgbClr val="000000"/>
                </a:solidFill>
                <a:latin typeface="Arial" panose="020B0604020202020204" pitchFamily="34" charset="0"/>
              </a:rPr>
              <a:t>El </a:t>
            </a:r>
            <a:r>
              <a:rPr lang="es-CO" sz="2000" dirty="0">
                <a:solidFill>
                  <a:srgbClr val="000000"/>
                </a:solidFill>
                <a:latin typeface="Arial" panose="020B0604020202020204" pitchFamily="34" charset="0"/>
              </a:rPr>
              <a:t>Consejo directivo evaluará la pertinencia de la solicitud e iniciará el proceso de socialización con la comunidad educativa sobre los puntos a tratar. </a:t>
            </a:r>
            <a:r>
              <a:rPr lang="es-CO" sz="2000" b="1" dirty="0">
                <a:solidFill>
                  <a:srgbClr val="000000"/>
                </a:solidFill>
                <a:latin typeface="Arial" panose="020B0604020202020204" pitchFamily="34" charset="0"/>
              </a:rPr>
              <a:t>La elaboración de un PEI toma su tiempo. </a:t>
            </a:r>
            <a:r>
              <a:rPr lang="es-CO" sz="2000" dirty="0">
                <a:solidFill>
                  <a:srgbClr val="000000"/>
                </a:solidFill>
                <a:latin typeface="Arial" panose="020B0604020202020204" pitchFamily="34" charset="0"/>
              </a:rPr>
              <a:t>En general, es un </a:t>
            </a:r>
            <a:r>
              <a:rPr lang="es-CO" sz="2000" u="sng" dirty="0">
                <a:solidFill>
                  <a:srgbClr val="FF0000"/>
                </a:solidFill>
                <a:latin typeface="Arial" panose="020B0604020202020204" pitchFamily="34" charset="0"/>
              </a:rPr>
              <a:t>proceso que lleva entre 6 y 12 meses</a:t>
            </a:r>
            <a:r>
              <a:rPr lang="es-CO" sz="2000" dirty="0">
                <a:solidFill>
                  <a:srgbClr val="000000"/>
                </a:solidFill>
                <a:latin typeface="Arial" panose="020B0604020202020204" pitchFamily="34" charset="0"/>
              </a:rPr>
              <a:t>. La importancia de las decisiones que se tomen afectarán a todos los actores de la sociedad, pues del buen direccionamiento de una institución educativa depende el futuro de la educación de los niños, niñas y jóvenes del país. </a:t>
            </a:r>
            <a:endParaRPr lang="es-CO" sz="2000" dirty="0"/>
          </a:p>
        </p:txBody>
      </p:sp>
    </p:spTree>
    <p:extLst>
      <p:ext uri="{BB962C8B-B14F-4D97-AF65-F5344CB8AC3E}">
        <p14:creationId xmlns:p14="http://schemas.microsoft.com/office/powerpoint/2010/main" val="283069706"/>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 y="193579"/>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493911" y="16051"/>
            <a:ext cx="6411776" cy="830997"/>
          </a:xfrm>
          <a:prstGeom prst="rect">
            <a:avLst/>
          </a:prstGeom>
        </p:spPr>
        <p:txBody>
          <a:bodyPr wrap="square">
            <a:spAutoFit/>
          </a:bodyPr>
          <a:lstStyle/>
          <a:p>
            <a:pPr algn="ctr"/>
            <a:r>
              <a:rPr lang="es-CO" sz="2400" b="1" dirty="0">
                <a:solidFill>
                  <a:schemeClr val="accent2"/>
                </a:solidFill>
                <a:latin typeface="Arial" panose="020B0604020202020204" pitchFamily="34" charset="0"/>
              </a:rPr>
              <a:t>¿Cuáles son las pautas para la construcción del PEI? </a:t>
            </a:r>
            <a:endParaRPr lang="es-CO" sz="2400" dirty="0">
              <a:solidFill>
                <a:schemeClr val="accent2"/>
              </a:solidFill>
            </a:endParaRPr>
          </a:p>
        </p:txBody>
      </p:sp>
      <p:pic>
        <p:nvPicPr>
          <p:cNvPr id="6" name="Picture 13" descr="C:\Users\usuario\Documents\TEORIAS DEL APRENDIZAJE\images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00" y="2549614"/>
            <a:ext cx="2822273" cy="242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C:\Users\usuario\Documents\TEORIAS DEL APRENDIZAJE\images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2543" y="927004"/>
            <a:ext cx="2820945" cy="24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C:\Users\usuario\Documents\TEORIAS DEL APRENDIZAJE\images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2543" y="4097153"/>
            <a:ext cx="2992986" cy="257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C:\Users\usuario\Documents\TEORIAS DEL APRENDIZAJE\images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7871" y="2347140"/>
            <a:ext cx="2913260" cy="25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434191" y="2043210"/>
            <a:ext cx="2159062" cy="646331"/>
          </a:xfrm>
          <a:prstGeom prst="rect">
            <a:avLst/>
          </a:prstGeom>
          <a:noFill/>
        </p:spPr>
        <p:txBody>
          <a:bodyPr wrap="square" rtlCol="0">
            <a:spAutoFit/>
          </a:bodyPr>
          <a:lstStyle/>
          <a:p>
            <a:pPr algn="ctr"/>
            <a:r>
              <a:rPr lang="es-CO" b="1" dirty="0" smtClean="0"/>
              <a:t>COMPONENTE CONCEPTUAL</a:t>
            </a:r>
            <a:endParaRPr lang="es-CO" b="1" dirty="0"/>
          </a:p>
        </p:txBody>
      </p:sp>
      <p:sp>
        <p:nvSpPr>
          <p:cNvPr id="11" name="CuadroTexto 10"/>
          <p:cNvSpPr txBox="1"/>
          <p:nvPr/>
        </p:nvSpPr>
        <p:spPr>
          <a:xfrm>
            <a:off x="5077871" y="1210029"/>
            <a:ext cx="2159062" cy="646331"/>
          </a:xfrm>
          <a:prstGeom prst="rect">
            <a:avLst/>
          </a:prstGeom>
          <a:noFill/>
        </p:spPr>
        <p:txBody>
          <a:bodyPr wrap="square" rtlCol="0">
            <a:spAutoFit/>
          </a:bodyPr>
          <a:lstStyle/>
          <a:p>
            <a:pPr algn="ctr"/>
            <a:r>
              <a:rPr lang="es-CO" b="1" dirty="0" smtClean="0"/>
              <a:t>COMPONENTE ADMINISTRATIVO</a:t>
            </a:r>
            <a:endParaRPr lang="es-CO" b="1" dirty="0"/>
          </a:p>
        </p:txBody>
      </p:sp>
      <p:sp>
        <p:nvSpPr>
          <p:cNvPr id="12" name="CuadroTexto 11"/>
          <p:cNvSpPr txBox="1"/>
          <p:nvPr/>
        </p:nvSpPr>
        <p:spPr>
          <a:xfrm>
            <a:off x="6908909" y="4395283"/>
            <a:ext cx="2159062" cy="923330"/>
          </a:xfrm>
          <a:prstGeom prst="rect">
            <a:avLst/>
          </a:prstGeom>
          <a:noFill/>
        </p:spPr>
        <p:txBody>
          <a:bodyPr wrap="square" rtlCol="0">
            <a:spAutoFit/>
          </a:bodyPr>
          <a:lstStyle/>
          <a:p>
            <a:pPr algn="ctr"/>
            <a:r>
              <a:rPr lang="es-CO" b="1" dirty="0" smtClean="0"/>
              <a:t>COMPONENTE PEDAGÓGICO Y CUURICULAR</a:t>
            </a:r>
            <a:endParaRPr lang="es-CO" b="1" dirty="0"/>
          </a:p>
        </p:txBody>
      </p:sp>
      <p:sp>
        <p:nvSpPr>
          <p:cNvPr id="13" name="CuadroTexto 12"/>
          <p:cNvSpPr txBox="1"/>
          <p:nvPr/>
        </p:nvSpPr>
        <p:spPr>
          <a:xfrm>
            <a:off x="769964" y="5108061"/>
            <a:ext cx="2159062" cy="1015663"/>
          </a:xfrm>
          <a:prstGeom prst="rect">
            <a:avLst/>
          </a:prstGeom>
          <a:noFill/>
        </p:spPr>
        <p:txBody>
          <a:bodyPr wrap="square" rtlCol="0">
            <a:spAutoFit/>
          </a:bodyPr>
          <a:lstStyle/>
          <a:p>
            <a:pPr algn="ctr"/>
            <a:r>
              <a:rPr lang="es-CO" sz="2000" b="1" dirty="0" smtClean="0"/>
              <a:t>COMPONENTE DE INTERACCION COMUNITARIA</a:t>
            </a:r>
            <a:endParaRPr lang="es-CO" sz="2000" b="1" dirty="0"/>
          </a:p>
        </p:txBody>
      </p:sp>
      <p:sp>
        <p:nvSpPr>
          <p:cNvPr id="4" name="Elipse 3"/>
          <p:cNvSpPr/>
          <p:nvPr/>
        </p:nvSpPr>
        <p:spPr>
          <a:xfrm>
            <a:off x="2929026" y="2879393"/>
            <a:ext cx="2376264" cy="147033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GARANTIZAR LA EDUCACION COMO DERECHO</a:t>
            </a:r>
          </a:p>
          <a:p>
            <a:pPr algn="ctr"/>
            <a:r>
              <a:rPr lang="es-CO" sz="1400" dirty="0" smtClean="0"/>
              <a:t> (Calidad y Pertinencia)</a:t>
            </a:r>
            <a:endParaRPr lang="es-CO" sz="1400" dirty="0"/>
          </a:p>
        </p:txBody>
      </p:sp>
    </p:spTree>
    <p:extLst>
      <p:ext uri="{BB962C8B-B14F-4D97-AF65-F5344CB8AC3E}">
        <p14:creationId xmlns:p14="http://schemas.microsoft.com/office/powerpoint/2010/main" val="1336413781"/>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p:nvPr/>
        </p:nvPicPr>
        <p:blipFill rotWithShape="1">
          <a:blip r:embed="rId4"/>
          <a:srcRect t="26071" r="54042" b="9620"/>
          <a:stretch/>
        </p:blipFill>
        <p:spPr bwMode="auto">
          <a:xfrm>
            <a:off x="899592" y="785813"/>
            <a:ext cx="6984776" cy="5603006"/>
          </a:xfrm>
          <a:prstGeom prst="rect">
            <a:avLst/>
          </a:prstGeom>
          <a:ln>
            <a:noFill/>
          </a:ln>
          <a:extLst>
            <a:ext uri="{53640926-AAD7-44D8-BBD7-CCE9431645EC}">
              <a14:shadowObscured xmlns:a14="http://schemas.microsoft.com/office/drawing/2010/main"/>
            </a:ext>
          </a:extLst>
        </p:spPr>
      </p:pic>
      <p:sp>
        <p:nvSpPr>
          <p:cNvPr id="2" name="CuadroTexto 1"/>
          <p:cNvSpPr txBox="1"/>
          <p:nvPr/>
        </p:nvSpPr>
        <p:spPr>
          <a:xfrm>
            <a:off x="1043608" y="276503"/>
            <a:ext cx="6048672" cy="400110"/>
          </a:xfrm>
          <a:prstGeom prst="rect">
            <a:avLst/>
          </a:prstGeom>
          <a:noFill/>
        </p:spPr>
        <p:txBody>
          <a:bodyPr wrap="square" rtlCol="0">
            <a:spAutoFit/>
          </a:bodyPr>
          <a:lstStyle/>
          <a:p>
            <a:r>
              <a:rPr lang="es-CO" sz="2000" b="1" dirty="0" smtClean="0">
                <a:solidFill>
                  <a:srgbClr val="C00000"/>
                </a:solidFill>
              </a:rPr>
              <a:t>VERIFICACION DE CUMPLIMIENTO CRITERIOS DEL PEI</a:t>
            </a:r>
            <a:endParaRPr lang="es-CO" sz="2000" b="1" dirty="0">
              <a:solidFill>
                <a:srgbClr val="C00000"/>
              </a:solidFill>
            </a:endParaRPr>
          </a:p>
        </p:txBody>
      </p:sp>
    </p:spTree>
    <p:extLst>
      <p:ext uri="{BB962C8B-B14F-4D97-AF65-F5344CB8AC3E}">
        <p14:creationId xmlns:p14="http://schemas.microsoft.com/office/powerpoint/2010/main" val="109610409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3">
            <a:extLst>
              <a:ext uri="{28A0092B-C50C-407E-A947-70E740481C1C}">
                <a14:useLocalDpi xmlns:a14="http://schemas.microsoft.com/office/drawing/2010/main" val="0"/>
              </a:ext>
            </a:extLst>
          </a:blip>
          <a:srcRect t="40390"/>
          <a:stretch>
            <a:fillRect/>
          </a:stretch>
        </p:blipFill>
        <p:spPr bwMode="auto">
          <a:xfrm>
            <a:off x="0" y="5805488"/>
            <a:ext cx="1042988"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p:cNvPicPr>
            <a:picLocks noChangeAspect="1" noChangeArrowheads="1"/>
          </p:cNvPicPr>
          <p:nvPr/>
        </p:nvPicPr>
        <p:blipFill>
          <a:blip r:embed="rId4">
            <a:extLst>
              <a:ext uri="{28A0092B-C50C-407E-A947-70E740481C1C}">
                <a14:useLocalDpi xmlns:a14="http://schemas.microsoft.com/office/drawing/2010/main" val="0"/>
              </a:ext>
            </a:extLst>
          </a:blip>
          <a:srcRect b="14442"/>
          <a:stretch>
            <a:fillRect/>
          </a:stretch>
        </p:blipFill>
        <p:spPr bwMode="auto">
          <a:xfrm>
            <a:off x="8027988" y="0"/>
            <a:ext cx="11160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7 Imagen" descr="Educac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0 Imagen"/>
          <p:cNvPicPr>
            <a:picLocks noChangeAspect="1" noChangeArrowheads="1"/>
          </p:cNvPicPr>
          <p:nvPr/>
        </p:nvPicPr>
        <p:blipFill>
          <a:blip r:embed="rId6">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053881" y="1772816"/>
            <a:ext cx="6480720" cy="1569660"/>
          </a:xfrm>
          <a:prstGeom prst="rect">
            <a:avLst/>
          </a:prstGeom>
          <a:noFill/>
        </p:spPr>
        <p:txBody>
          <a:bodyPr wrap="square" rtlCol="0">
            <a:spAutoFit/>
          </a:bodyPr>
          <a:lstStyle/>
          <a:p>
            <a:pPr algn="ctr"/>
            <a:r>
              <a:rPr lang="es-CO" sz="3200" b="1" dirty="0" smtClean="0">
                <a:latin typeface="Arial" panose="020B0604020202020204" pitchFamily="34" charset="0"/>
                <a:cs typeface="Arial" panose="020B0604020202020204" pitchFamily="34" charset="0"/>
              </a:rPr>
              <a:t>REFERENTES A CONSIDERAR EN EL PROCESO DE RESIGNIFICACION</a:t>
            </a:r>
            <a:endParaRPr lang="es-CO" sz="3200" b="1" dirty="0">
              <a:latin typeface="Arial" panose="020B0604020202020204" pitchFamily="34" charset="0"/>
              <a:cs typeface="Arial" panose="020B0604020202020204" pitchFamily="34" charset="0"/>
            </a:endParaRPr>
          </a:p>
        </p:txBody>
      </p:sp>
      <p:sp>
        <p:nvSpPr>
          <p:cNvPr id="3" name="CuadroTexto 2"/>
          <p:cNvSpPr txBox="1"/>
          <p:nvPr/>
        </p:nvSpPr>
        <p:spPr>
          <a:xfrm>
            <a:off x="2987824" y="3956863"/>
            <a:ext cx="4104456" cy="1200329"/>
          </a:xfrm>
          <a:prstGeom prst="rect">
            <a:avLst/>
          </a:prstGeom>
          <a:noFill/>
        </p:spPr>
        <p:txBody>
          <a:bodyPr wrap="square" rtlCol="0">
            <a:spAutoFit/>
          </a:bodyPr>
          <a:lstStyle/>
          <a:p>
            <a:pPr marL="285750" indent="-285750">
              <a:buFont typeface="Arial" panose="020B0604020202020204" pitchFamily="34" charset="0"/>
              <a:buChar char="•"/>
            </a:pPr>
            <a:r>
              <a:rPr lang="es-CO" sz="2400" b="1" dirty="0" smtClean="0"/>
              <a:t>Planeación.</a:t>
            </a:r>
          </a:p>
          <a:p>
            <a:pPr marL="285750" indent="-285750">
              <a:buFont typeface="Arial" panose="020B0604020202020204" pitchFamily="34" charset="0"/>
              <a:buChar char="•"/>
            </a:pPr>
            <a:r>
              <a:rPr lang="es-CO" sz="2400" b="1" dirty="0" smtClean="0"/>
              <a:t>Contexto Situacional.</a:t>
            </a:r>
          </a:p>
          <a:p>
            <a:pPr marL="285750" indent="-285750">
              <a:buFont typeface="Arial" panose="020B0604020202020204" pitchFamily="34" charset="0"/>
              <a:buChar char="•"/>
            </a:pPr>
            <a:r>
              <a:rPr lang="es-CO" sz="2400" b="1" dirty="0" smtClean="0"/>
              <a:t>Políticas Educativas</a:t>
            </a:r>
            <a:endParaRPr lang="es-CO" sz="2400" b="1" dirty="0"/>
          </a:p>
        </p:txBody>
      </p:sp>
    </p:spTree>
    <p:extLst>
      <p:ext uri="{BB962C8B-B14F-4D97-AF65-F5344CB8AC3E}">
        <p14:creationId xmlns:p14="http://schemas.microsoft.com/office/powerpoint/2010/main" val="1306121599"/>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p:nvPr/>
        </p:nvPicPr>
        <p:blipFill rotWithShape="1">
          <a:blip r:embed="rId4"/>
          <a:srcRect t="26651" r="54582" b="40710"/>
          <a:stretch/>
        </p:blipFill>
        <p:spPr bwMode="auto">
          <a:xfrm>
            <a:off x="107504" y="1916832"/>
            <a:ext cx="8424936" cy="4248472"/>
          </a:xfrm>
          <a:prstGeom prst="rect">
            <a:avLst/>
          </a:prstGeom>
          <a:ln>
            <a:noFill/>
          </a:ln>
          <a:extLst>
            <a:ext uri="{53640926-AAD7-44D8-BBD7-CCE9431645EC}">
              <a14:shadowObscured xmlns:a14="http://schemas.microsoft.com/office/drawing/2010/main"/>
            </a:ext>
          </a:extLst>
        </p:spPr>
      </p:pic>
      <p:pic>
        <p:nvPicPr>
          <p:cNvPr id="5" name="Picture 13" descr="C:\Users\usuario\Documents\TEORIAS DEL APRENDIZAJE\image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236580"/>
            <a:ext cx="1440160" cy="123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p:cNvSpPr txBox="1"/>
          <p:nvPr/>
        </p:nvSpPr>
        <p:spPr>
          <a:xfrm>
            <a:off x="2293499" y="461169"/>
            <a:ext cx="2159062" cy="646331"/>
          </a:xfrm>
          <a:prstGeom prst="rect">
            <a:avLst/>
          </a:prstGeom>
          <a:noFill/>
        </p:spPr>
        <p:txBody>
          <a:bodyPr wrap="square" rtlCol="0">
            <a:spAutoFit/>
          </a:bodyPr>
          <a:lstStyle/>
          <a:p>
            <a:pPr algn="ctr"/>
            <a:r>
              <a:rPr lang="es-CO" b="1" dirty="0" smtClean="0"/>
              <a:t>COMPONENTE CONCEPTUAL</a:t>
            </a:r>
            <a:endParaRPr lang="es-CO" b="1" dirty="0"/>
          </a:p>
        </p:txBody>
      </p:sp>
    </p:spTree>
    <p:extLst>
      <p:ext uri="{BB962C8B-B14F-4D97-AF65-F5344CB8AC3E}">
        <p14:creationId xmlns:p14="http://schemas.microsoft.com/office/powerpoint/2010/main" val="3418175071"/>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389314" y="5949280"/>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C:\Users\usuario\Documents\TEORIAS DEL APRENDIZAJE\images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75868"/>
            <a:ext cx="1900742" cy="163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p:cNvSpPr txBox="1"/>
          <p:nvPr/>
        </p:nvSpPr>
        <p:spPr>
          <a:xfrm>
            <a:off x="359209" y="276007"/>
            <a:ext cx="2159062" cy="646331"/>
          </a:xfrm>
          <a:prstGeom prst="rect">
            <a:avLst/>
          </a:prstGeom>
          <a:noFill/>
        </p:spPr>
        <p:txBody>
          <a:bodyPr wrap="square" rtlCol="0">
            <a:spAutoFit/>
          </a:bodyPr>
          <a:lstStyle/>
          <a:p>
            <a:pPr algn="ctr"/>
            <a:r>
              <a:rPr lang="es-CO" b="1" dirty="0" smtClean="0"/>
              <a:t>COMPONENTE CONCEPTUAL</a:t>
            </a:r>
            <a:endParaRPr lang="es-CO" b="1" dirty="0"/>
          </a:p>
        </p:txBody>
      </p:sp>
      <p:sp>
        <p:nvSpPr>
          <p:cNvPr id="2" name="Rectángulo 1"/>
          <p:cNvSpPr/>
          <p:nvPr/>
        </p:nvSpPr>
        <p:spPr>
          <a:xfrm>
            <a:off x="3419872" y="324517"/>
            <a:ext cx="4572000" cy="981423"/>
          </a:xfrm>
          <a:prstGeom prst="rect">
            <a:avLst/>
          </a:prstGeom>
          <a:solidFill>
            <a:schemeClr val="tx2">
              <a:lumMod val="20000"/>
              <a:lumOff val="80000"/>
            </a:schemeClr>
          </a:solidFill>
        </p:spPr>
        <p:txBody>
          <a:bodyPr>
            <a:spAutoFit/>
          </a:bodyPr>
          <a:lstStyle/>
          <a:p>
            <a:pPr marL="285750" indent="-285750">
              <a:lnSpc>
                <a:spcPct val="107000"/>
              </a:lnSpc>
              <a:spcAft>
                <a:spcPts val="0"/>
              </a:spcAft>
              <a:buFont typeface="Arial" panose="020B0604020202020204" pitchFamily="34" charset="0"/>
              <a:buChar char="•"/>
            </a:pPr>
            <a:r>
              <a:rPr lang="es-CO" b="1" dirty="0"/>
              <a:t>El análisis de la situación institucional que permita la identificación de problemas y sus orígenes. Art. 14. </a:t>
            </a:r>
            <a:r>
              <a:rPr lang="es-CO" b="1" dirty="0" err="1"/>
              <a:t>Dcto</a:t>
            </a:r>
            <a:r>
              <a:rPr lang="es-CO" b="1" dirty="0"/>
              <a:t> 1860/94. </a:t>
            </a:r>
            <a:endParaRPr lang="es-CO" b="1" dirty="0">
              <a:ea typeface="Calibri"/>
              <a:cs typeface="Times New Roman"/>
            </a:endParaRPr>
          </a:p>
        </p:txBody>
      </p:sp>
      <p:sp>
        <p:nvSpPr>
          <p:cNvPr id="4" name="Rectángulo 3"/>
          <p:cNvSpPr/>
          <p:nvPr/>
        </p:nvSpPr>
        <p:spPr>
          <a:xfrm>
            <a:off x="3419872" y="1620395"/>
            <a:ext cx="4572000" cy="1870512"/>
          </a:xfrm>
          <a:prstGeom prst="rect">
            <a:avLst/>
          </a:prstGeom>
          <a:solidFill>
            <a:schemeClr val="tx2">
              <a:lumMod val="20000"/>
              <a:lumOff val="80000"/>
            </a:schemeClr>
          </a:solidFill>
        </p:spPr>
        <p:txBody>
          <a:bodyPr>
            <a:spAutoFit/>
          </a:bodyPr>
          <a:lstStyle/>
          <a:p>
            <a:pPr marL="285750" indent="-285750">
              <a:lnSpc>
                <a:spcPct val="107000"/>
              </a:lnSpc>
              <a:spcAft>
                <a:spcPts val="0"/>
              </a:spcAft>
              <a:buFont typeface="Arial" panose="020B0604020202020204" pitchFamily="34" charset="0"/>
              <a:buChar char="•"/>
            </a:pPr>
            <a:r>
              <a:rPr lang="es-CO" b="1" dirty="0">
                <a:ea typeface="Calibri"/>
                <a:cs typeface="Times New Roman"/>
              </a:rPr>
              <a:t>Los principios y fundamentos que orientan la acción de la comunidad educativa en la institución y los objetivos generales del proyecto. Art. 14. </a:t>
            </a:r>
            <a:r>
              <a:rPr lang="es-CO" b="1" dirty="0" err="1">
                <a:ea typeface="Calibri"/>
                <a:cs typeface="Times New Roman"/>
              </a:rPr>
              <a:t>Dcto</a:t>
            </a:r>
            <a:r>
              <a:rPr lang="es-CO" b="1" dirty="0">
                <a:ea typeface="Calibri"/>
                <a:cs typeface="Times New Roman"/>
              </a:rPr>
              <a:t> 1860/94. (Horizonte institucional-Visión, misión, principios institucionales, objetivos…) </a:t>
            </a:r>
          </a:p>
        </p:txBody>
      </p:sp>
      <p:sp>
        <p:nvSpPr>
          <p:cNvPr id="7" name="Rectángulo 6"/>
          <p:cNvSpPr/>
          <p:nvPr/>
        </p:nvSpPr>
        <p:spPr>
          <a:xfrm>
            <a:off x="3386606" y="3769459"/>
            <a:ext cx="4572000" cy="646331"/>
          </a:xfrm>
          <a:prstGeom prst="rect">
            <a:avLst/>
          </a:prstGeom>
          <a:solidFill>
            <a:schemeClr val="tx2">
              <a:lumMod val="20000"/>
              <a:lumOff val="80000"/>
            </a:schemeClr>
          </a:solidFill>
        </p:spPr>
        <p:txBody>
          <a:bodyPr>
            <a:spAutoFit/>
          </a:bodyPr>
          <a:lstStyle/>
          <a:p>
            <a:pPr marL="285750" indent="-285750">
              <a:buFont typeface="Arial" panose="020B0604020202020204" pitchFamily="34" charset="0"/>
              <a:buChar char="•"/>
            </a:pPr>
            <a:r>
              <a:rPr lang="es-CO" b="1" dirty="0">
                <a:ea typeface="Calibri"/>
                <a:cs typeface="Times New Roman"/>
              </a:rPr>
              <a:t>Oferta educativa, políticas de acceso y permanencia.</a:t>
            </a:r>
            <a:endParaRPr lang="es-CO" dirty="0"/>
          </a:p>
        </p:txBody>
      </p:sp>
      <p:sp>
        <p:nvSpPr>
          <p:cNvPr id="8" name="Rectángulo 7"/>
          <p:cNvSpPr/>
          <p:nvPr/>
        </p:nvSpPr>
        <p:spPr>
          <a:xfrm>
            <a:off x="3375111" y="4694342"/>
            <a:ext cx="4572000" cy="685059"/>
          </a:xfrm>
          <a:prstGeom prst="rect">
            <a:avLst/>
          </a:prstGeom>
          <a:solidFill>
            <a:schemeClr val="tx2">
              <a:lumMod val="20000"/>
              <a:lumOff val="80000"/>
            </a:schemeClr>
          </a:solidFill>
        </p:spPr>
        <p:txBody>
          <a:bodyPr>
            <a:spAutoFit/>
          </a:bodyPr>
          <a:lstStyle/>
          <a:p>
            <a:pPr marL="285750" indent="-285750">
              <a:lnSpc>
                <a:spcPct val="107000"/>
              </a:lnSpc>
              <a:spcAft>
                <a:spcPts val="0"/>
              </a:spcAft>
              <a:buFont typeface="Arial" panose="020B0604020202020204" pitchFamily="34" charset="0"/>
              <a:buChar char="•"/>
            </a:pPr>
            <a:r>
              <a:rPr lang="es-ES" b="1" dirty="0">
                <a:ea typeface="Calibri"/>
                <a:cs typeface="Times New Roman"/>
              </a:rPr>
              <a:t>Políticas de Inclusión, primera infancia y educación inicial</a:t>
            </a:r>
            <a:endParaRPr lang="es-CO" b="1" dirty="0">
              <a:ea typeface="Calibri"/>
              <a:cs typeface="Times New Roman"/>
            </a:endParaRPr>
          </a:p>
        </p:txBody>
      </p:sp>
      <p:sp>
        <p:nvSpPr>
          <p:cNvPr id="9" name="Rectángulo 8"/>
          <p:cNvSpPr/>
          <p:nvPr/>
        </p:nvSpPr>
        <p:spPr>
          <a:xfrm>
            <a:off x="3375111" y="5585350"/>
            <a:ext cx="4572000" cy="685059"/>
          </a:xfrm>
          <a:prstGeom prst="rect">
            <a:avLst/>
          </a:prstGeom>
          <a:solidFill>
            <a:schemeClr val="tx2">
              <a:lumMod val="20000"/>
              <a:lumOff val="80000"/>
            </a:schemeClr>
          </a:solidFill>
        </p:spPr>
        <p:txBody>
          <a:bodyPr>
            <a:spAutoFit/>
          </a:bodyPr>
          <a:lstStyle/>
          <a:p>
            <a:pPr marL="285750" indent="-285750">
              <a:lnSpc>
                <a:spcPct val="107000"/>
              </a:lnSpc>
              <a:spcAft>
                <a:spcPts val="0"/>
              </a:spcAft>
              <a:buFont typeface="Arial" panose="020B0604020202020204" pitchFamily="34" charset="0"/>
              <a:buChar char="•"/>
            </a:pPr>
            <a:r>
              <a:rPr lang="es-ES" b="1" dirty="0">
                <a:ea typeface="Calibri"/>
                <a:cs typeface="Times New Roman"/>
              </a:rPr>
              <a:t>Cultura Institucional (Políticas de calidad, sistemas de gestión y/o de trabajo</a:t>
            </a:r>
            <a:endParaRPr lang="es-CO" b="1" dirty="0">
              <a:ea typeface="Calibri"/>
              <a:cs typeface="Times New Roman"/>
            </a:endParaRPr>
          </a:p>
        </p:txBody>
      </p:sp>
      <p:sp>
        <p:nvSpPr>
          <p:cNvPr id="3" name="CuadroTexto 2"/>
          <p:cNvSpPr txBox="1"/>
          <p:nvPr/>
        </p:nvSpPr>
        <p:spPr>
          <a:xfrm>
            <a:off x="611560" y="3356992"/>
            <a:ext cx="1656184" cy="461665"/>
          </a:xfrm>
          <a:prstGeom prst="rect">
            <a:avLst/>
          </a:prstGeom>
          <a:noFill/>
        </p:spPr>
        <p:txBody>
          <a:bodyPr wrap="square" rtlCol="0">
            <a:spAutoFit/>
          </a:bodyPr>
          <a:lstStyle/>
          <a:p>
            <a:pPr algn="ctr"/>
            <a:r>
              <a:rPr lang="es-CO" sz="2400" b="1" dirty="0" smtClean="0"/>
              <a:t>ASPECTOS</a:t>
            </a:r>
            <a:endParaRPr lang="es-CO" sz="2400" b="1" dirty="0"/>
          </a:p>
        </p:txBody>
      </p:sp>
      <p:cxnSp>
        <p:nvCxnSpPr>
          <p:cNvPr id="11" name="Conector recto de flecha 10"/>
          <p:cNvCxnSpPr/>
          <p:nvPr/>
        </p:nvCxnSpPr>
        <p:spPr>
          <a:xfrm flipV="1">
            <a:off x="2518271" y="1052736"/>
            <a:ext cx="685577" cy="20882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V="1">
            <a:off x="2518271" y="2809622"/>
            <a:ext cx="757585" cy="637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2465015" y="3713003"/>
            <a:ext cx="757585" cy="379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a:off x="2429011" y="3896058"/>
            <a:ext cx="864096" cy="9258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2267744" y="4149080"/>
            <a:ext cx="1008112" cy="17787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851555"/>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667061" y="30336"/>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p:cNvSpPr txBox="1"/>
          <p:nvPr/>
        </p:nvSpPr>
        <p:spPr>
          <a:xfrm>
            <a:off x="152210" y="-68067"/>
            <a:ext cx="2159062" cy="646331"/>
          </a:xfrm>
          <a:prstGeom prst="rect">
            <a:avLst/>
          </a:prstGeom>
          <a:noFill/>
        </p:spPr>
        <p:txBody>
          <a:bodyPr wrap="square" rtlCol="0">
            <a:spAutoFit/>
          </a:bodyPr>
          <a:lstStyle/>
          <a:p>
            <a:pPr algn="ctr"/>
            <a:r>
              <a:rPr lang="es-CO" b="1" dirty="0" smtClean="0"/>
              <a:t>COMPONENTE CONCEPTUAL</a:t>
            </a:r>
            <a:endParaRPr lang="es-CO" b="1" dirty="0"/>
          </a:p>
        </p:txBody>
      </p:sp>
      <p:sp>
        <p:nvSpPr>
          <p:cNvPr id="2" name="Rectángulo 1"/>
          <p:cNvSpPr/>
          <p:nvPr/>
        </p:nvSpPr>
        <p:spPr>
          <a:xfrm>
            <a:off x="2159083" y="106422"/>
            <a:ext cx="5660168" cy="981423"/>
          </a:xfrm>
          <a:prstGeom prst="rect">
            <a:avLst/>
          </a:prstGeom>
        </p:spPr>
        <p:txBody>
          <a:bodyPr wrap="square">
            <a:spAutoFit/>
          </a:bodyPr>
          <a:lstStyle/>
          <a:p>
            <a:pPr algn="ctr">
              <a:lnSpc>
                <a:spcPct val="107000"/>
              </a:lnSpc>
              <a:spcAft>
                <a:spcPts val="0"/>
              </a:spcAft>
            </a:pPr>
            <a:r>
              <a:rPr lang="es-CO" b="1" dirty="0">
                <a:solidFill>
                  <a:srgbClr val="FF0000"/>
                </a:solidFill>
              </a:rPr>
              <a:t>El análisis de la situación institucional que permita la identificación de problemas y sus orígenes. Art. 14. </a:t>
            </a:r>
            <a:r>
              <a:rPr lang="es-CO" b="1" dirty="0" err="1">
                <a:solidFill>
                  <a:srgbClr val="FF0000"/>
                </a:solidFill>
              </a:rPr>
              <a:t>Dcto</a:t>
            </a:r>
            <a:r>
              <a:rPr lang="es-CO" b="1" dirty="0">
                <a:solidFill>
                  <a:srgbClr val="FF0000"/>
                </a:solidFill>
              </a:rPr>
              <a:t> 1860/94. </a:t>
            </a:r>
          </a:p>
        </p:txBody>
      </p:sp>
      <p:sp>
        <p:nvSpPr>
          <p:cNvPr id="11" name="Rectángulo 10"/>
          <p:cNvSpPr/>
          <p:nvPr/>
        </p:nvSpPr>
        <p:spPr>
          <a:xfrm>
            <a:off x="195738" y="1190243"/>
            <a:ext cx="7732174" cy="981423"/>
          </a:xfrm>
          <a:prstGeom prst="rect">
            <a:avLst/>
          </a:prstGeom>
          <a:ln w="28575">
            <a:solidFill>
              <a:schemeClr val="tx1"/>
            </a:solidFill>
          </a:ln>
        </p:spPr>
        <p:txBody>
          <a:bodyPr wrap="square">
            <a:spAutoFit/>
          </a:bodyPr>
          <a:lstStyle/>
          <a:p>
            <a:pPr marL="342900" lvl="0" indent="-342900">
              <a:lnSpc>
                <a:spcPct val="107000"/>
              </a:lnSpc>
              <a:spcAft>
                <a:spcPts val="0"/>
              </a:spcAft>
              <a:buFont typeface="Symbol"/>
              <a:buChar char=""/>
            </a:pPr>
            <a:r>
              <a:rPr lang="es-CO" b="1" dirty="0"/>
              <a:t>Características </a:t>
            </a:r>
            <a:r>
              <a:rPr lang="es-CO" b="1" dirty="0" err="1"/>
              <a:t>físicogeográficas</a:t>
            </a:r>
            <a:r>
              <a:rPr lang="es-CO" b="1" dirty="0"/>
              <a:t>, demográficas, socioeconómicas, culturales del entorno institucional y de la población </a:t>
            </a:r>
            <a:r>
              <a:rPr lang="es-CO" b="1" dirty="0" smtClean="0"/>
              <a:t>atendida.</a:t>
            </a:r>
          </a:p>
          <a:p>
            <a:pPr marL="342900" lvl="0" indent="-342900">
              <a:lnSpc>
                <a:spcPct val="107000"/>
              </a:lnSpc>
              <a:spcAft>
                <a:spcPts val="0"/>
              </a:spcAft>
              <a:buFont typeface="Symbol"/>
              <a:buChar char=""/>
            </a:pPr>
            <a:endParaRPr lang="es-CO" b="1" dirty="0"/>
          </a:p>
        </p:txBody>
      </p:sp>
      <p:sp>
        <p:nvSpPr>
          <p:cNvPr id="12" name="Rectángulo 11"/>
          <p:cNvSpPr/>
          <p:nvPr/>
        </p:nvSpPr>
        <p:spPr>
          <a:xfrm>
            <a:off x="1907704" y="2369933"/>
            <a:ext cx="7049131" cy="1870512"/>
          </a:xfrm>
          <a:prstGeom prst="rect">
            <a:avLst/>
          </a:prstGeom>
          <a:ln w="28575">
            <a:solidFill>
              <a:schemeClr val="tx1"/>
            </a:solidFill>
          </a:ln>
        </p:spPr>
        <p:txBody>
          <a:bodyPr wrap="square">
            <a:spAutoFit/>
          </a:bodyPr>
          <a:lstStyle/>
          <a:p>
            <a:pPr marL="342900" lvl="0" indent="-342900">
              <a:lnSpc>
                <a:spcPct val="107000"/>
              </a:lnSpc>
              <a:spcAft>
                <a:spcPts val="0"/>
              </a:spcAft>
              <a:buFont typeface="Symbol"/>
              <a:buChar char=""/>
            </a:pPr>
            <a:r>
              <a:rPr lang="es-CO" b="1" dirty="0"/>
              <a:t>Perfil Institucional: Estado actual de los </a:t>
            </a:r>
            <a:r>
              <a:rPr lang="es-CO" b="1" dirty="0">
                <a:solidFill>
                  <a:srgbClr val="FF0000"/>
                </a:solidFill>
              </a:rPr>
              <a:t>indicadores de cobertura</a:t>
            </a:r>
            <a:r>
              <a:rPr lang="es-CO" b="1" dirty="0"/>
              <a:t>: Demanda potencial versus población atendida o por atender; tasa de crecimiento poblacional, tasa de escolaridad, tasa de analfabetismo. </a:t>
            </a:r>
            <a:r>
              <a:rPr lang="es-CO" b="1" dirty="0">
                <a:solidFill>
                  <a:srgbClr val="FF0000"/>
                </a:solidFill>
              </a:rPr>
              <a:t>Indicadores de permanencia </a:t>
            </a:r>
            <a:r>
              <a:rPr lang="es-CO" b="1" dirty="0"/>
              <a:t>(tasa de retención y deserción). </a:t>
            </a:r>
            <a:r>
              <a:rPr lang="es-CO" b="1" dirty="0">
                <a:solidFill>
                  <a:srgbClr val="FF0000"/>
                </a:solidFill>
              </a:rPr>
              <a:t>Indicadores de Calidad</a:t>
            </a:r>
            <a:r>
              <a:rPr lang="es-CO" b="1" dirty="0"/>
              <a:t>. Tasa de promoción, Ambiente escolar, Perfil del recurso humano, </a:t>
            </a:r>
            <a:r>
              <a:rPr lang="es-CO" b="1" dirty="0">
                <a:solidFill>
                  <a:srgbClr val="FF0000"/>
                </a:solidFill>
              </a:rPr>
              <a:t>Resultados pruebas Saber</a:t>
            </a:r>
            <a:r>
              <a:rPr lang="es-CO" b="1" dirty="0"/>
              <a:t>.</a:t>
            </a:r>
          </a:p>
        </p:txBody>
      </p:sp>
      <p:sp>
        <p:nvSpPr>
          <p:cNvPr id="13" name="Rectángulo 12"/>
          <p:cNvSpPr/>
          <p:nvPr/>
        </p:nvSpPr>
        <p:spPr>
          <a:xfrm>
            <a:off x="179512" y="4509055"/>
            <a:ext cx="8424936" cy="981423"/>
          </a:xfrm>
          <a:prstGeom prst="rect">
            <a:avLst/>
          </a:prstGeom>
          <a:ln w="28575">
            <a:solidFill>
              <a:schemeClr val="tx1"/>
            </a:solidFill>
          </a:ln>
        </p:spPr>
        <p:txBody>
          <a:bodyPr wrap="square">
            <a:spAutoFit/>
          </a:bodyPr>
          <a:lstStyle/>
          <a:p>
            <a:pPr marL="342900" lvl="0" indent="-342900">
              <a:lnSpc>
                <a:spcPct val="107000"/>
              </a:lnSpc>
              <a:spcAft>
                <a:spcPts val="0"/>
              </a:spcAft>
              <a:buFont typeface="Symbol"/>
              <a:buChar char=""/>
            </a:pPr>
            <a:r>
              <a:rPr lang="es-CO" b="1" dirty="0">
                <a:solidFill>
                  <a:srgbClr val="FF0000"/>
                </a:solidFill>
              </a:rPr>
              <a:t>Lectura de contexto </a:t>
            </a:r>
            <a:r>
              <a:rPr lang="es-CO" b="1" dirty="0"/>
              <a:t>frente a situaciones ambientales y  de convivencia escolar. Caracterización de situaciones, eventos o problemas que afectan el equilibrio ambiental y la convivencia en el entorno escolar. Análisis cuantitativo y cualitativo. </a:t>
            </a:r>
          </a:p>
        </p:txBody>
      </p:sp>
      <p:sp>
        <p:nvSpPr>
          <p:cNvPr id="14" name="Rectángulo 13"/>
          <p:cNvSpPr/>
          <p:nvPr/>
        </p:nvSpPr>
        <p:spPr>
          <a:xfrm>
            <a:off x="2987824" y="5717829"/>
            <a:ext cx="5616624" cy="646331"/>
          </a:xfrm>
          <a:prstGeom prst="rect">
            <a:avLst/>
          </a:prstGeom>
          <a:ln w="38100">
            <a:solidFill>
              <a:schemeClr val="tx1"/>
            </a:solidFill>
          </a:ln>
        </p:spPr>
        <p:txBody>
          <a:bodyPr wrap="square">
            <a:spAutoFit/>
          </a:bodyPr>
          <a:lstStyle/>
          <a:p>
            <a:pPr marL="285750" indent="-285750">
              <a:buFont typeface="Arial" panose="020B0604020202020204" pitchFamily="34" charset="0"/>
              <a:buChar char="•"/>
            </a:pPr>
            <a:r>
              <a:rPr lang="es-CO" b="1" dirty="0"/>
              <a:t>Análisis de la autoevaluación institucional. Perfil resultado de la misma</a:t>
            </a:r>
            <a:endParaRPr lang="es-CO" dirty="0"/>
          </a:p>
        </p:txBody>
      </p:sp>
      <p:pic>
        <p:nvPicPr>
          <p:cNvPr id="4098" name="Picture 2" descr="http://imagen.pixmac.es/4/3d-marioneta-persona-con-la-lupa-grande-pixmac-imagen-121725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682285"/>
            <a:ext cx="1436864" cy="1336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478227"/>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323528" y="1124744"/>
            <a:ext cx="8463138" cy="5657831"/>
          </a:xfrm>
          <a:prstGeom prst="rect">
            <a:avLst/>
          </a:prstGeom>
          <a:ln w="57150">
            <a:solidFill>
              <a:schemeClr val="tx1"/>
            </a:solidFill>
          </a:ln>
        </p:spPr>
        <p:txBody>
          <a:bodyPr wrap="square">
            <a:spAutoFit/>
          </a:bodyPr>
          <a:lstStyle/>
          <a:p>
            <a:pPr marL="342900" lvl="0" indent="-342900" algn="just">
              <a:lnSpc>
                <a:spcPct val="107000"/>
              </a:lnSpc>
              <a:spcAft>
                <a:spcPts val="0"/>
              </a:spcAft>
              <a:buFont typeface="Symbol"/>
              <a:buChar char=""/>
            </a:pPr>
            <a:endParaRPr lang="es-CO" sz="2000" b="1" dirty="0" smtClean="0"/>
          </a:p>
          <a:p>
            <a:pPr marL="342900" lvl="0" indent="-342900" algn="just">
              <a:lnSpc>
                <a:spcPct val="107000"/>
              </a:lnSpc>
              <a:spcAft>
                <a:spcPts val="0"/>
              </a:spcAft>
              <a:buFont typeface="Symbol"/>
              <a:buChar char=""/>
            </a:pPr>
            <a:r>
              <a:rPr lang="es-CO" sz="2000" b="1" dirty="0" smtClean="0"/>
              <a:t>La </a:t>
            </a:r>
            <a:r>
              <a:rPr lang="es-CO" sz="2000" b="1" dirty="0"/>
              <a:t>información presentada refleja o contiene los aspectos relevantes del entorno del establecimiento escolar? Es decir caracteriza la demanda potencial. </a:t>
            </a:r>
            <a:r>
              <a:rPr lang="es-CO" sz="2000" b="1" dirty="0" smtClean="0"/>
              <a:t>?  </a:t>
            </a:r>
          </a:p>
          <a:p>
            <a:pPr marL="342900" indent="-342900" algn="just">
              <a:lnSpc>
                <a:spcPct val="107000"/>
              </a:lnSpc>
              <a:buFont typeface="Symbol"/>
              <a:buChar char=""/>
            </a:pPr>
            <a:r>
              <a:rPr lang="es-CO" sz="2000" b="1" dirty="0"/>
              <a:t>Se presenta en lo formulado datos, cifras o indicadores que advierten el conocimiento de los clientes del servicio que dan pautas para el trazo del horizonte institucional. </a:t>
            </a:r>
            <a:r>
              <a:rPr lang="es-CO" sz="2000" b="1" dirty="0" smtClean="0"/>
              <a:t>?</a:t>
            </a:r>
          </a:p>
          <a:p>
            <a:pPr marL="342900" lvl="0" indent="-342900" algn="just">
              <a:lnSpc>
                <a:spcPct val="107000"/>
              </a:lnSpc>
              <a:buFont typeface="Symbol"/>
              <a:buChar char=""/>
            </a:pPr>
            <a:r>
              <a:rPr lang="es-CO" sz="2000" b="1" dirty="0"/>
              <a:t>Se presenta información con análisis cuantitativo y cualitativo que identifican las situaciones favorables del entorno; igualmente, sus problemáticas y necesidades que sirven de insumo para el diseño curricular y la administración del servicio. </a:t>
            </a:r>
            <a:r>
              <a:rPr lang="es-CO" sz="2000" b="1" dirty="0" smtClean="0"/>
              <a:t>?</a:t>
            </a:r>
          </a:p>
          <a:p>
            <a:pPr marL="342900" indent="-342900" algn="just">
              <a:lnSpc>
                <a:spcPct val="107000"/>
              </a:lnSpc>
              <a:buFont typeface="Symbol"/>
              <a:buChar char=""/>
            </a:pPr>
            <a:r>
              <a:rPr lang="es-CO" sz="2000" b="1" dirty="0"/>
              <a:t>Se evidencia en lo formulado el uso de herramientas de caracterización del entorno (documentos, entrevistas, cuestionarios, fichas sociodemográficas…otros. ? </a:t>
            </a:r>
            <a:endParaRPr lang="es-CO" sz="2000" b="1" dirty="0" smtClean="0"/>
          </a:p>
          <a:p>
            <a:pPr marL="342900" lvl="0" indent="-342900" algn="just">
              <a:lnSpc>
                <a:spcPct val="107000"/>
              </a:lnSpc>
              <a:buFont typeface="Symbol"/>
              <a:buChar char=""/>
            </a:pPr>
            <a:r>
              <a:rPr lang="es-CO" sz="2000" b="1" dirty="0"/>
              <a:t>La caracterización identifica situaciones propias del entorno que afectan la convivencia escolar.   ?</a:t>
            </a:r>
            <a:endParaRPr lang="es-CO" sz="2000" b="1" dirty="0">
              <a:ea typeface="Calibri"/>
              <a:cs typeface="Times New Roman"/>
            </a:endParaRPr>
          </a:p>
          <a:p>
            <a:pPr marL="342900" indent="-342900" algn="just">
              <a:lnSpc>
                <a:spcPct val="107000"/>
              </a:lnSpc>
              <a:buFont typeface="Symbol"/>
              <a:buChar char=""/>
            </a:pPr>
            <a:endParaRPr lang="es-CO" b="1" dirty="0"/>
          </a:p>
        </p:txBody>
      </p:sp>
      <p:sp>
        <p:nvSpPr>
          <p:cNvPr id="3" name="CuadroTexto 2"/>
          <p:cNvSpPr txBox="1"/>
          <p:nvPr/>
        </p:nvSpPr>
        <p:spPr>
          <a:xfrm>
            <a:off x="1187624" y="404664"/>
            <a:ext cx="6048672" cy="461665"/>
          </a:xfrm>
          <a:prstGeom prst="rect">
            <a:avLst/>
          </a:prstGeom>
          <a:noFill/>
        </p:spPr>
        <p:txBody>
          <a:bodyPr wrap="square" rtlCol="0">
            <a:spAutoFit/>
          </a:bodyPr>
          <a:lstStyle/>
          <a:p>
            <a:r>
              <a:rPr lang="es-CO" sz="2400" b="1" dirty="0" smtClean="0">
                <a:solidFill>
                  <a:srgbClr val="FF0000"/>
                </a:solidFill>
              </a:rPr>
              <a:t>PREGUNTAS ORIENTADORAS.  Caracterización</a:t>
            </a:r>
            <a:endParaRPr lang="es-CO" sz="2400" b="1" dirty="0">
              <a:solidFill>
                <a:srgbClr val="FF0000"/>
              </a:solidFill>
            </a:endParaRPr>
          </a:p>
        </p:txBody>
      </p:sp>
    </p:spTree>
    <p:extLst>
      <p:ext uri="{BB962C8B-B14F-4D97-AF65-F5344CB8AC3E}">
        <p14:creationId xmlns:p14="http://schemas.microsoft.com/office/powerpoint/2010/main" val="2733526081"/>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p:nvPr/>
        </p:nvPicPr>
        <p:blipFill rotWithShape="1">
          <a:blip r:embed="rId4"/>
          <a:srcRect t="26651" r="54582" b="40710"/>
          <a:stretch/>
        </p:blipFill>
        <p:spPr bwMode="auto">
          <a:xfrm>
            <a:off x="251520" y="1414954"/>
            <a:ext cx="8424936" cy="4248472"/>
          </a:xfrm>
          <a:prstGeom prst="rect">
            <a:avLst/>
          </a:prstGeom>
          <a:ln>
            <a:noFill/>
          </a:ln>
          <a:extLst>
            <a:ext uri="{53640926-AAD7-44D8-BBD7-CCE9431645EC}">
              <a14:shadowObscured xmlns:a14="http://schemas.microsoft.com/office/drawing/2010/main"/>
            </a:ext>
          </a:extLst>
        </p:spPr>
      </p:pic>
      <p:sp>
        <p:nvSpPr>
          <p:cNvPr id="7" name="Flecha abajo 6"/>
          <p:cNvSpPr/>
          <p:nvPr/>
        </p:nvSpPr>
        <p:spPr>
          <a:xfrm rot="2955187">
            <a:off x="8108581" y="3000977"/>
            <a:ext cx="504056" cy="10764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79502445"/>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232903" y="2495097"/>
            <a:ext cx="3428123" cy="2759602"/>
          </a:xfrm>
          <a:prstGeom prst="rect">
            <a:avLst/>
          </a:prstGeom>
          <a:ln w="28575">
            <a:solidFill>
              <a:schemeClr val="tx1"/>
            </a:solidFill>
          </a:ln>
        </p:spPr>
        <p:txBody>
          <a:bodyPr wrap="square">
            <a:spAutoFit/>
          </a:bodyPr>
          <a:lstStyle/>
          <a:p>
            <a:pPr>
              <a:lnSpc>
                <a:spcPct val="107000"/>
              </a:lnSpc>
              <a:spcAft>
                <a:spcPts val="0"/>
              </a:spcAft>
            </a:pPr>
            <a:r>
              <a:rPr lang="es-CO" b="1" u="sng" dirty="0">
                <a:ea typeface="Calibri"/>
                <a:cs typeface="Times New Roman"/>
              </a:rPr>
              <a:t>Los principios y fundamentos que orientan la acción de la comunidad educativa en la institución y los objetivos generales del proyecto</a:t>
            </a:r>
            <a:r>
              <a:rPr lang="es-CO" b="1" dirty="0">
                <a:ea typeface="Calibri"/>
                <a:cs typeface="Times New Roman"/>
              </a:rPr>
              <a:t>. Art. 14. </a:t>
            </a:r>
            <a:r>
              <a:rPr lang="es-CO" b="1" dirty="0" err="1">
                <a:ea typeface="Calibri"/>
                <a:cs typeface="Times New Roman"/>
              </a:rPr>
              <a:t>Dcto</a:t>
            </a:r>
            <a:r>
              <a:rPr lang="es-CO" b="1" dirty="0">
                <a:ea typeface="Calibri"/>
                <a:cs typeface="Times New Roman"/>
              </a:rPr>
              <a:t> 1860/94. (Horizonte institucional-Visión, misión, principios institucionales, objetivos…) </a:t>
            </a:r>
          </a:p>
        </p:txBody>
      </p:sp>
      <p:sp>
        <p:nvSpPr>
          <p:cNvPr id="3" name="CuadroTexto 2"/>
          <p:cNvSpPr txBox="1"/>
          <p:nvPr/>
        </p:nvSpPr>
        <p:spPr>
          <a:xfrm>
            <a:off x="4548097" y="2636912"/>
            <a:ext cx="1728192" cy="646331"/>
          </a:xfrm>
          <a:prstGeom prst="rect">
            <a:avLst/>
          </a:prstGeom>
          <a:noFill/>
          <a:ln w="38100">
            <a:solidFill>
              <a:schemeClr val="tx1"/>
            </a:solidFill>
          </a:ln>
        </p:spPr>
        <p:txBody>
          <a:bodyPr wrap="square" rtlCol="0">
            <a:spAutoFit/>
          </a:bodyPr>
          <a:lstStyle/>
          <a:p>
            <a:r>
              <a:rPr lang="es-CO" b="1" dirty="0" smtClean="0"/>
              <a:t>HORIZONTE INSTITUCIONAL</a:t>
            </a:r>
            <a:endParaRPr lang="es-CO" b="1" dirty="0"/>
          </a:p>
        </p:txBody>
      </p:sp>
      <p:sp>
        <p:nvSpPr>
          <p:cNvPr id="4" name="CuadroTexto 3"/>
          <p:cNvSpPr txBox="1"/>
          <p:nvPr/>
        </p:nvSpPr>
        <p:spPr>
          <a:xfrm>
            <a:off x="6666908" y="2359912"/>
            <a:ext cx="2376264" cy="1200329"/>
          </a:xfrm>
          <a:prstGeom prst="rect">
            <a:avLst/>
          </a:prstGeom>
          <a:noFill/>
          <a:ln w="38100">
            <a:solidFill>
              <a:schemeClr val="tx1"/>
            </a:solidFill>
          </a:ln>
        </p:spPr>
        <p:txBody>
          <a:bodyPr wrap="square" rtlCol="0">
            <a:spAutoFit/>
          </a:bodyPr>
          <a:lstStyle/>
          <a:p>
            <a:pPr marL="285750" indent="-285750">
              <a:buFont typeface="Arial" panose="020B0604020202020204" pitchFamily="34" charset="0"/>
              <a:buChar char="•"/>
            </a:pPr>
            <a:r>
              <a:rPr lang="es-CO" b="1" dirty="0" smtClean="0"/>
              <a:t>MISION – VISION.</a:t>
            </a:r>
          </a:p>
          <a:p>
            <a:pPr marL="285750" indent="-285750">
              <a:buFont typeface="Arial" panose="020B0604020202020204" pitchFamily="34" charset="0"/>
              <a:buChar char="•"/>
            </a:pPr>
            <a:r>
              <a:rPr lang="es-CO" b="1" dirty="0" smtClean="0"/>
              <a:t>PRINCIPIOS INSTITUCIONALES.</a:t>
            </a:r>
          </a:p>
          <a:p>
            <a:pPr marL="285750" indent="-285750">
              <a:buFont typeface="Arial" panose="020B0604020202020204" pitchFamily="34" charset="0"/>
              <a:buChar char="•"/>
            </a:pPr>
            <a:r>
              <a:rPr lang="es-CO" b="1" dirty="0" smtClean="0"/>
              <a:t>CREENCIAS.</a:t>
            </a:r>
            <a:endParaRPr lang="es-CO" b="1" dirty="0"/>
          </a:p>
        </p:txBody>
      </p:sp>
      <p:sp>
        <p:nvSpPr>
          <p:cNvPr id="6" name="CuadroTexto 5"/>
          <p:cNvSpPr txBox="1"/>
          <p:nvPr/>
        </p:nvSpPr>
        <p:spPr>
          <a:xfrm>
            <a:off x="4495766" y="4325876"/>
            <a:ext cx="3528392" cy="1200329"/>
          </a:xfrm>
          <a:prstGeom prst="rect">
            <a:avLst/>
          </a:prstGeom>
          <a:noFill/>
          <a:ln w="38100">
            <a:solidFill>
              <a:schemeClr val="tx1"/>
            </a:solidFill>
          </a:ln>
        </p:spPr>
        <p:txBody>
          <a:bodyPr wrap="square" rtlCol="0">
            <a:spAutoFit/>
          </a:bodyPr>
          <a:lstStyle/>
          <a:p>
            <a:pPr marL="285750" indent="-285750">
              <a:buFont typeface="Arial" panose="020B0604020202020204" pitchFamily="34" charset="0"/>
              <a:buChar char="•"/>
            </a:pPr>
            <a:r>
              <a:rPr lang="es-CO" b="1" dirty="0" smtClean="0"/>
              <a:t>OBJETIVOS Y METAS INSTITUCIONALES.</a:t>
            </a:r>
          </a:p>
          <a:p>
            <a:pPr marL="285750" indent="-285750">
              <a:buFont typeface="Arial" panose="020B0604020202020204" pitchFamily="34" charset="0"/>
              <a:buChar char="•"/>
            </a:pPr>
            <a:r>
              <a:rPr lang="es-CO" b="1" dirty="0" smtClean="0"/>
              <a:t>FUNDAMENTOS.</a:t>
            </a:r>
          </a:p>
          <a:p>
            <a:pPr marL="285750" indent="-285750">
              <a:buFont typeface="Arial" panose="020B0604020202020204" pitchFamily="34" charset="0"/>
              <a:buChar char="•"/>
            </a:pPr>
            <a:r>
              <a:rPr lang="es-CO" b="1" dirty="0" smtClean="0"/>
              <a:t>PERFILES. </a:t>
            </a:r>
            <a:endParaRPr lang="es-CO" b="1" dirty="0"/>
          </a:p>
        </p:txBody>
      </p:sp>
      <p:sp>
        <p:nvSpPr>
          <p:cNvPr id="5" name="Flecha derecha 4"/>
          <p:cNvSpPr/>
          <p:nvPr/>
        </p:nvSpPr>
        <p:spPr>
          <a:xfrm rot="2910802">
            <a:off x="3699505" y="4033545"/>
            <a:ext cx="720080" cy="527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Flecha derecha 6"/>
          <p:cNvSpPr/>
          <p:nvPr/>
        </p:nvSpPr>
        <p:spPr>
          <a:xfrm>
            <a:off x="3841565" y="2888728"/>
            <a:ext cx="57606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Flecha derecha 7"/>
          <p:cNvSpPr/>
          <p:nvPr/>
        </p:nvSpPr>
        <p:spPr>
          <a:xfrm>
            <a:off x="6394670" y="2960076"/>
            <a:ext cx="153857" cy="180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Picture 13" descr="C:\Users\usuario\Documents\TEORIAS DEL APRENDIZAJE\images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92769"/>
            <a:ext cx="1900742" cy="163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p:cNvSpPr txBox="1"/>
          <p:nvPr/>
        </p:nvSpPr>
        <p:spPr>
          <a:xfrm>
            <a:off x="2844397" y="414526"/>
            <a:ext cx="2159062" cy="646331"/>
          </a:xfrm>
          <a:prstGeom prst="rect">
            <a:avLst/>
          </a:prstGeom>
          <a:noFill/>
        </p:spPr>
        <p:txBody>
          <a:bodyPr wrap="square" rtlCol="0">
            <a:spAutoFit/>
          </a:bodyPr>
          <a:lstStyle/>
          <a:p>
            <a:pPr algn="ctr"/>
            <a:r>
              <a:rPr lang="es-CO" b="1" dirty="0" smtClean="0"/>
              <a:t>COMPONENTE CONCEPTUAL</a:t>
            </a:r>
            <a:endParaRPr lang="es-CO" b="1" dirty="0"/>
          </a:p>
        </p:txBody>
      </p:sp>
      <p:pic>
        <p:nvPicPr>
          <p:cNvPr id="13" name="Picture 11" descr="g1_oj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488852"/>
            <a:ext cx="1737193" cy="165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055826"/>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C:\Users\usuario\Documents\TEORIAS DEL APRENDIZAJE\images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92769"/>
            <a:ext cx="1900742" cy="163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p:cNvSpPr txBox="1"/>
          <p:nvPr/>
        </p:nvSpPr>
        <p:spPr>
          <a:xfrm>
            <a:off x="2844397" y="414526"/>
            <a:ext cx="2159062" cy="646331"/>
          </a:xfrm>
          <a:prstGeom prst="rect">
            <a:avLst/>
          </a:prstGeom>
          <a:noFill/>
        </p:spPr>
        <p:txBody>
          <a:bodyPr wrap="square" rtlCol="0">
            <a:spAutoFit/>
          </a:bodyPr>
          <a:lstStyle/>
          <a:p>
            <a:pPr algn="ctr"/>
            <a:r>
              <a:rPr lang="es-CO" b="1" dirty="0" smtClean="0"/>
              <a:t>COMPONENTE CONCEPTUAL</a:t>
            </a:r>
            <a:endParaRPr lang="es-CO" b="1" dirty="0"/>
          </a:p>
        </p:txBody>
      </p:sp>
      <p:pic>
        <p:nvPicPr>
          <p:cNvPr id="13" name="Picture 11" descr="g1_oj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488852"/>
            <a:ext cx="1737193" cy="165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C:\Users\usuario\Documents\TEORIAS DEL APRENDIZAJE\image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1700808"/>
            <a:ext cx="6120680" cy="485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960736"/>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p:cNvSpPr>
          <p:nvPr>
            <p:ph type="body" idx="1"/>
          </p:nvPr>
        </p:nvSpPr>
        <p:spPr>
          <a:xfrm>
            <a:off x="3059832" y="599281"/>
            <a:ext cx="5482952" cy="1011237"/>
          </a:xfrm>
        </p:spPr>
        <p:txBody>
          <a:bodyPr>
            <a:normAutofit fontScale="92500" lnSpcReduction="10000"/>
          </a:bodyPr>
          <a:lstStyle/>
          <a:p>
            <a:pPr algn="ctr">
              <a:buFont typeface="Arial" panose="020B0604020202020204" pitchFamily="34" charset="0"/>
              <a:buNone/>
            </a:pPr>
            <a:r>
              <a:rPr lang="es-CL" dirty="0" smtClean="0"/>
              <a:t>Visiones  individuales vs</a:t>
            </a:r>
          </a:p>
          <a:p>
            <a:pPr algn="ctr">
              <a:buFont typeface="Arial" panose="020B0604020202020204" pitchFamily="34" charset="0"/>
              <a:buNone/>
            </a:pPr>
            <a:r>
              <a:rPr lang="es-CL" dirty="0" smtClean="0"/>
              <a:t>Visiones compartidas</a:t>
            </a:r>
          </a:p>
        </p:txBody>
      </p:sp>
      <p:pic>
        <p:nvPicPr>
          <p:cNvPr id="289796" name="Picture 4" descr="MCj041149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838" y="3230563"/>
            <a:ext cx="15843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7" name="Picture 5" descr="MCj041150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5495" y="3232150"/>
            <a:ext cx="159702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8" name="Picture 6" descr="MCj0410257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5550" y="3230562"/>
            <a:ext cx="139065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9" name="AutoShape 7"/>
          <p:cNvSpPr>
            <a:spLocks noChangeArrowheads="1"/>
          </p:cNvSpPr>
          <p:nvPr/>
        </p:nvSpPr>
        <p:spPr bwMode="auto">
          <a:xfrm>
            <a:off x="155848" y="1768623"/>
            <a:ext cx="3048000" cy="1151265"/>
          </a:xfrm>
          <a:prstGeom prst="cloudCallout">
            <a:avLst>
              <a:gd name="adj1" fmla="val 15000"/>
              <a:gd name="adj2" fmla="val 7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L" sz="1800" dirty="0">
                <a:latin typeface="Arial" panose="020B0604020202020204" pitchFamily="34" charset="0"/>
              </a:rPr>
              <a:t>Mi visión para el departamento es A</a:t>
            </a:r>
          </a:p>
        </p:txBody>
      </p:sp>
      <p:sp>
        <p:nvSpPr>
          <p:cNvPr id="289800" name="AutoShape 8"/>
          <p:cNvSpPr>
            <a:spLocks noChangeArrowheads="1"/>
          </p:cNvSpPr>
          <p:nvPr/>
        </p:nvSpPr>
        <p:spPr bwMode="auto">
          <a:xfrm>
            <a:off x="3317769" y="1735454"/>
            <a:ext cx="2895600" cy="1143000"/>
          </a:xfrm>
          <a:prstGeom prst="cloudCallout">
            <a:avLst>
              <a:gd name="adj1" fmla="val -22972"/>
              <a:gd name="adj2" fmla="val 90972"/>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L" sz="1800">
                <a:latin typeface="Arial" panose="020B0604020202020204" pitchFamily="34" charset="0"/>
              </a:rPr>
              <a:t>Mi visión para el departamento es B</a:t>
            </a:r>
          </a:p>
        </p:txBody>
      </p:sp>
      <p:sp>
        <p:nvSpPr>
          <p:cNvPr id="289801" name="AutoShape 9"/>
          <p:cNvSpPr>
            <a:spLocks noChangeArrowheads="1"/>
          </p:cNvSpPr>
          <p:nvPr/>
        </p:nvSpPr>
        <p:spPr bwMode="auto">
          <a:xfrm>
            <a:off x="6213369" y="1610518"/>
            <a:ext cx="2895600" cy="1143000"/>
          </a:xfrm>
          <a:prstGeom prst="cloudCallout">
            <a:avLst>
              <a:gd name="adj1" fmla="val -24616"/>
              <a:gd name="adj2" fmla="val 79583"/>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L" sz="1800" dirty="0">
                <a:latin typeface="Arial" panose="020B0604020202020204" pitchFamily="34" charset="0"/>
              </a:rPr>
              <a:t>Mi visión para el departamento es C</a:t>
            </a:r>
          </a:p>
        </p:txBody>
      </p:sp>
      <p:sp>
        <p:nvSpPr>
          <p:cNvPr id="289802" name="Text Box 10"/>
          <p:cNvSpPr txBox="1">
            <a:spLocks noChangeArrowheads="1"/>
          </p:cNvSpPr>
          <p:nvPr/>
        </p:nvSpPr>
        <p:spPr bwMode="auto">
          <a:xfrm>
            <a:off x="395536" y="5410200"/>
            <a:ext cx="84969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L" sz="2400" dirty="0">
                <a:latin typeface="Arial" panose="020B0604020202020204" pitchFamily="34" charset="0"/>
              </a:rPr>
              <a:t>La visión colectiva no será A+B+C, pero deberá integrará elementos de los tres</a:t>
            </a:r>
          </a:p>
        </p:txBody>
      </p:sp>
      <p:sp>
        <p:nvSpPr>
          <p:cNvPr id="289803" name="Text Box 11"/>
          <p:cNvSpPr txBox="1">
            <a:spLocks noChangeArrowheads="1"/>
          </p:cNvSpPr>
          <p:nvPr/>
        </p:nvSpPr>
        <p:spPr bwMode="auto">
          <a:xfrm>
            <a:off x="827584" y="6255344"/>
            <a:ext cx="721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L" sz="2400" dirty="0">
                <a:latin typeface="Arial" panose="020B0604020202020204" pitchFamily="34" charset="0"/>
              </a:rPr>
              <a:t>Comunicación y Negociación</a:t>
            </a:r>
          </a:p>
        </p:txBody>
      </p:sp>
      <p:pic>
        <p:nvPicPr>
          <p:cNvPr id="11" name="Picture 13" descr="C:\Users\usuario\Documents\TEORIAS DEL APRENDIZAJE\images (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55965"/>
            <a:ext cx="1900742" cy="163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123728" y="155439"/>
            <a:ext cx="6624736" cy="369332"/>
          </a:xfrm>
          <a:prstGeom prst="rect">
            <a:avLst/>
          </a:prstGeom>
          <a:noFill/>
        </p:spPr>
        <p:txBody>
          <a:bodyPr wrap="square" rtlCol="0">
            <a:spAutoFit/>
          </a:bodyPr>
          <a:lstStyle/>
          <a:p>
            <a:r>
              <a:rPr lang="es-CO" b="1" dirty="0" smtClean="0"/>
              <a:t>HORIZONTE INSTITUCIONAL (VISION-MISION-OBJETIVOS-POLITICAS</a:t>
            </a:r>
            <a:endParaRPr lang="es-CO" b="1" dirty="0"/>
          </a:p>
        </p:txBody>
      </p:sp>
    </p:spTree>
    <p:custDataLst>
      <p:tags r:id="rId1"/>
    </p:custDataLst>
    <p:extLst>
      <p:ext uri="{BB962C8B-B14F-4D97-AF65-F5344CB8AC3E}">
        <p14:creationId xmlns:p14="http://schemas.microsoft.com/office/powerpoint/2010/main" val="890984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7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97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97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97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98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980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9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9" grpId="0" animBg="1"/>
      <p:bldP spid="289800" grpId="0" animBg="1"/>
      <p:bldP spid="289801" grpId="0" animBg="1"/>
      <p:bldP spid="289802" grpId="0"/>
      <p:bldP spid="28980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body" idx="1"/>
          </p:nvPr>
        </p:nvSpPr>
        <p:spPr>
          <a:xfrm>
            <a:off x="533400" y="990600"/>
            <a:ext cx="8229600" cy="4525963"/>
          </a:xfrm>
        </p:spPr>
        <p:txBody>
          <a:bodyPr/>
          <a:lstStyle/>
          <a:p>
            <a:pPr marL="0" indent="0" algn="just" defTabSz="914400">
              <a:buFont typeface="Arial" panose="020B0604020202020204" pitchFamily="34" charset="0"/>
              <a:buNone/>
            </a:pPr>
            <a:r>
              <a:rPr lang="es-CL" smtClean="0"/>
              <a:t>La visión corresponderá a una imagen de futuro fundamentalmente realizable y no cualquier imagen de futuro.</a:t>
            </a:r>
          </a:p>
        </p:txBody>
      </p:sp>
      <p:pic>
        <p:nvPicPr>
          <p:cNvPr id="21507" name="Picture 3" descr="MCBD20180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3048000"/>
            <a:ext cx="28956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MCj0434834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7338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1" name="Line 5"/>
          <p:cNvSpPr>
            <a:spLocks noChangeShapeType="1"/>
          </p:cNvSpPr>
          <p:nvPr/>
        </p:nvSpPr>
        <p:spPr bwMode="auto">
          <a:xfrm flipH="1">
            <a:off x="5791200" y="3581400"/>
            <a:ext cx="2743200" cy="23622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s-CO"/>
          </a:p>
        </p:txBody>
      </p:sp>
      <p:sp>
        <p:nvSpPr>
          <p:cNvPr id="290822" name="Line 6"/>
          <p:cNvSpPr>
            <a:spLocks noChangeShapeType="1"/>
          </p:cNvSpPr>
          <p:nvPr/>
        </p:nvSpPr>
        <p:spPr bwMode="auto">
          <a:xfrm>
            <a:off x="6019800" y="3581400"/>
            <a:ext cx="2362200" cy="23622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s-CO"/>
          </a:p>
        </p:txBody>
      </p:sp>
      <p:pic>
        <p:nvPicPr>
          <p:cNvPr id="7" name="7 Imagen" descr="Educac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76271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0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animBg="1"/>
      <p:bldP spid="29082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p:txBody>
          <a:bodyPr>
            <a:normAutofit fontScale="90000"/>
          </a:bodyPr>
          <a:lstStyle/>
          <a:p>
            <a:r>
              <a:rPr lang="es-CL" sz="4000" smtClean="0"/>
              <a:t>Si la visión es como un faro </a:t>
            </a:r>
            <a:br>
              <a:rPr lang="es-CL" sz="4000" smtClean="0"/>
            </a:br>
            <a:r>
              <a:rPr lang="es-CL" sz="4000" smtClean="0"/>
              <a:t>en el camino</a:t>
            </a:r>
          </a:p>
        </p:txBody>
      </p:sp>
      <p:sp>
        <p:nvSpPr>
          <p:cNvPr id="25603" name="Rectangle 3"/>
          <p:cNvSpPr>
            <a:spLocks noGrp="1"/>
          </p:cNvSpPr>
          <p:nvPr>
            <p:ph type="body" idx="1"/>
          </p:nvPr>
        </p:nvSpPr>
        <p:spPr>
          <a:xfrm>
            <a:off x="457200" y="1600200"/>
            <a:ext cx="7848600" cy="1676400"/>
          </a:xfrm>
        </p:spPr>
        <p:txBody>
          <a:bodyPr/>
          <a:lstStyle/>
          <a:p>
            <a:pPr marL="0" indent="0" algn="just" defTabSz="914400">
              <a:lnSpc>
                <a:spcPct val="80000"/>
              </a:lnSpc>
              <a:buFont typeface="Arial" panose="020B0604020202020204" pitchFamily="34" charset="0"/>
              <a:buNone/>
            </a:pPr>
            <a:r>
              <a:rPr lang="es-CL" sz="2400" smtClean="0"/>
              <a:t>Si el faro está más lejos, su luz debe ser más fuerte, puede considerar temas más generales, cambios más profundos. Si está mas cerca la luz puede ser más débil pero se podrá ver más definida. Los cambios deben ser más acotados</a:t>
            </a:r>
          </a:p>
        </p:txBody>
      </p:sp>
      <p:pic>
        <p:nvPicPr>
          <p:cNvPr id="293892" name="Picture 4" descr="MCj031194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191000"/>
            <a:ext cx="4302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3" name="Picture 5" descr="MCj031194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5791200"/>
            <a:ext cx="3079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4" name="AutoShape 6"/>
          <p:cNvSpPr>
            <a:spLocks noChangeArrowheads="1"/>
          </p:cNvSpPr>
          <p:nvPr/>
        </p:nvSpPr>
        <p:spPr bwMode="auto">
          <a:xfrm rot="5400000">
            <a:off x="2705100" y="2476500"/>
            <a:ext cx="457200" cy="4038600"/>
          </a:xfrm>
          <a:prstGeom prst="triangle">
            <a:avLst>
              <a:gd name="adj" fmla="val 50000"/>
            </a:avLst>
          </a:prstGeom>
          <a:solidFill>
            <a:srgbClr val="C0C0C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293895" name="AutoShape 7"/>
          <p:cNvSpPr>
            <a:spLocks noChangeArrowheads="1"/>
          </p:cNvSpPr>
          <p:nvPr/>
        </p:nvSpPr>
        <p:spPr bwMode="auto">
          <a:xfrm rot="5400000">
            <a:off x="3924300" y="2247900"/>
            <a:ext cx="1219200" cy="7391400"/>
          </a:xfrm>
          <a:prstGeom prst="triangle">
            <a:avLst>
              <a:gd name="adj" fmla="val 50000"/>
            </a:avLst>
          </a:prstGeom>
          <a:solidFill>
            <a:srgbClr val="C0C0C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293896" name="Text Box 8"/>
          <p:cNvSpPr txBox="1">
            <a:spLocks noChangeArrowheads="1"/>
          </p:cNvSpPr>
          <p:nvPr/>
        </p:nvSpPr>
        <p:spPr bwMode="auto">
          <a:xfrm>
            <a:off x="5791200" y="3276600"/>
            <a:ext cx="2819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L" sz="1800">
                <a:latin typeface="Arial" panose="020B0604020202020204" pitchFamily="34" charset="0"/>
              </a:rPr>
              <a:t>¿Que rupturas pueden aparecer en </a:t>
            </a:r>
          </a:p>
          <a:p>
            <a:pPr algn="ctr" eaLnBrk="1" hangingPunct="1">
              <a:spcBef>
                <a:spcPct val="0"/>
              </a:spcBef>
              <a:buFontTx/>
              <a:buNone/>
            </a:pPr>
            <a:r>
              <a:rPr lang="es-CL" sz="1800">
                <a:latin typeface="Arial" panose="020B0604020202020204" pitchFamily="34" charset="0"/>
              </a:rPr>
              <a:t>este ejercicio?</a:t>
            </a:r>
          </a:p>
        </p:txBody>
      </p:sp>
      <p:sp>
        <p:nvSpPr>
          <p:cNvPr id="293897" name="AutoShape 9"/>
          <p:cNvSpPr>
            <a:spLocks noChangeArrowheads="1"/>
          </p:cNvSpPr>
          <p:nvPr/>
        </p:nvSpPr>
        <p:spPr bwMode="auto">
          <a:xfrm flipH="1">
            <a:off x="2895600" y="2971800"/>
            <a:ext cx="2438400" cy="3733800"/>
          </a:xfrm>
          <a:prstGeom prst="lightningBolt">
            <a:avLst/>
          </a:prstGeom>
          <a:solidFill>
            <a:srgbClr val="EAEAEA"/>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pic>
        <p:nvPicPr>
          <p:cNvPr id="10" name="7 Imagen" descr="Educa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40491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38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389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389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38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389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3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4" grpId="0" animBg="1"/>
      <p:bldP spid="293895" grpId="0" animBg="1"/>
      <p:bldP spid="293896" grpId="0"/>
      <p:bldP spid="29389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971600" y="240219"/>
            <a:ext cx="4320480" cy="369332"/>
          </a:xfrm>
          <a:prstGeom prst="rect">
            <a:avLst/>
          </a:prstGeom>
          <a:noFill/>
        </p:spPr>
        <p:txBody>
          <a:bodyPr wrap="square" rtlCol="0">
            <a:spAutoFit/>
          </a:bodyPr>
          <a:lstStyle/>
          <a:p>
            <a:r>
              <a:rPr lang="es-CO" b="1" dirty="0" smtClean="0"/>
              <a:t>REFERENTE…..DESDE LA PLANEACIÓN……..</a:t>
            </a:r>
            <a:endParaRPr lang="es-CO" b="1" dirty="0"/>
          </a:p>
        </p:txBody>
      </p:sp>
      <p:pic>
        <p:nvPicPr>
          <p:cNvPr id="5" name="Picture 25" descr="cheshire2"/>
          <p:cNvPicPr>
            <a:picLocks noChangeAspect="1" noChangeArrowheads="1"/>
          </p:cNvPicPr>
          <p:nvPr/>
        </p:nvPicPr>
        <p:blipFill>
          <a:blip r:embed="rId4">
            <a:extLst>
              <a:ext uri="{28A0092B-C50C-407E-A947-70E740481C1C}">
                <a14:useLocalDpi xmlns:a14="http://schemas.microsoft.com/office/drawing/2010/main" val="0"/>
              </a:ext>
            </a:extLst>
          </a:blip>
          <a:srcRect l="12000" r="12000"/>
          <a:stretch>
            <a:fillRect/>
          </a:stretch>
        </p:blipFill>
        <p:spPr bwMode="auto">
          <a:xfrm>
            <a:off x="539750" y="1341438"/>
            <a:ext cx="2754313"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6"/>
          <p:cNvSpPr>
            <a:spLocks noChangeArrowheads="1"/>
          </p:cNvSpPr>
          <p:nvPr/>
        </p:nvSpPr>
        <p:spPr bwMode="auto">
          <a:xfrm>
            <a:off x="3492500" y="1268413"/>
            <a:ext cx="53276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400">
              <a:lnSpc>
                <a:spcPct val="80000"/>
              </a:lnSpc>
              <a:buFont typeface="Arial" panose="020B0604020202020204" pitchFamily="34" charset="0"/>
              <a:buNone/>
            </a:pPr>
            <a:r>
              <a:rPr lang="es-CL" sz="2000" dirty="0"/>
              <a:t>Alicia: ”¿Me podría decir, por favor, en qué dirección tengo que ir?”</a:t>
            </a:r>
          </a:p>
          <a:p>
            <a:pPr algn="just" defTabSz="914400">
              <a:lnSpc>
                <a:spcPct val="80000"/>
              </a:lnSpc>
              <a:buFont typeface="Arial" panose="020B0604020202020204" pitchFamily="34" charset="0"/>
              <a:buNone/>
            </a:pPr>
            <a:endParaRPr lang="es-CL" sz="2000" dirty="0"/>
          </a:p>
          <a:p>
            <a:pPr algn="just" defTabSz="914400">
              <a:lnSpc>
                <a:spcPct val="80000"/>
              </a:lnSpc>
              <a:buFont typeface="Arial" panose="020B0604020202020204" pitchFamily="34" charset="0"/>
              <a:buNone/>
            </a:pPr>
            <a:r>
              <a:rPr lang="es-CL" sz="2000" dirty="0"/>
              <a:t>“Eso depende mucho de adónde quieras llegar”, dijo el Gato.</a:t>
            </a:r>
          </a:p>
          <a:p>
            <a:pPr algn="just" defTabSz="914400">
              <a:lnSpc>
                <a:spcPct val="80000"/>
              </a:lnSpc>
              <a:buFont typeface="Arial" panose="020B0604020202020204" pitchFamily="34" charset="0"/>
              <a:buNone/>
            </a:pPr>
            <a:r>
              <a:rPr lang="es-CL" sz="2000" dirty="0"/>
              <a:t/>
            </a:r>
            <a:br>
              <a:rPr lang="es-CL" sz="2000" dirty="0"/>
            </a:br>
            <a:r>
              <a:rPr lang="es-CL" sz="2000" dirty="0"/>
              <a:t>“No me importa mucho hacia  dónde” dijo Alicia.</a:t>
            </a:r>
            <a:br>
              <a:rPr lang="es-CL" sz="2000" dirty="0"/>
            </a:br>
            <a:endParaRPr lang="es-CL" sz="2000" dirty="0"/>
          </a:p>
          <a:p>
            <a:pPr algn="just" defTabSz="914400">
              <a:lnSpc>
                <a:spcPct val="80000"/>
              </a:lnSpc>
              <a:buFont typeface="Arial" panose="020B0604020202020204" pitchFamily="34" charset="0"/>
              <a:buNone/>
            </a:pPr>
            <a:r>
              <a:rPr lang="es-CL" sz="2000" dirty="0"/>
              <a:t>“Entonces no importa mucho en qué dirección vayas”, dijo el Gato.</a:t>
            </a:r>
          </a:p>
          <a:p>
            <a:pPr algn="just" defTabSz="914400">
              <a:lnSpc>
                <a:spcPct val="80000"/>
              </a:lnSpc>
              <a:buFont typeface="Arial" panose="020B0604020202020204" pitchFamily="34" charset="0"/>
              <a:buNone/>
            </a:pPr>
            <a:endParaRPr lang="es-CL" sz="2000" dirty="0"/>
          </a:p>
          <a:p>
            <a:pPr algn="just" defTabSz="914400">
              <a:lnSpc>
                <a:spcPct val="80000"/>
              </a:lnSpc>
              <a:buFont typeface="Arial" panose="020B0604020202020204" pitchFamily="34" charset="0"/>
              <a:buNone/>
            </a:pPr>
            <a:r>
              <a:rPr lang="es-CL" sz="2000" dirty="0"/>
              <a:t>“siempre que llegue a </a:t>
            </a:r>
            <a:r>
              <a:rPr lang="es-CL" sz="2000" i="1" dirty="0"/>
              <a:t>alguna parte</a:t>
            </a:r>
            <a:r>
              <a:rPr lang="es-CL" sz="2000" dirty="0"/>
              <a:t>“, agregó Alicia .</a:t>
            </a:r>
          </a:p>
          <a:p>
            <a:pPr algn="just" defTabSz="914400">
              <a:lnSpc>
                <a:spcPct val="80000"/>
              </a:lnSpc>
              <a:buFont typeface="Arial" panose="020B0604020202020204" pitchFamily="34" charset="0"/>
              <a:buNone/>
            </a:pPr>
            <a:endParaRPr lang="es-CL" sz="2000" dirty="0"/>
          </a:p>
          <a:p>
            <a:pPr algn="just" defTabSz="914400">
              <a:lnSpc>
                <a:spcPct val="80000"/>
              </a:lnSpc>
              <a:buFont typeface="Arial" panose="020B0604020202020204" pitchFamily="34" charset="0"/>
              <a:buNone/>
            </a:pPr>
            <a:r>
              <a:rPr lang="es-CL" sz="2000" dirty="0"/>
              <a:t>“Oh, seguro lo harás”, dijo el Gato, “si tan sólo caminas lo suficiente”.» </a:t>
            </a:r>
          </a:p>
        </p:txBody>
      </p:sp>
    </p:spTree>
    <p:extLst>
      <p:ext uri="{BB962C8B-B14F-4D97-AF65-F5344CB8AC3E}">
        <p14:creationId xmlns:p14="http://schemas.microsoft.com/office/powerpoint/2010/main" val="29218908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6">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dvAuto="50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body" idx="1"/>
          </p:nvPr>
        </p:nvSpPr>
        <p:spPr>
          <a:xfrm>
            <a:off x="457200" y="1143000"/>
            <a:ext cx="8229600" cy="1295400"/>
          </a:xfrm>
        </p:spPr>
        <p:txBody>
          <a:bodyPr>
            <a:normAutofit fontScale="92500"/>
          </a:bodyPr>
          <a:lstStyle/>
          <a:p>
            <a:pPr marL="63500" indent="-63500" defTabSz="914400">
              <a:lnSpc>
                <a:spcPct val="80000"/>
              </a:lnSpc>
              <a:buFont typeface="Arial" panose="020B0604020202020204" pitchFamily="34" charset="0"/>
              <a:buNone/>
            </a:pPr>
            <a:r>
              <a:rPr lang="es-CL" sz="3800" smtClean="0"/>
              <a:t>Cuidado: Que no pase que de mucho soñar, </a:t>
            </a:r>
          </a:p>
          <a:p>
            <a:pPr marL="63500" indent="-63500" defTabSz="914400">
              <a:lnSpc>
                <a:spcPct val="80000"/>
              </a:lnSpc>
              <a:buFont typeface="Arial" panose="020B0604020202020204" pitchFamily="34" charset="0"/>
              <a:buNone/>
            </a:pPr>
            <a:r>
              <a:rPr lang="es-CL" sz="3800" smtClean="0"/>
              <a:t>nos quedemos dormidos</a:t>
            </a:r>
          </a:p>
        </p:txBody>
      </p:sp>
      <p:pic>
        <p:nvPicPr>
          <p:cNvPr id="26627" name="Picture 3" descr="MCj0378751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667000"/>
            <a:ext cx="2947988"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4038600" y="2057400"/>
            <a:ext cx="4689475" cy="3544888"/>
            <a:chOff x="2677" y="1536"/>
            <a:chExt cx="2954" cy="2233"/>
          </a:xfrm>
        </p:grpSpPr>
        <p:sp>
          <p:nvSpPr>
            <p:cNvPr id="26629" name="AutoShape 5"/>
            <p:cNvSpPr>
              <a:spLocks noChangeAspect="1" noChangeArrowheads="1" noTextEdit="1"/>
            </p:cNvSpPr>
            <p:nvPr/>
          </p:nvSpPr>
          <p:spPr bwMode="auto">
            <a:xfrm>
              <a:off x="2688" y="1536"/>
              <a:ext cx="2943" cy="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p>
          </p:txBody>
        </p:sp>
        <p:sp>
          <p:nvSpPr>
            <p:cNvPr id="26630" name="Freeform 6"/>
            <p:cNvSpPr>
              <a:spLocks noEditPoints="1"/>
            </p:cNvSpPr>
            <p:nvPr/>
          </p:nvSpPr>
          <p:spPr bwMode="auto">
            <a:xfrm>
              <a:off x="2677" y="2010"/>
              <a:ext cx="2904" cy="1759"/>
            </a:xfrm>
            <a:custGeom>
              <a:avLst/>
              <a:gdLst>
                <a:gd name="T0" fmla="*/ 180 w 5806"/>
                <a:gd name="T1" fmla="*/ 97 h 3518"/>
                <a:gd name="T2" fmla="*/ 177 w 5806"/>
                <a:gd name="T3" fmla="*/ 100 h 3518"/>
                <a:gd name="T4" fmla="*/ 173 w 5806"/>
                <a:gd name="T5" fmla="*/ 102 h 3518"/>
                <a:gd name="T6" fmla="*/ 163 w 5806"/>
                <a:gd name="T7" fmla="*/ 105 h 3518"/>
                <a:gd name="T8" fmla="*/ 103 w 5806"/>
                <a:gd name="T9" fmla="*/ 110 h 3518"/>
                <a:gd name="T10" fmla="*/ 62 w 5806"/>
                <a:gd name="T11" fmla="*/ 109 h 3518"/>
                <a:gd name="T12" fmla="*/ 50 w 5806"/>
                <a:gd name="T13" fmla="*/ 108 h 3518"/>
                <a:gd name="T14" fmla="*/ 50 w 5806"/>
                <a:gd name="T15" fmla="*/ 110 h 3518"/>
                <a:gd name="T16" fmla="*/ 48 w 5806"/>
                <a:gd name="T17" fmla="*/ 110 h 3518"/>
                <a:gd name="T18" fmla="*/ 47 w 5806"/>
                <a:gd name="T19" fmla="*/ 107 h 3518"/>
                <a:gd name="T20" fmla="*/ 36 w 5806"/>
                <a:gd name="T21" fmla="*/ 106 h 3518"/>
                <a:gd name="T22" fmla="*/ 7 w 5806"/>
                <a:gd name="T23" fmla="*/ 97 h 3518"/>
                <a:gd name="T24" fmla="*/ 1 w 5806"/>
                <a:gd name="T25" fmla="*/ 92 h 3518"/>
                <a:gd name="T26" fmla="*/ 2 w 5806"/>
                <a:gd name="T27" fmla="*/ 82 h 3518"/>
                <a:gd name="T28" fmla="*/ 17 w 5806"/>
                <a:gd name="T29" fmla="*/ 73 h 3518"/>
                <a:gd name="T30" fmla="*/ 34 w 5806"/>
                <a:gd name="T31" fmla="*/ 76 h 3518"/>
                <a:gd name="T32" fmla="*/ 40 w 5806"/>
                <a:gd name="T33" fmla="*/ 78 h 3518"/>
                <a:gd name="T34" fmla="*/ 41 w 5806"/>
                <a:gd name="T35" fmla="*/ 70 h 3518"/>
                <a:gd name="T36" fmla="*/ 43 w 5806"/>
                <a:gd name="T37" fmla="*/ 57 h 3518"/>
                <a:gd name="T38" fmla="*/ 48 w 5806"/>
                <a:gd name="T39" fmla="*/ 56 h 3518"/>
                <a:gd name="T40" fmla="*/ 53 w 5806"/>
                <a:gd name="T41" fmla="*/ 60 h 3518"/>
                <a:gd name="T42" fmla="*/ 55 w 5806"/>
                <a:gd name="T43" fmla="*/ 65 h 3518"/>
                <a:gd name="T44" fmla="*/ 58 w 5806"/>
                <a:gd name="T45" fmla="*/ 58 h 3518"/>
                <a:gd name="T46" fmla="*/ 62 w 5806"/>
                <a:gd name="T47" fmla="*/ 54 h 3518"/>
                <a:gd name="T48" fmla="*/ 65 w 5806"/>
                <a:gd name="T49" fmla="*/ 51 h 3518"/>
                <a:gd name="T50" fmla="*/ 68 w 5806"/>
                <a:gd name="T51" fmla="*/ 49 h 3518"/>
                <a:gd name="T52" fmla="*/ 75 w 5806"/>
                <a:gd name="T53" fmla="*/ 50 h 3518"/>
                <a:gd name="T54" fmla="*/ 78 w 5806"/>
                <a:gd name="T55" fmla="*/ 53 h 3518"/>
                <a:gd name="T56" fmla="*/ 80 w 5806"/>
                <a:gd name="T57" fmla="*/ 51 h 3518"/>
                <a:gd name="T58" fmla="*/ 82 w 5806"/>
                <a:gd name="T59" fmla="*/ 47 h 3518"/>
                <a:gd name="T60" fmla="*/ 85 w 5806"/>
                <a:gd name="T61" fmla="*/ 44 h 3518"/>
                <a:gd name="T62" fmla="*/ 90 w 5806"/>
                <a:gd name="T63" fmla="*/ 43 h 3518"/>
                <a:gd name="T64" fmla="*/ 95 w 5806"/>
                <a:gd name="T65" fmla="*/ 47 h 3518"/>
                <a:gd name="T66" fmla="*/ 96 w 5806"/>
                <a:gd name="T67" fmla="*/ 28 h 3518"/>
                <a:gd name="T68" fmla="*/ 104 w 5806"/>
                <a:gd name="T69" fmla="*/ 18 h 3518"/>
                <a:gd name="T70" fmla="*/ 108 w 5806"/>
                <a:gd name="T71" fmla="*/ 15 h 3518"/>
                <a:gd name="T72" fmla="*/ 111 w 5806"/>
                <a:gd name="T73" fmla="*/ 14 h 3518"/>
                <a:gd name="T74" fmla="*/ 110 w 5806"/>
                <a:gd name="T75" fmla="*/ 10 h 3518"/>
                <a:gd name="T76" fmla="*/ 119 w 5806"/>
                <a:gd name="T77" fmla="*/ 5 h 3518"/>
                <a:gd name="T78" fmla="*/ 133 w 5806"/>
                <a:gd name="T79" fmla="*/ 6 h 3518"/>
                <a:gd name="T80" fmla="*/ 132 w 5806"/>
                <a:gd name="T81" fmla="*/ 15 h 3518"/>
                <a:gd name="T82" fmla="*/ 133 w 5806"/>
                <a:gd name="T83" fmla="*/ 23 h 3518"/>
                <a:gd name="T84" fmla="*/ 134 w 5806"/>
                <a:gd name="T85" fmla="*/ 31 h 3518"/>
                <a:gd name="T86" fmla="*/ 129 w 5806"/>
                <a:gd name="T87" fmla="*/ 36 h 3518"/>
                <a:gd name="T88" fmla="*/ 129 w 5806"/>
                <a:gd name="T89" fmla="*/ 39 h 3518"/>
                <a:gd name="T90" fmla="*/ 137 w 5806"/>
                <a:gd name="T91" fmla="*/ 46 h 3518"/>
                <a:gd name="T92" fmla="*/ 138 w 5806"/>
                <a:gd name="T93" fmla="*/ 59 h 3518"/>
                <a:gd name="T94" fmla="*/ 135 w 5806"/>
                <a:gd name="T95" fmla="*/ 71 h 3518"/>
                <a:gd name="T96" fmla="*/ 141 w 5806"/>
                <a:gd name="T97" fmla="*/ 70 h 3518"/>
                <a:gd name="T98" fmla="*/ 144 w 5806"/>
                <a:gd name="T99" fmla="*/ 65 h 3518"/>
                <a:gd name="T100" fmla="*/ 147 w 5806"/>
                <a:gd name="T101" fmla="*/ 55 h 3518"/>
                <a:gd name="T102" fmla="*/ 166 w 5806"/>
                <a:gd name="T103" fmla="*/ 54 h 3518"/>
                <a:gd name="T104" fmla="*/ 171 w 5806"/>
                <a:gd name="T105" fmla="*/ 62 h 3518"/>
                <a:gd name="T106" fmla="*/ 171 w 5806"/>
                <a:gd name="T107" fmla="*/ 69 h 3518"/>
                <a:gd name="T108" fmla="*/ 173 w 5806"/>
                <a:gd name="T109" fmla="*/ 75 h 3518"/>
                <a:gd name="T110" fmla="*/ 182 w 5806"/>
                <a:gd name="T111" fmla="*/ 89 h 3518"/>
                <a:gd name="T112" fmla="*/ 134 w 5806"/>
                <a:gd name="T113" fmla="*/ 78 h 3518"/>
                <a:gd name="T114" fmla="*/ 131 w 5806"/>
                <a:gd name="T115" fmla="*/ 78 h 3518"/>
                <a:gd name="T116" fmla="*/ 129 w 5806"/>
                <a:gd name="T117" fmla="*/ 82 h 3518"/>
                <a:gd name="T118" fmla="*/ 134 w 5806"/>
                <a:gd name="T119" fmla="*/ 80 h 3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806"/>
                <a:gd name="T181" fmla="*/ 0 h 3518"/>
                <a:gd name="T182" fmla="*/ 5806 w 5806"/>
                <a:gd name="T183" fmla="*/ 3518 h 35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806" h="3518">
                  <a:moveTo>
                    <a:pt x="5806" y="2905"/>
                  </a:moveTo>
                  <a:lnTo>
                    <a:pt x="5798" y="2928"/>
                  </a:lnTo>
                  <a:lnTo>
                    <a:pt x="5789" y="2963"/>
                  </a:lnTo>
                  <a:lnTo>
                    <a:pt x="5775" y="3000"/>
                  </a:lnTo>
                  <a:lnTo>
                    <a:pt x="5760" y="3039"/>
                  </a:lnTo>
                  <a:lnTo>
                    <a:pt x="5740" y="3076"/>
                  </a:lnTo>
                  <a:lnTo>
                    <a:pt x="5721" y="3109"/>
                  </a:lnTo>
                  <a:lnTo>
                    <a:pt x="5699" y="3132"/>
                  </a:lnTo>
                  <a:lnTo>
                    <a:pt x="5678" y="3146"/>
                  </a:lnTo>
                  <a:lnTo>
                    <a:pt x="5672" y="3151"/>
                  </a:lnTo>
                  <a:lnTo>
                    <a:pt x="5661" y="3163"/>
                  </a:lnTo>
                  <a:lnTo>
                    <a:pt x="5645" y="3179"/>
                  </a:lnTo>
                  <a:lnTo>
                    <a:pt x="5630" y="3196"/>
                  </a:lnTo>
                  <a:lnTo>
                    <a:pt x="5612" y="3211"/>
                  </a:lnTo>
                  <a:lnTo>
                    <a:pt x="5597" y="3227"/>
                  </a:lnTo>
                  <a:lnTo>
                    <a:pt x="5583" y="3239"/>
                  </a:lnTo>
                  <a:lnTo>
                    <a:pt x="5575" y="3248"/>
                  </a:lnTo>
                  <a:lnTo>
                    <a:pt x="5521" y="3262"/>
                  </a:lnTo>
                  <a:lnTo>
                    <a:pt x="5469" y="3275"/>
                  </a:lnTo>
                  <a:lnTo>
                    <a:pt x="5416" y="3289"/>
                  </a:lnTo>
                  <a:lnTo>
                    <a:pt x="5364" y="3303"/>
                  </a:lnTo>
                  <a:lnTo>
                    <a:pt x="5312" y="3314"/>
                  </a:lnTo>
                  <a:lnTo>
                    <a:pt x="5259" y="3326"/>
                  </a:lnTo>
                  <a:lnTo>
                    <a:pt x="5207" y="3338"/>
                  </a:lnTo>
                  <a:lnTo>
                    <a:pt x="5155" y="3351"/>
                  </a:lnTo>
                  <a:lnTo>
                    <a:pt x="4782" y="3398"/>
                  </a:lnTo>
                  <a:lnTo>
                    <a:pt x="4412" y="3438"/>
                  </a:lnTo>
                  <a:lnTo>
                    <a:pt x="4039" y="3471"/>
                  </a:lnTo>
                  <a:lnTo>
                    <a:pt x="3667" y="3498"/>
                  </a:lnTo>
                  <a:lnTo>
                    <a:pt x="3295" y="3512"/>
                  </a:lnTo>
                  <a:lnTo>
                    <a:pt x="2922" y="3518"/>
                  </a:lnTo>
                  <a:lnTo>
                    <a:pt x="2550" y="3510"/>
                  </a:lnTo>
                  <a:lnTo>
                    <a:pt x="2183" y="3493"/>
                  </a:lnTo>
                  <a:lnTo>
                    <a:pt x="2108" y="3483"/>
                  </a:lnTo>
                  <a:lnTo>
                    <a:pt x="2034" y="3479"/>
                  </a:lnTo>
                  <a:lnTo>
                    <a:pt x="1958" y="3477"/>
                  </a:lnTo>
                  <a:lnTo>
                    <a:pt x="1885" y="3475"/>
                  </a:lnTo>
                  <a:lnTo>
                    <a:pt x="1809" y="3471"/>
                  </a:lnTo>
                  <a:lnTo>
                    <a:pt x="1735" y="3467"/>
                  </a:lnTo>
                  <a:lnTo>
                    <a:pt x="1664" y="3462"/>
                  </a:lnTo>
                  <a:lnTo>
                    <a:pt x="1594" y="3450"/>
                  </a:lnTo>
                  <a:lnTo>
                    <a:pt x="1588" y="3452"/>
                  </a:lnTo>
                  <a:lnTo>
                    <a:pt x="1584" y="3454"/>
                  </a:lnTo>
                  <a:lnTo>
                    <a:pt x="1584" y="3467"/>
                  </a:lnTo>
                  <a:lnTo>
                    <a:pt x="1584" y="3483"/>
                  </a:lnTo>
                  <a:lnTo>
                    <a:pt x="1598" y="3495"/>
                  </a:lnTo>
                  <a:lnTo>
                    <a:pt x="1605" y="3512"/>
                  </a:lnTo>
                  <a:lnTo>
                    <a:pt x="1594" y="3512"/>
                  </a:lnTo>
                  <a:lnTo>
                    <a:pt x="1582" y="3512"/>
                  </a:lnTo>
                  <a:lnTo>
                    <a:pt x="1572" y="3512"/>
                  </a:lnTo>
                  <a:lnTo>
                    <a:pt x="1563" y="3512"/>
                  </a:lnTo>
                  <a:lnTo>
                    <a:pt x="1541" y="3512"/>
                  </a:lnTo>
                  <a:lnTo>
                    <a:pt x="1522" y="3512"/>
                  </a:lnTo>
                  <a:lnTo>
                    <a:pt x="1518" y="3506"/>
                  </a:lnTo>
                  <a:lnTo>
                    <a:pt x="1518" y="3497"/>
                  </a:lnTo>
                  <a:lnTo>
                    <a:pt x="1524" y="3493"/>
                  </a:lnTo>
                  <a:lnTo>
                    <a:pt x="1530" y="3489"/>
                  </a:lnTo>
                  <a:lnTo>
                    <a:pt x="1522" y="3456"/>
                  </a:lnTo>
                  <a:lnTo>
                    <a:pt x="1503" y="3434"/>
                  </a:lnTo>
                  <a:lnTo>
                    <a:pt x="1476" y="3423"/>
                  </a:lnTo>
                  <a:lnTo>
                    <a:pt x="1443" y="3417"/>
                  </a:lnTo>
                  <a:lnTo>
                    <a:pt x="1404" y="3415"/>
                  </a:lnTo>
                  <a:lnTo>
                    <a:pt x="1365" y="3415"/>
                  </a:lnTo>
                  <a:lnTo>
                    <a:pt x="1326" y="3413"/>
                  </a:lnTo>
                  <a:lnTo>
                    <a:pt x="1295" y="3413"/>
                  </a:lnTo>
                  <a:lnTo>
                    <a:pt x="1140" y="3382"/>
                  </a:lnTo>
                  <a:lnTo>
                    <a:pt x="981" y="3351"/>
                  </a:lnTo>
                  <a:lnTo>
                    <a:pt x="816" y="3316"/>
                  </a:lnTo>
                  <a:lnTo>
                    <a:pt x="655" y="3277"/>
                  </a:lnTo>
                  <a:lnTo>
                    <a:pt x="494" y="3229"/>
                  </a:lnTo>
                  <a:lnTo>
                    <a:pt x="343" y="3171"/>
                  </a:lnTo>
                  <a:lnTo>
                    <a:pt x="199" y="3099"/>
                  </a:lnTo>
                  <a:lnTo>
                    <a:pt x="73" y="3010"/>
                  </a:lnTo>
                  <a:lnTo>
                    <a:pt x="56" y="2990"/>
                  </a:lnTo>
                  <a:lnTo>
                    <a:pt x="44" y="2975"/>
                  </a:lnTo>
                  <a:lnTo>
                    <a:pt x="33" y="2959"/>
                  </a:lnTo>
                  <a:lnTo>
                    <a:pt x="25" y="2946"/>
                  </a:lnTo>
                  <a:lnTo>
                    <a:pt x="17" y="2930"/>
                  </a:lnTo>
                  <a:lnTo>
                    <a:pt x="11" y="2915"/>
                  </a:lnTo>
                  <a:lnTo>
                    <a:pt x="5" y="2895"/>
                  </a:lnTo>
                  <a:lnTo>
                    <a:pt x="0" y="2872"/>
                  </a:lnTo>
                  <a:lnTo>
                    <a:pt x="5" y="2769"/>
                  </a:lnTo>
                  <a:lnTo>
                    <a:pt x="27" y="2682"/>
                  </a:lnTo>
                  <a:lnTo>
                    <a:pt x="62" y="2606"/>
                  </a:lnTo>
                  <a:lnTo>
                    <a:pt x="110" y="2544"/>
                  </a:lnTo>
                  <a:lnTo>
                    <a:pt x="168" y="2488"/>
                  </a:lnTo>
                  <a:lnTo>
                    <a:pt x="238" y="2440"/>
                  </a:lnTo>
                  <a:lnTo>
                    <a:pt x="318" y="2395"/>
                  </a:lnTo>
                  <a:lnTo>
                    <a:pt x="409" y="2358"/>
                  </a:lnTo>
                  <a:lnTo>
                    <a:pt x="514" y="2333"/>
                  </a:lnTo>
                  <a:lnTo>
                    <a:pt x="613" y="2321"/>
                  </a:lnTo>
                  <a:lnTo>
                    <a:pt x="706" y="2319"/>
                  </a:lnTo>
                  <a:lnTo>
                    <a:pt x="801" y="2331"/>
                  </a:lnTo>
                  <a:lnTo>
                    <a:pt x="890" y="2349"/>
                  </a:lnTo>
                  <a:lnTo>
                    <a:pt x="981" y="2378"/>
                  </a:lnTo>
                  <a:lnTo>
                    <a:pt x="1072" y="2413"/>
                  </a:lnTo>
                  <a:lnTo>
                    <a:pt x="1171" y="2455"/>
                  </a:lnTo>
                  <a:lnTo>
                    <a:pt x="1194" y="2471"/>
                  </a:lnTo>
                  <a:lnTo>
                    <a:pt x="1212" y="2482"/>
                  </a:lnTo>
                  <a:lnTo>
                    <a:pt x="1227" y="2490"/>
                  </a:lnTo>
                  <a:lnTo>
                    <a:pt x="1243" y="2496"/>
                  </a:lnTo>
                  <a:lnTo>
                    <a:pt x="1256" y="2494"/>
                  </a:lnTo>
                  <a:lnTo>
                    <a:pt x="1274" y="2486"/>
                  </a:lnTo>
                  <a:lnTo>
                    <a:pt x="1291" y="2473"/>
                  </a:lnTo>
                  <a:lnTo>
                    <a:pt x="1317" y="2455"/>
                  </a:lnTo>
                  <a:lnTo>
                    <a:pt x="1322" y="2368"/>
                  </a:lnTo>
                  <a:lnTo>
                    <a:pt x="1315" y="2288"/>
                  </a:lnTo>
                  <a:lnTo>
                    <a:pt x="1297" y="2213"/>
                  </a:lnTo>
                  <a:lnTo>
                    <a:pt x="1284" y="2141"/>
                  </a:lnTo>
                  <a:lnTo>
                    <a:pt x="1272" y="2065"/>
                  </a:lnTo>
                  <a:lnTo>
                    <a:pt x="1278" y="1992"/>
                  </a:lnTo>
                  <a:lnTo>
                    <a:pt x="1307" y="1914"/>
                  </a:lnTo>
                  <a:lnTo>
                    <a:pt x="1367" y="1833"/>
                  </a:lnTo>
                  <a:lnTo>
                    <a:pt x="1365" y="1827"/>
                  </a:lnTo>
                  <a:lnTo>
                    <a:pt x="1365" y="1821"/>
                  </a:lnTo>
                  <a:lnTo>
                    <a:pt x="1392" y="1817"/>
                  </a:lnTo>
                  <a:lnTo>
                    <a:pt x="1421" y="1811"/>
                  </a:lnTo>
                  <a:lnTo>
                    <a:pt x="1448" y="1804"/>
                  </a:lnTo>
                  <a:lnTo>
                    <a:pt x="1477" y="1798"/>
                  </a:lnTo>
                  <a:lnTo>
                    <a:pt x="1507" y="1792"/>
                  </a:lnTo>
                  <a:lnTo>
                    <a:pt x="1540" y="1792"/>
                  </a:lnTo>
                  <a:lnTo>
                    <a:pt x="1572" y="1798"/>
                  </a:lnTo>
                  <a:lnTo>
                    <a:pt x="1613" y="1813"/>
                  </a:lnTo>
                  <a:lnTo>
                    <a:pt x="1638" y="1844"/>
                  </a:lnTo>
                  <a:lnTo>
                    <a:pt x="1662" y="1875"/>
                  </a:lnTo>
                  <a:lnTo>
                    <a:pt x="1681" y="1906"/>
                  </a:lnTo>
                  <a:lnTo>
                    <a:pt x="1699" y="1937"/>
                  </a:lnTo>
                  <a:lnTo>
                    <a:pt x="1710" y="1968"/>
                  </a:lnTo>
                  <a:lnTo>
                    <a:pt x="1720" y="2001"/>
                  </a:lnTo>
                  <a:lnTo>
                    <a:pt x="1726" y="2036"/>
                  </a:lnTo>
                  <a:lnTo>
                    <a:pt x="1730" y="2077"/>
                  </a:lnTo>
                  <a:lnTo>
                    <a:pt x="1733" y="2077"/>
                  </a:lnTo>
                  <a:lnTo>
                    <a:pt x="1737" y="2077"/>
                  </a:lnTo>
                  <a:lnTo>
                    <a:pt x="1753" y="2029"/>
                  </a:lnTo>
                  <a:lnTo>
                    <a:pt x="1770" y="1986"/>
                  </a:lnTo>
                  <a:lnTo>
                    <a:pt x="1788" y="1943"/>
                  </a:lnTo>
                  <a:lnTo>
                    <a:pt x="1807" y="1906"/>
                  </a:lnTo>
                  <a:lnTo>
                    <a:pt x="1825" y="1868"/>
                  </a:lnTo>
                  <a:lnTo>
                    <a:pt x="1848" y="1829"/>
                  </a:lnTo>
                  <a:lnTo>
                    <a:pt x="1873" y="1788"/>
                  </a:lnTo>
                  <a:lnTo>
                    <a:pt x="1906" y="1747"/>
                  </a:lnTo>
                  <a:lnTo>
                    <a:pt x="1916" y="1736"/>
                  </a:lnTo>
                  <a:lnTo>
                    <a:pt x="1931" y="1720"/>
                  </a:lnTo>
                  <a:lnTo>
                    <a:pt x="1953" y="1701"/>
                  </a:lnTo>
                  <a:lnTo>
                    <a:pt x="1976" y="1681"/>
                  </a:lnTo>
                  <a:lnTo>
                    <a:pt x="1997" y="1660"/>
                  </a:lnTo>
                  <a:lnTo>
                    <a:pt x="2019" y="1639"/>
                  </a:lnTo>
                  <a:lnTo>
                    <a:pt x="2032" y="1621"/>
                  </a:lnTo>
                  <a:lnTo>
                    <a:pt x="2042" y="1610"/>
                  </a:lnTo>
                  <a:lnTo>
                    <a:pt x="2050" y="1604"/>
                  </a:lnTo>
                  <a:lnTo>
                    <a:pt x="2065" y="1598"/>
                  </a:lnTo>
                  <a:lnTo>
                    <a:pt x="2083" y="1586"/>
                  </a:lnTo>
                  <a:lnTo>
                    <a:pt x="2104" y="1575"/>
                  </a:lnTo>
                  <a:lnTo>
                    <a:pt x="2123" y="1561"/>
                  </a:lnTo>
                  <a:lnTo>
                    <a:pt x="2145" y="1550"/>
                  </a:lnTo>
                  <a:lnTo>
                    <a:pt x="2162" y="1538"/>
                  </a:lnTo>
                  <a:lnTo>
                    <a:pt x="2180" y="1532"/>
                  </a:lnTo>
                  <a:lnTo>
                    <a:pt x="2226" y="1524"/>
                  </a:lnTo>
                  <a:lnTo>
                    <a:pt x="2273" y="1526"/>
                  </a:lnTo>
                  <a:lnTo>
                    <a:pt x="2317" y="1534"/>
                  </a:lnTo>
                  <a:lnTo>
                    <a:pt x="2360" y="1554"/>
                  </a:lnTo>
                  <a:lnTo>
                    <a:pt x="2395" y="1577"/>
                  </a:lnTo>
                  <a:lnTo>
                    <a:pt x="2426" y="1612"/>
                  </a:lnTo>
                  <a:lnTo>
                    <a:pt x="2447" y="1652"/>
                  </a:lnTo>
                  <a:lnTo>
                    <a:pt x="2459" y="1705"/>
                  </a:lnTo>
                  <a:lnTo>
                    <a:pt x="2470" y="1699"/>
                  </a:lnTo>
                  <a:lnTo>
                    <a:pt x="2480" y="1697"/>
                  </a:lnTo>
                  <a:lnTo>
                    <a:pt x="2488" y="1693"/>
                  </a:lnTo>
                  <a:lnTo>
                    <a:pt x="2496" y="1693"/>
                  </a:lnTo>
                  <a:lnTo>
                    <a:pt x="2501" y="1689"/>
                  </a:lnTo>
                  <a:lnTo>
                    <a:pt x="2509" y="1687"/>
                  </a:lnTo>
                  <a:lnTo>
                    <a:pt x="2517" y="1683"/>
                  </a:lnTo>
                  <a:lnTo>
                    <a:pt x="2531" y="1681"/>
                  </a:lnTo>
                  <a:lnTo>
                    <a:pt x="2531" y="1631"/>
                  </a:lnTo>
                  <a:lnTo>
                    <a:pt x="2531" y="1594"/>
                  </a:lnTo>
                  <a:lnTo>
                    <a:pt x="2531" y="1561"/>
                  </a:lnTo>
                  <a:lnTo>
                    <a:pt x="2536" y="1536"/>
                  </a:lnTo>
                  <a:lnTo>
                    <a:pt x="2546" y="1513"/>
                  </a:lnTo>
                  <a:lnTo>
                    <a:pt x="2569" y="1493"/>
                  </a:lnTo>
                  <a:lnTo>
                    <a:pt x="2604" y="1474"/>
                  </a:lnTo>
                  <a:lnTo>
                    <a:pt x="2657" y="1455"/>
                  </a:lnTo>
                  <a:lnTo>
                    <a:pt x="2666" y="1443"/>
                  </a:lnTo>
                  <a:lnTo>
                    <a:pt x="2674" y="1433"/>
                  </a:lnTo>
                  <a:lnTo>
                    <a:pt x="2680" y="1422"/>
                  </a:lnTo>
                  <a:lnTo>
                    <a:pt x="2688" y="1410"/>
                  </a:lnTo>
                  <a:lnTo>
                    <a:pt x="2693" y="1396"/>
                  </a:lnTo>
                  <a:lnTo>
                    <a:pt x="2703" y="1383"/>
                  </a:lnTo>
                  <a:lnTo>
                    <a:pt x="2713" y="1371"/>
                  </a:lnTo>
                  <a:lnTo>
                    <a:pt x="2728" y="1363"/>
                  </a:lnTo>
                  <a:lnTo>
                    <a:pt x="2781" y="1362"/>
                  </a:lnTo>
                  <a:lnTo>
                    <a:pt x="2823" y="1362"/>
                  </a:lnTo>
                  <a:lnTo>
                    <a:pt x="2860" y="1363"/>
                  </a:lnTo>
                  <a:lnTo>
                    <a:pt x="2891" y="1373"/>
                  </a:lnTo>
                  <a:lnTo>
                    <a:pt x="2918" y="1385"/>
                  </a:lnTo>
                  <a:lnTo>
                    <a:pt x="2946" y="1410"/>
                  </a:lnTo>
                  <a:lnTo>
                    <a:pt x="2975" y="1445"/>
                  </a:lnTo>
                  <a:lnTo>
                    <a:pt x="3008" y="1495"/>
                  </a:lnTo>
                  <a:lnTo>
                    <a:pt x="3015" y="1493"/>
                  </a:lnTo>
                  <a:lnTo>
                    <a:pt x="3025" y="1491"/>
                  </a:lnTo>
                  <a:lnTo>
                    <a:pt x="2988" y="1377"/>
                  </a:lnTo>
                  <a:lnTo>
                    <a:pt x="2977" y="1261"/>
                  </a:lnTo>
                  <a:lnTo>
                    <a:pt x="2984" y="1140"/>
                  </a:lnTo>
                  <a:lnTo>
                    <a:pt x="3012" y="1024"/>
                  </a:lnTo>
                  <a:lnTo>
                    <a:pt x="3054" y="910"/>
                  </a:lnTo>
                  <a:lnTo>
                    <a:pt x="3114" y="805"/>
                  </a:lnTo>
                  <a:lnTo>
                    <a:pt x="3188" y="710"/>
                  </a:lnTo>
                  <a:lnTo>
                    <a:pt x="3277" y="632"/>
                  </a:lnTo>
                  <a:lnTo>
                    <a:pt x="3279" y="599"/>
                  </a:lnTo>
                  <a:lnTo>
                    <a:pt x="3287" y="572"/>
                  </a:lnTo>
                  <a:lnTo>
                    <a:pt x="3297" y="545"/>
                  </a:lnTo>
                  <a:lnTo>
                    <a:pt x="3312" y="524"/>
                  </a:lnTo>
                  <a:lnTo>
                    <a:pt x="3330" y="504"/>
                  </a:lnTo>
                  <a:lnTo>
                    <a:pt x="3355" y="491"/>
                  </a:lnTo>
                  <a:lnTo>
                    <a:pt x="3384" y="481"/>
                  </a:lnTo>
                  <a:lnTo>
                    <a:pt x="3425" y="479"/>
                  </a:lnTo>
                  <a:lnTo>
                    <a:pt x="3442" y="479"/>
                  </a:lnTo>
                  <a:lnTo>
                    <a:pt x="3460" y="477"/>
                  </a:lnTo>
                  <a:lnTo>
                    <a:pt x="3477" y="471"/>
                  </a:lnTo>
                  <a:lnTo>
                    <a:pt x="3496" y="466"/>
                  </a:lnTo>
                  <a:lnTo>
                    <a:pt x="3514" y="456"/>
                  </a:lnTo>
                  <a:lnTo>
                    <a:pt x="3531" y="446"/>
                  </a:lnTo>
                  <a:lnTo>
                    <a:pt x="3551" y="438"/>
                  </a:lnTo>
                  <a:lnTo>
                    <a:pt x="3574" y="435"/>
                  </a:lnTo>
                  <a:lnTo>
                    <a:pt x="3551" y="411"/>
                  </a:lnTo>
                  <a:lnTo>
                    <a:pt x="3533" y="388"/>
                  </a:lnTo>
                  <a:lnTo>
                    <a:pt x="3516" y="361"/>
                  </a:lnTo>
                  <a:lnTo>
                    <a:pt x="3506" y="336"/>
                  </a:lnTo>
                  <a:lnTo>
                    <a:pt x="3498" y="307"/>
                  </a:lnTo>
                  <a:lnTo>
                    <a:pt x="3494" y="278"/>
                  </a:lnTo>
                  <a:lnTo>
                    <a:pt x="3494" y="247"/>
                  </a:lnTo>
                  <a:lnTo>
                    <a:pt x="3500" y="215"/>
                  </a:lnTo>
                  <a:lnTo>
                    <a:pt x="3597" y="225"/>
                  </a:lnTo>
                  <a:lnTo>
                    <a:pt x="3702" y="192"/>
                  </a:lnTo>
                  <a:lnTo>
                    <a:pt x="3805" y="132"/>
                  </a:lnTo>
                  <a:lnTo>
                    <a:pt x="3909" y="68"/>
                  </a:lnTo>
                  <a:lnTo>
                    <a:pt x="4004" y="16"/>
                  </a:lnTo>
                  <a:lnTo>
                    <a:pt x="4096" y="0"/>
                  </a:lnTo>
                  <a:lnTo>
                    <a:pt x="4173" y="37"/>
                  </a:lnTo>
                  <a:lnTo>
                    <a:pt x="4237" y="150"/>
                  </a:lnTo>
                  <a:lnTo>
                    <a:pt x="4233" y="184"/>
                  </a:lnTo>
                  <a:lnTo>
                    <a:pt x="4226" y="229"/>
                  </a:lnTo>
                  <a:lnTo>
                    <a:pt x="4216" y="278"/>
                  </a:lnTo>
                  <a:lnTo>
                    <a:pt x="4208" y="330"/>
                  </a:lnTo>
                  <a:lnTo>
                    <a:pt x="4198" y="380"/>
                  </a:lnTo>
                  <a:lnTo>
                    <a:pt x="4196" y="429"/>
                  </a:lnTo>
                  <a:lnTo>
                    <a:pt x="4198" y="468"/>
                  </a:lnTo>
                  <a:lnTo>
                    <a:pt x="4210" y="501"/>
                  </a:lnTo>
                  <a:lnTo>
                    <a:pt x="4253" y="541"/>
                  </a:lnTo>
                  <a:lnTo>
                    <a:pt x="4272" y="584"/>
                  </a:lnTo>
                  <a:lnTo>
                    <a:pt x="4274" y="627"/>
                  </a:lnTo>
                  <a:lnTo>
                    <a:pt x="4264" y="673"/>
                  </a:lnTo>
                  <a:lnTo>
                    <a:pt x="4245" y="720"/>
                  </a:lnTo>
                  <a:lnTo>
                    <a:pt x="4228" y="768"/>
                  </a:lnTo>
                  <a:lnTo>
                    <a:pt x="4212" y="819"/>
                  </a:lnTo>
                  <a:lnTo>
                    <a:pt x="4208" y="873"/>
                  </a:lnTo>
                  <a:lnTo>
                    <a:pt x="4241" y="910"/>
                  </a:lnTo>
                  <a:lnTo>
                    <a:pt x="4260" y="954"/>
                  </a:lnTo>
                  <a:lnTo>
                    <a:pt x="4262" y="997"/>
                  </a:lnTo>
                  <a:lnTo>
                    <a:pt x="4253" y="1042"/>
                  </a:lnTo>
                  <a:lnTo>
                    <a:pt x="4228" y="1078"/>
                  </a:lnTo>
                  <a:lnTo>
                    <a:pt x="4195" y="1109"/>
                  </a:lnTo>
                  <a:lnTo>
                    <a:pt x="4150" y="1127"/>
                  </a:lnTo>
                  <a:lnTo>
                    <a:pt x="4101" y="1133"/>
                  </a:lnTo>
                  <a:lnTo>
                    <a:pt x="4103" y="1148"/>
                  </a:lnTo>
                  <a:lnTo>
                    <a:pt x="4107" y="1164"/>
                  </a:lnTo>
                  <a:lnTo>
                    <a:pt x="4109" y="1179"/>
                  </a:lnTo>
                  <a:lnTo>
                    <a:pt x="4111" y="1195"/>
                  </a:lnTo>
                  <a:lnTo>
                    <a:pt x="4111" y="1208"/>
                  </a:lnTo>
                  <a:lnTo>
                    <a:pt x="4113" y="1222"/>
                  </a:lnTo>
                  <a:lnTo>
                    <a:pt x="4113" y="1235"/>
                  </a:lnTo>
                  <a:lnTo>
                    <a:pt x="4115" y="1251"/>
                  </a:lnTo>
                  <a:lnTo>
                    <a:pt x="4183" y="1265"/>
                  </a:lnTo>
                  <a:lnTo>
                    <a:pt x="4243" y="1294"/>
                  </a:lnTo>
                  <a:lnTo>
                    <a:pt x="4293" y="1336"/>
                  </a:lnTo>
                  <a:lnTo>
                    <a:pt x="4338" y="1391"/>
                  </a:lnTo>
                  <a:lnTo>
                    <a:pt x="4371" y="1449"/>
                  </a:lnTo>
                  <a:lnTo>
                    <a:pt x="4398" y="1515"/>
                  </a:lnTo>
                  <a:lnTo>
                    <a:pt x="4418" y="1581"/>
                  </a:lnTo>
                  <a:lnTo>
                    <a:pt x="4431" y="1649"/>
                  </a:lnTo>
                  <a:lnTo>
                    <a:pt x="4427" y="1722"/>
                  </a:lnTo>
                  <a:lnTo>
                    <a:pt x="4423" y="1800"/>
                  </a:lnTo>
                  <a:lnTo>
                    <a:pt x="4414" y="1875"/>
                  </a:lnTo>
                  <a:lnTo>
                    <a:pt x="4404" y="1955"/>
                  </a:lnTo>
                  <a:lnTo>
                    <a:pt x="4387" y="2029"/>
                  </a:lnTo>
                  <a:lnTo>
                    <a:pt x="4369" y="2102"/>
                  </a:lnTo>
                  <a:lnTo>
                    <a:pt x="4346" y="2172"/>
                  </a:lnTo>
                  <a:lnTo>
                    <a:pt x="4317" y="2238"/>
                  </a:lnTo>
                  <a:lnTo>
                    <a:pt x="4313" y="2250"/>
                  </a:lnTo>
                  <a:lnTo>
                    <a:pt x="4309" y="2261"/>
                  </a:lnTo>
                  <a:lnTo>
                    <a:pt x="4344" y="2255"/>
                  </a:lnTo>
                  <a:lnTo>
                    <a:pt x="4381" y="2250"/>
                  </a:lnTo>
                  <a:lnTo>
                    <a:pt x="4416" y="2244"/>
                  </a:lnTo>
                  <a:lnTo>
                    <a:pt x="4451" y="2242"/>
                  </a:lnTo>
                  <a:lnTo>
                    <a:pt x="4483" y="2238"/>
                  </a:lnTo>
                  <a:lnTo>
                    <a:pt x="4518" y="2240"/>
                  </a:lnTo>
                  <a:lnTo>
                    <a:pt x="4553" y="2242"/>
                  </a:lnTo>
                  <a:lnTo>
                    <a:pt x="4592" y="2250"/>
                  </a:lnTo>
                  <a:lnTo>
                    <a:pt x="4590" y="2193"/>
                  </a:lnTo>
                  <a:lnTo>
                    <a:pt x="4590" y="2137"/>
                  </a:lnTo>
                  <a:lnTo>
                    <a:pt x="4590" y="2079"/>
                  </a:lnTo>
                  <a:lnTo>
                    <a:pt x="4594" y="2023"/>
                  </a:lnTo>
                  <a:lnTo>
                    <a:pt x="4598" y="1965"/>
                  </a:lnTo>
                  <a:lnTo>
                    <a:pt x="4606" y="1906"/>
                  </a:lnTo>
                  <a:lnTo>
                    <a:pt x="4615" y="1848"/>
                  </a:lnTo>
                  <a:lnTo>
                    <a:pt x="4631" y="1796"/>
                  </a:lnTo>
                  <a:lnTo>
                    <a:pt x="4689" y="1755"/>
                  </a:lnTo>
                  <a:lnTo>
                    <a:pt x="4772" y="1730"/>
                  </a:lnTo>
                  <a:lnTo>
                    <a:pt x="4869" y="1714"/>
                  </a:lnTo>
                  <a:lnTo>
                    <a:pt x="4980" y="1711"/>
                  </a:lnTo>
                  <a:lnTo>
                    <a:pt x="5087" y="1711"/>
                  </a:lnTo>
                  <a:lnTo>
                    <a:pt x="5191" y="1718"/>
                  </a:lnTo>
                  <a:lnTo>
                    <a:pt x="5283" y="1728"/>
                  </a:lnTo>
                  <a:lnTo>
                    <a:pt x="5356" y="1742"/>
                  </a:lnTo>
                  <a:lnTo>
                    <a:pt x="5395" y="1775"/>
                  </a:lnTo>
                  <a:lnTo>
                    <a:pt x="5424" y="1817"/>
                  </a:lnTo>
                  <a:lnTo>
                    <a:pt x="5443" y="1866"/>
                  </a:lnTo>
                  <a:lnTo>
                    <a:pt x="5457" y="1918"/>
                  </a:lnTo>
                  <a:lnTo>
                    <a:pt x="5463" y="1970"/>
                  </a:lnTo>
                  <a:lnTo>
                    <a:pt x="5465" y="2025"/>
                  </a:lnTo>
                  <a:lnTo>
                    <a:pt x="5465" y="2075"/>
                  </a:lnTo>
                  <a:lnTo>
                    <a:pt x="5467" y="2126"/>
                  </a:lnTo>
                  <a:lnTo>
                    <a:pt x="5463" y="2141"/>
                  </a:lnTo>
                  <a:lnTo>
                    <a:pt x="5459" y="2168"/>
                  </a:lnTo>
                  <a:lnTo>
                    <a:pt x="5453" y="2199"/>
                  </a:lnTo>
                  <a:lnTo>
                    <a:pt x="5449" y="2238"/>
                  </a:lnTo>
                  <a:lnTo>
                    <a:pt x="5443" y="2275"/>
                  </a:lnTo>
                  <a:lnTo>
                    <a:pt x="5440" y="2308"/>
                  </a:lnTo>
                  <a:lnTo>
                    <a:pt x="5438" y="2335"/>
                  </a:lnTo>
                  <a:lnTo>
                    <a:pt x="5440" y="2356"/>
                  </a:lnTo>
                  <a:lnTo>
                    <a:pt x="5515" y="2391"/>
                  </a:lnTo>
                  <a:lnTo>
                    <a:pt x="5585" y="2442"/>
                  </a:lnTo>
                  <a:lnTo>
                    <a:pt x="5645" y="2504"/>
                  </a:lnTo>
                  <a:lnTo>
                    <a:pt x="5701" y="2577"/>
                  </a:lnTo>
                  <a:lnTo>
                    <a:pt x="5744" y="2655"/>
                  </a:lnTo>
                  <a:lnTo>
                    <a:pt x="5777" y="2738"/>
                  </a:lnTo>
                  <a:lnTo>
                    <a:pt x="5796" y="2822"/>
                  </a:lnTo>
                  <a:lnTo>
                    <a:pt x="5806" y="2905"/>
                  </a:lnTo>
                  <a:close/>
                  <a:moveTo>
                    <a:pt x="4340" y="2490"/>
                  </a:moveTo>
                  <a:lnTo>
                    <a:pt x="4336" y="2484"/>
                  </a:lnTo>
                  <a:lnTo>
                    <a:pt x="4321" y="2480"/>
                  </a:lnTo>
                  <a:lnTo>
                    <a:pt x="4299" y="2475"/>
                  </a:lnTo>
                  <a:lnTo>
                    <a:pt x="4274" y="2471"/>
                  </a:lnTo>
                  <a:lnTo>
                    <a:pt x="4245" y="2465"/>
                  </a:lnTo>
                  <a:lnTo>
                    <a:pt x="4222" y="2463"/>
                  </a:lnTo>
                  <a:lnTo>
                    <a:pt x="4200" y="2461"/>
                  </a:lnTo>
                  <a:lnTo>
                    <a:pt x="4193" y="2461"/>
                  </a:lnTo>
                  <a:lnTo>
                    <a:pt x="4183" y="2473"/>
                  </a:lnTo>
                  <a:lnTo>
                    <a:pt x="4173" y="2494"/>
                  </a:lnTo>
                  <a:lnTo>
                    <a:pt x="4160" y="2515"/>
                  </a:lnTo>
                  <a:lnTo>
                    <a:pt x="4148" y="2542"/>
                  </a:lnTo>
                  <a:lnTo>
                    <a:pt x="4134" y="2564"/>
                  </a:lnTo>
                  <a:lnTo>
                    <a:pt x="4125" y="2585"/>
                  </a:lnTo>
                  <a:lnTo>
                    <a:pt x="4117" y="2599"/>
                  </a:lnTo>
                  <a:lnTo>
                    <a:pt x="4115" y="2608"/>
                  </a:lnTo>
                  <a:lnTo>
                    <a:pt x="4144" y="2597"/>
                  </a:lnTo>
                  <a:lnTo>
                    <a:pt x="4175" y="2587"/>
                  </a:lnTo>
                  <a:lnTo>
                    <a:pt x="4202" y="2574"/>
                  </a:lnTo>
                  <a:lnTo>
                    <a:pt x="4229" y="2562"/>
                  </a:lnTo>
                  <a:lnTo>
                    <a:pt x="4255" y="2544"/>
                  </a:lnTo>
                  <a:lnTo>
                    <a:pt x="4282" y="2529"/>
                  </a:lnTo>
                  <a:lnTo>
                    <a:pt x="4309" y="2510"/>
                  </a:lnTo>
                  <a:lnTo>
                    <a:pt x="4340" y="24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31" name="Freeform 7"/>
            <p:cNvSpPr>
              <a:spLocks/>
            </p:cNvSpPr>
            <p:nvPr/>
          </p:nvSpPr>
          <p:spPr bwMode="auto">
            <a:xfrm>
              <a:off x="3635" y="3148"/>
              <a:ext cx="1933" cy="561"/>
            </a:xfrm>
            <a:custGeom>
              <a:avLst/>
              <a:gdLst>
                <a:gd name="T0" fmla="*/ 118 w 3865"/>
                <a:gd name="T1" fmla="*/ 24 h 1121"/>
                <a:gd name="T2" fmla="*/ 111 w 3865"/>
                <a:gd name="T3" fmla="*/ 28 h 1121"/>
                <a:gd name="T4" fmla="*/ 91 w 3865"/>
                <a:gd name="T5" fmla="*/ 31 h 1121"/>
                <a:gd name="T6" fmla="*/ 67 w 3865"/>
                <a:gd name="T7" fmla="*/ 34 h 1121"/>
                <a:gd name="T8" fmla="*/ 61 w 3865"/>
                <a:gd name="T9" fmla="*/ 33 h 1121"/>
                <a:gd name="T10" fmla="*/ 62 w 3865"/>
                <a:gd name="T11" fmla="*/ 31 h 1121"/>
                <a:gd name="T12" fmla="*/ 65 w 3865"/>
                <a:gd name="T13" fmla="*/ 31 h 1121"/>
                <a:gd name="T14" fmla="*/ 69 w 3865"/>
                <a:gd name="T15" fmla="*/ 29 h 1121"/>
                <a:gd name="T16" fmla="*/ 69 w 3865"/>
                <a:gd name="T17" fmla="*/ 28 h 1121"/>
                <a:gd name="T18" fmla="*/ 71 w 3865"/>
                <a:gd name="T19" fmla="*/ 26 h 1121"/>
                <a:gd name="T20" fmla="*/ 74 w 3865"/>
                <a:gd name="T21" fmla="*/ 24 h 1121"/>
                <a:gd name="T22" fmla="*/ 70 w 3865"/>
                <a:gd name="T23" fmla="*/ 22 h 1121"/>
                <a:gd name="T24" fmla="*/ 65 w 3865"/>
                <a:gd name="T25" fmla="*/ 21 h 1121"/>
                <a:gd name="T26" fmla="*/ 57 w 3865"/>
                <a:gd name="T27" fmla="*/ 18 h 1121"/>
                <a:gd name="T28" fmla="*/ 47 w 3865"/>
                <a:gd name="T29" fmla="*/ 16 h 1121"/>
                <a:gd name="T30" fmla="*/ 44 w 3865"/>
                <a:gd name="T31" fmla="*/ 17 h 1121"/>
                <a:gd name="T32" fmla="*/ 40 w 3865"/>
                <a:gd name="T33" fmla="*/ 17 h 1121"/>
                <a:gd name="T34" fmla="*/ 37 w 3865"/>
                <a:gd name="T35" fmla="*/ 18 h 1121"/>
                <a:gd name="T36" fmla="*/ 37 w 3865"/>
                <a:gd name="T37" fmla="*/ 19 h 1121"/>
                <a:gd name="T38" fmla="*/ 37 w 3865"/>
                <a:gd name="T39" fmla="*/ 20 h 1121"/>
                <a:gd name="T40" fmla="*/ 34 w 3865"/>
                <a:gd name="T41" fmla="*/ 21 h 1121"/>
                <a:gd name="T42" fmla="*/ 33 w 3865"/>
                <a:gd name="T43" fmla="*/ 24 h 1121"/>
                <a:gd name="T44" fmla="*/ 30 w 3865"/>
                <a:gd name="T45" fmla="*/ 28 h 1121"/>
                <a:gd name="T46" fmla="*/ 27 w 3865"/>
                <a:gd name="T47" fmla="*/ 32 h 1121"/>
                <a:gd name="T48" fmla="*/ 30 w 3865"/>
                <a:gd name="T49" fmla="*/ 35 h 1121"/>
                <a:gd name="T50" fmla="*/ 34 w 3865"/>
                <a:gd name="T51" fmla="*/ 35 h 1121"/>
                <a:gd name="T52" fmla="*/ 27 w 3865"/>
                <a:gd name="T53" fmla="*/ 35 h 1121"/>
                <a:gd name="T54" fmla="*/ 10 w 3865"/>
                <a:gd name="T55" fmla="*/ 34 h 1121"/>
                <a:gd name="T56" fmla="*/ 5 w 3865"/>
                <a:gd name="T57" fmla="*/ 34 h 1121"/>
                <a:gd name="T58" fmla="*/ 2 w 3865"/>
                <a:gd name="T59" fmla="*/ 34 h 1121"/>
                <a:gd name="T60" fmla="*/ 3 w 3865"/>
                <a:gd name="T61" fmla="*/ 33 h 1121"/>
                <a:gd name="T62" fmla="*/ 5 w 3865"/>
                <a:gd name="T63" fmla="*/ 30 h 1121"/>
                <a:gd name="T64" fmla="*/ 1 w 3865"/>
                <a:gd name="T65" fmla="*/ 27 h 1121"/>
                <a:gd name="T66" fmla="*/ 3 w 3865"/>
                <a:gd name="T67" fmla="*/ 22 h 1121"/>
                <a:gd name="T68" fmla="*/ 4 w 3865"/>
                <a:gd name="T69" fmla="*/ 17 h 1121"/>
                <a:gd name="T70" fmla="*/ 4 w 3865"/>
                <a:gd name="T71" fmla="*/ 16 h 1121"/>
                <a:gd name="T72" fmla="*/ 7 w 3865"/>
                <a:gd name="T73" fmla="*/ 15 h 1121"/>
                <a:gd name="T74" fmla="*/ 17 w 3865"/>
                <a:gd name="T75" fmla="*/ 14 h 1121"/>
                <a:gd name="T76" fmla="*/ 30 w 3865"/>
                <a:gd name="T77" fmla="*/ 15 h 1121"/>
                <a:gd name="T78" fmla="*/ 56 w 3865"/>
                <a:gd name="T79" fmla="*/ 14 h 1121"/>
                <a:gd name="T80" fmla="*/ 76 w 3865"/>
                <a:gd name="T81" fmla="*/ 10 h 1121"/>
                <a:gd name="T82" fmla="*/ 78 w 3865"/>
                <a:gd name="T83" fmla="*/ 8 h 1121"/>
                <a:gd name="T84" fmla="*/ 78 w 3865"/>
                <a:gd name="T85" fmla="*/ 4 h 1121"/>
                <a:gd name="T86" fmla="*/ 76 w 3865"/>
                <a:gd name="T87" fmla="*/ 3 h 1121"/>
                <a:gd name="T88" fmla="*/ 74 w 3865"/>
                <a:gd name="T89" fmla="*/ 2 h 1121"/>
                <a:gd name="T90" fmla="*/ 77 w 3865"/>
                <a:gd name="T91" fmla="*/ 1 h 1121"/>
                <a:gd name="T92" fmla="*/ 83 w 3865"/>
                <a:gd name="T93" fmla="*/ 1 h 1121"/>
                <a:gd name="T94" fmla="*/ 84 w 3865"/>
                <a:gd name="T95" fmla="*/ 5 h 1121"/>
                <a:gd name="T96" fmla="*/ 86 w 3865"/>
                <a:gd name="T97" fmla="*/ 8 h 1121"/>
                <a:gd name="T98" fmla="*/ 95 w 3865"/>
                <a:gd name="T99" fmla="*/ 10 h 1121"/>
                <a:gd name="T100" fmla="*/ 108 w 3865"/>
                <a:gd name="T101" fmla="*/ 10 h 1121"/>
                <a:gd name="T102" fmla="*/ 110 w 3865"/>
                <a:gd name="T103" fmla="*/ 7 h 1121"/>
                <a:gd name="T104" fmla="*/ 110 w 3865"/>
                <a:gd name="T105" fmla="*/ 4 h 1121"/>
                <a:gd name="T106" fmla="*/ 112 w 3865"/>
                <a:gd name="T107" fmla="*/ 4 h 1121"/>
                <a:gd name="T108" fmla="*/ 114 w 3865"/>
                <a:gd name="T109" fmla="*/ 6 h 1121"/>
                <a:gd name="T110" fmla="*/ 118 w 3865"/>
                <a:gd name="T111" fmla="*/ 11 h 1121"/>
                <a:gd name="T112" fmla="*/ 121 w 3865"/>
                <a:gd name="T113" fmla="*/ 18 h 11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65"/>
                <a:gd name="T172" fmla="*/ 0 h 1121"/>
                <a:gd name="T173" fmla="*/ 3865 w 3865"/>
                <a:gd name="T174" fmla="*/ 1121 h 112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65" h="1121">
                  <a:moveTo>
                    <a:pt x="3865" y="613"/>
                  </a:moveTo>
                  <a:lnTo>
                    <a:pt x="3844" y="673"/>
                  </a:lnTo>
                  <a:lnTo>
                    <a:pt x="3811" y="725"/>
                  </a:lnTo>
                  <a:lnTo>
                    <a:pt x="3764" y="766"/>
                  </a:lnTo>
                  <a:lnTo>
                    <a:pt x="3712" y="803"/>
                  </a:lnTo>
                  <a:lnTo>
                    <a:pt x="3652" y="830"/>
                  </a:lnTo>
                  <a:lnTo>
                    <a:pt x="3591" y="853"/>
                  </a:lnTo>
                  <a:lnTo>
                    <a:pt x="3531" y="870"/>
                  </a:lnTo>
                  <a:lnTo>
                    <a:pt x="3477" y="890"/>
                  </a:lnTo>
                  <a:lnTo>
                    <a:pt x="3283" y="921"/>
                  </a:lnTo>
                  <a:lnTo>
                    <a:pt x="3091" y="952"/>
                  </a:lnTo>
                  <a:lnTo>
                    <a:pt x="2897" y="981"/>
                  </a:lnTo>
                  <a:lnTo>
                    <a:pt x="2705" y="1010"/>
                  </a:lnTo>
                  <a:lnTo>
                    <a:pt x="2509" y="1033"/>
                  </a:lnTo>
                  <a:lnTo>
                    <a:pt x="2315" y="1055"/>
                  </a:lnTo>
                  <a:lnTo>
                    <a:pt x="2123" y="1068"/>
                  </a:lnTo>
                  <a:lnTo>
                    <a:pt x="1933" y="1078"/>
                  </a:lnTo>
                  <a:lnTo>
                    <a:pt x="1933" y="1064"/>
                  </a:lnTo>
                  <a:lnTo>
                    <a:pt x="1937" y="1051"/>
                  </a:lnTo>
                  <a:lnTo>
                    <a:pt x="1939" y="1037"/>
                  </a:lnTo>
                  <a:lnTo>
                    <a:pt x="1943" y="1026"/>
                  </a:lnTo>
                  <a:lnTo>
                    <a:pt x="1945" y="1010"/>
                  </a:lnTo>
                  <a:lnTo>
                    <a:pt x="1949" y="998"/>
                  </a:lnTo>
                  <a:lnTo>
                    <a:pt x="1953" y="983"/>
                  </a:lnTo>
                  <a:lnTo>
                    <a:pt x="1959" y="971"/>
                  </a:lnTo>
                  <a:lnTo>
                    <a:pt x="1978" y="967"/>
                  </a:lnTo>
                  <a:lnTo>
                    <a:pt x="2013" y="966"/>
                  </a:lnTo>
                  <a:lnTo>
                    <a:pt x="2056" y="962"/>
                  </a:lnTo>
                  <a:lnTo>
                    <a:pt x="2100" y="956"/>
                  </a:lnTo>
                  <a:lnTo>
                    <a:pt x="2141" y="944"/>
                  </a:lnTo>
                  <a:lnTo>
                    <a:pt x="2176" y="933"/>
                  </a:lnTo>
                  <a:lnTo>
                    <a:pt x="2199" y="913"/>
                  </a:lnTo>
                  <a:lnTo>
                    <a:pt x="2207" y="890"/>
                  </a:lnTo>
                  <a:lnTo>
                    <a:pt x="2201" y="882"/>
                  </a:lnTo>
                  <a:lnTo>
                    <a:pt x="2199" y="878"/>
                  </a:lnTo>
                  <a:lnTo>
                    <a:pt x="2197" y="870"/>
                  </a:lnTo>
                  <a:lnTo>
                    <a:pt x="2197" y="861"/>
                  </a:lnTo>
                  <a:lnTo>
                    <a:pt x="2215" y="851"/>
                  </a:lnTo>
                  <a:lnTo>
                    <a:pt x="2238" y="839"/>
                  </a:lnTo>
                  <a:lnTo>
                    <a:pt x="2265" y="826"/>
                  </a:lnTo>
                  <a:lnTo>
                    <a:pt x="2292" y="810"/>
                  </a:lnTo>
                  <a:lnTo>
                    <a:pt x="2315" y="791"/>
                  </a:lnTo>
                  <a:lnTo>
                    <a:pt x="2339" y="772"/>
                  </a:lnTo>
                  <a:lnTo>
                    <a:pt x="2354" y="748"/>
                  </a:lnTo>
                  <a:lnTo>
                    <a:pt x="2364" y="727"/>
                  </a:lnTo>
                  <a:lnTo>
                    <a:pt x="2323" y="713"/>
                  </a:lnTo>
                  <a:lnTo>
                    <a:pt x="2282" y="702"/>
                  </a:lnTo>
                  <a:lnTo>
                    <a:pt x="2240" y="692"/>
                  </a:lnTo>
                  <a:lnTo>
                    <a:pt x="2199" y="684"/>
                  </a:lnTo>
                  <a:lnTo>
                    <a:pt x="2158" y="673"/>
                  </a:lnTo>
                  <a:lnTo>
                    <a:pt x="2118" y="661"/>
                  </a:lnTo>
                  <a:lnTo>
                    <a:pt x="2079" y="646"/>
                  </a:lnTo>
                  <a:lnTo>
                    <a:pt x="2046" y="630"/>
                  </a:lnTo>
                  <a:lnTo>
                    <a:pt x="1966" y="605"/>
                  </a:lnTo>
                  <a:lnTo>
                    <a:pt x="1889" y="580"/>
                  </a:lnTo>
                  <a:lnTo>
                    <a:pt x="1811" y="552"/>
                  </a:lnTo>
                  <a:lnTo>
                    <a:pt x="1736" y="529"/>
                  </a:lnTo>
                  <a:lnTo>
                    <a:pt x="1658" y="508"/>
                  </a:lnTo>
                  <a:lnTo>
                    <a:pt x="1580" y="496"/>
                  </a:lnTo>
                  <a:lnTo>
                    <a:pt x="1501" y="496"/>
                  </a:lnTo>
                  <a:lnTo>
                    <a:pt x="1423" y="510"/>
                  </a:lnTo>
                  <a:lnTo>
                    <a:pt x="1421" y="514"/>
                  </a:lnTo>
                  <a:lnTo>
                    <a:pt x="1421" y="518"/>
                  </a:lnTo>
                  <a:lnTo>
                    <a:pt x="1388" y="520"/>
                  </a:lnTo>
                  <a:lnTo>
                    <a:pt x="1359" y="523"/>
                  </a:lnTo>
                  <a:lnTo>
                    <a:pt x="1326" y="525"/>
                  </a:lnTo>
                  <a:lnTo>
                    <a:pt x="1297" y="531"/>
                  </a:lnTo>
                  <a:lnTo>
                    <a:pt x="1266" y="533"/>
                  </a:lnTo>
                  <a:lnTo>
                    <a:pt x="1237" y="537"/>
                  </a:lnTo>
                  <a:lnTo>
                    <a:pt x="1208" y="539"/>
                  </a:lnTo>
                  <a:lnTo>
                    <a:pt x="1183" y="543"/>
                  </a:lnTo>
                  <a:lnTo>
                    <a:pt x="1177" y="549"/>
                  </a:lnTo>
                  <a:lnTo>
                    <a:pt x="1171" y="554"/>
                  </a:lnTo>
                  <a:lnTo>
                    <a:pt x="1171" y="564"/>
                  </a:lnTo>
                  <a:lnTo>
                    <a:pt x="1173" y="576"/>
                  </a:lnTo>
                  <a:lnTo>
                    <a:pt x="1175" y="585"/>
                  </a:lnTo>
                  <a:lnTo>
                    <a:pt x="1177" y="597"/>
                  </a:lnTo>
                  <a:lnTo>
                    <a:pt x="1177" y="609"/>
                  </a:lnTo>
                  <a:lnTo>
                    <a:pt x="1179" y="620"/>
                  </a:lnTo>
                  <a:lnTo>
                    <a:pt x="1181" y="632"/>
                  </a:lnTo>
                  <a:lnTo>
                    <a:pt x="1183" y="646"/>
                  </a:lnTo>
                  <a:lnTo>
                    <a:pt x="1134" y="649"/>
                  </a:lnTo>
                  <a:lnTo>
                    <a:pt x="1103" y="659"/>
                  </a:lnTo>
                  <a:lnTo>
                    <a:pt x="1084" y="671"/>
                  </a:lnTo>
                  <a:lnTo>
                    <a:pt x="1072" y="690"/>
                  </a:lnTo>
                  <a:lnTo>
                    <a:pt x="1063" y="711"/>
                  </a:lnTo>
                  <a:lnTo>
                    <a:pt x="1055" y="737"/>
                  </a:lnTo>
                  <a:lnTo>
                    <a:pt x="1039" y="764"/>
                  </a:lnTo>
                  <a:lnTo>
                    <a:pt x="1018" y="795"/>
                  </a:lnTo>
                  <a:lnTo>
                    <a:pt x="999" y="820"/>
                  </a:lnTo>
                  <a:lnTo>
                    <a:pt x="975" y="851"/>
                  </a:lnTo>
                  <a:lnTo>
                    <a:pt x="948" y="884"/>
                  </a:lnTo>
                  <a:lnTo>
                    <a:pt x="923" y="921"/>
                  </a:lnTo>
                  <a:lnTo>
                    <a:pt x="896" y="954"/>
                  </a:lnTo>
                  <a:lnTo>
                    <a:pt x="876" y="989"/>
                  </a:lnTo>
                  <a:lnTo>
                    <a:pt x="859" y="1020"/>
                  </a:lnTo>
                  <a:lnTo>
                    <a:pt x="853" y="1049"/>
                  </a:lnTo>
                  <a:lnTo>
                    <a:pt x="874" y="1066"/>
                  </a:lnTo>
                  <a:lnTo>
                    <a:pt x="904" y="1082"/>
                  </a:lnTo>
                  <a:lnTo>
                    <a:pt x="936" y="1092"/>
                  </a:lnTo>
                  <a:lnTo>
                    <a:pt x="975" y="1099"/>
                  </a:lnTo>
                  <a:lnTo>
                    <a:pt x="1012" y="1103"/>
                  </a:lnTo>
                  <a:lnTo>
                    <a:pt x="1051" y="1109"/>
                  </a:lnTo>
                  <a:lnTo>
                    <a:pt x="1084" y="1111"/>
                  </a:lnTo>
                  <a:lnTo>
                    <a:pt x="1117" y="1117"/>
                  </a:lnTo>
                  <a:lnTo>
                    <a:pt x="1076" y="1121"/>
                  </a:lnTo>
                  <a:lnTo>
                    <a:pt x="983" y="1121"/>
                  </a:lnTo>
                  <a:lnTo>
                    <a:pt x="851" y="1113"/>
                  </a:lnTo>
                  <a:lnTo>
                    <a:pt x="702" y="1107"/>
                  </a:lnTo>
                  <a:lnTo>
                    <a:pt x="545" y="1097"/>
                  </a:lnTo>
                  <a:lnTo>
                    <a:pt x="403" y="1090"/>
                  </a:lnTo>
                  <a:lnTo>
                    <a:pt x="291" y="1084"/>
                  </a:lnTo>
                  <a:lnTo>
                    <a:pt x="227" y="1082"/>
                  </a:lnTo>
                  <a:lnTo>
                    <a:pt x="200" y="1080"/>
                  </a:lnTo>
                  <a:lnTo>
                    <a:pt x="174" y="1080"/>
                  </a:lnTo>
                  <a:lnTo>
                    <a:pt x="147" y="1080"/>
                  </a:lnTo>
                  <a:lnTo>
                    <a:pt x="122" y="1080"/>
                  </a:lnTo>
                  <a:lnTo>
                    <a:pt x="95" y="1078"/>
                  </a:lnTo>
                  <a:lnTo>
                    <a:pt x="70" y="1078"/>
                  </a:lnTo>
                  <a:lnTo>
                    <a:pt x="46" y="1076"/>
                  </a:lnTo>
                  <a:lnTo>
                    <a:pt x="23" y="1074"/>
                  </a:lnTo>
                  <a:lnTo>
                    <a:pt x="23" y="1068"/>
                  </a:lnTo>
                  <a:lnTo>
                    <a:pt x="23" y="1066"/>
                  </a:lnTo>
                  <a:lnTo>
                    <a:pt x="75" y="1055"/>
                  </a:lnTo>
                  <a:lnTo>
                    <a:pt x="116" y="1035"/>
                  </a:lnTo>
                  <a:lnTo>
                    <a:pt x="137" y="1008"/>
                  </a:lnTo>
                  <a:lnTo>
                    <a:pt x="145" y="979"/>
                  </a:lnTo>
                  <a:lnTo>
                    <a:pt x="134" y="950"/>
                  </a:lnTo>
                  <a:lnTo>
                    <a:pt x="104" y="925"/>
                  </a:lnTo>
                  <a:lnTo>
                    <a:pt x="60" y="905"/>
                  </a:lnTo>
                  <a:lnTo>
                    <a:pt x="0" y="898"/>
                  </a:lnTo>
                  <a:lnTo>
                    <a:pt x="4" y="847"/>
                  </a:lnTo>
                  <a:lnTo>
                    <a:pt x="13" y="803"/>
                  </a:lnTo>
                  <a:lnTo>
                    <a:pt x="29" y="762"/>
                  </a:lnTo>
                  <a:lnTo>
                    <a:pt x="48" y="725"/>
                  </a:lnTo>
                  <a:lnTo>
                    <a:pt x="68" y="684"/>
                  </a:lnTo>
                  <a:lnTo>
                    <a:pt x="89" y="644"/>
                  </a:lnTo>
                  <a:lnTo>
                    <a:pt x="106" y="597"/>
                  </a:lnTo>
                  <a:lnTo>
                    <a:pt x="122" y="547"/>
                  </a:lnTo>
                  <a:lnTo>
                    <a:pt x="122" y="533"/>
                  </a:lnTo>
                  <a:lnTo>
                    <a:pt x="122" y="521"/>
                  </a:lnTo>
                  <a:lnTo>
                    <a:pt x="122" y="508"/>
                  </a:lnTo>
                  <a:lnTo>
                    <a:pt x="122" y="496"/>
                  </a:lnTo>
                  <a:lnTo>
                    <a:pt x="122" y="483"/>
                  </a:lnTo>
                  <a:lnTo>
                    <a:pt x="122" y="471"/>
                  </a:lnTo>
                  <a:lnTo>
                    <a:pt x="124" y="459"/>
                  </a:lnTo>
                  <a:lnTo>
                    <a:pt x="126" y="448"/>
                  </a:lnTo>
                  <a:lnTo>
                    <a:pt x="201" y="452"/>
                  </a:lnTo>
                  <a:lnTo>
                    <a:pt x="279" y="454"/>
                  </a:lnTo>
                  <a:lnTo>
                    <a:pt x="357" y="452"/>
                  </a:lnTo>
                  <a:lnTo>
                    <a:pt x="436" y="452"/>
                  </a:lnTo>
                  <a:lnTo>
                    <a:pt x="516" y="448"/>
                  </a:lnTo>
                  <a:lnTo>
                    <a:pt x="595" y="448"/>
                  </a:lnTo>
                  <a:lnTo>
                    <a:pt x="677" y="448"/>
                  </a:lnTo>
                  <a:lnTo>
                    <a:pt x="758" y="452"/>
                  </a:lnTo>
                  <a:lnTo>
                    <a:pt x="960" y="450"/>
                  </a:lnTo>
                  <a:lnTo>
                    <a:pt x="1163" y="450"/>
                  </a:lnTo>
                  <a:lnTo>
                    <a:pt x="1367" y="448"/>
                  </a:lnTo>
                  <a:lnTo>
                    <a:pt x="1573" y="442"/>
                  </a:lnTo>
                  <a:lnTo>
                    <a:pt x="1776" y="426"/>
                  </a:lnTo>
                  <a:lnTo>
                    <a:pt x="1980" y="405"/>
                  </a:lnTo>
                  <a:lnTo>
                    <a:pt x="2182" y="370"/>
                  </a:lnTo>
                  <a:lnTo>
                    <a:pt x="2383" y="324"/>
                  </a:lnTo>
                  <a:lnTo>
                    <a:pt x="2410" y="302"/>
                  </a:lnTo>
                  <a:lnTo>
                    <a:pt x="2436" y="285"/>
                  </a:lnTo>
                  <a:lnTo>
                    <a:pt x="2457" y="267"/>
                  </a:lnTo>
                  <a:lnTo>
                    <a:pt x="2474" y="250"/>
                  </a:lnTo>
                  <a:lnTo>
                    <a:pt x="2486" y="229"/>
                  </a:lnTo>
                  <a:lnTo>
                    <a:pt x="2496" y="203"/>
                  </a:lnTo>
                  <a:lnTo>
                    <a:pt x="2500" y="170"/>
                  </a:lnTo>
                  <a:lnTo>
                    <a:pt x="2500" y="134"/>
                  </a:lnTo>
                  <a:lnTo>
                    <a:pt x="2486" y="114"/>
                  </a:lnTo>
                  <a:lnTo>
                    <a:pt x="2471" y="101"/>
                  </a:lnTo>
                  <a:lnTo>
                    <a:pt x="2451" y="87"/>
                  </a:lnTo>
                  <a:lnTo>
                    <a:pt x="2434" y="79"/>
                  </a:lnTo>
                  <a:lnTo>
                    <a:pt x="2412" y="70"/>
                  </a:lnTo>
                  <a:lnTo>
                    <a:pt x="2395" y="62"/>
                  </a:lnTo>
                  <a:lnTo>
                    <a:pt x="2376" y="54"/>
                  </a:lnTo>
                  <a:lnTo>
                    <a:pt x="2358" y="46"/>
                  </a:lnTo>
                  <a:lnTo>
                    <a:pt x="2358" y="42"/>
                  </a:lnTo>
                  <a:lnTo>
                    <a:pt x="2358" y="39"/>
                  </a:lnTo>
                  <a:lnTo>
                    <a:pt x="2376" y="27"/>
                  </a:lnTo>
                  <a:lnTo>
                    <a:pt x="2410" y="17"/>
                  </a:lnTo>
                  <a:lnTo>
                    <a:pt x="2457" y="8"/>
                  </a:lnTo>
                  <a:lnTo>
                    <a:pt x="2511" y="4"/>
                  </a:lnTo>
                  <a:lnTo>
                    <a:pt x="2564" y="0"/>
                  </a:lnTo>
                  <a:lnTo>
                    <a:pt x="2612" y="0"/>
                  </a:lnTo>
                  <a:lnTo>
                    <a:pt x="2649" y="4"/>
                  </a:lnTo>
                  <a:lnTo>
                    <a:pt x="2672" y="15"/>
                  </a:lnTo>
                  <a:lnTo>
                    <a:pt x="2670" y="66"/>
                  </a:lnTo>
                  <a:lnTo>
                    <a:pt x="2670" y="108"/>
                  </a:lnTo>
                  <a:lnTo>
                    <a:pt x="2672" y="141"/>
                  </a:lnTo>
                  <a:lnTo>
                    <a:pt x="2680" y="170"/>
                  </a:lnTo>
                  <a:lnTo>
                    <a:pt x="2692" y="194"/>
                  </a:lnTo>
                  <a:lnTo>
                    <a:pt x="2715" y="219"/>
                  </a:lnTo>
                  <a:lnTo>
                    <a:pt x="2746" y="242"/>
                  </a:lnTo>
                  <a:lnTo>
                    <a:pt x="2792" y="273"/>
                  </a:lnTo>
                  <a:lnTo>
                    <a:pt x="2849" y="283"/>
                  </a:lnTo>
                  <a:lnTo>
                    <a:pt x="2934" y="298"/>
                  </a:lnTo>
                  <a:lnTo>
                    <a:pt x="3037" y="310"/>
                  </a:lnTo>
                  <a:lnTo>
                    <a:pt x="3147" y="320"/>
                  </a:lnTo>
                  <a:lnTo>
                    <a:pt x="3256" y="320"/>
                  </a:lnTo>
                  <a:lnTo>
                    <a:pt x="3355" y="312"/>
                  </a:lnTo>
                  <a:lnTo>
                    <a:pt x="3436" y="291"/>
                  </a:lnTo>
                  <a:lnTo>
                    <a:pt x="3489" y="254"/>
                  </a:lnTo>
                  <a:lnTo>
                    <a:pt x="3493" y="234"/>
                  </a:lnTo>
                  <a:lnTo>
                    <a:pt x="3498" y="217"/>
                  </a:lnTo>
                  <a:lnTo>
                    <a:pt x="3502" y="198"/>
                  </a:lnTo>
                  <a:lnTo>
                    <a:pt x="3508" y="180"/>
                  </a:lnTo>
                  <a:lnTo>
                    <a:pt x="3510" y="159"/>
                  </a:lnTo>
                  <a:lnTo>
                    <a:pt x="3514" y="139"/>
                  </a:lnTo>
                  <a:lnTo>
                    <a:pt x="3518" y="120"/>
                  </a:lnTo>
                  <a:lnTo>
                    <a:pt x="3522" y="101"/>
                  </a:lnTo>
                  <a:lnTo>
                    <a:pt x="3531" y="99"/>
                  </a:lnTo>
                  <a:lnTo>
                    <a:pt x="3549" y="105"/>
                  </a:lnTo>
                  <a:lnTo>
                    <a:pt x="3568" y="114"/>
                  </a:lnTo>
                  <a:lnTo>
                    <a:pt x="3590" y="128"/>
                  </a:lnTo>
                  <a:lnTo>
                    <a:pt x="3607" y="141"/>
                  </a:lnTo>
                  <a:lnTo>
                    <a:pt x="3626" y="155"/>
                  </a:lnTo>
                  <a:lnTo>
                    <a:pt x="3642" y="167"/>
                  </a:lnTo>
                  <a:lnTo>
                    <a:pt x="3655" y="178"/>
                  </a:lnTo>
                  <a:lnTo>
                    <a:pt x="3698" y="227"/>
                  </a:lnTo>
                  <a:lnTo>
                    <a:pt x="3739" y="277"/>
                  </a:lnTo>
                  <a:lnTo>
                    <a:pt x="3774" y="324"/>
                  </a:lnTo>
                  <a:lnTo>
                    <a:pt x="3805" y="376"/>
                  </a:lnTo>
                  <a:lnTo>
                    <a:pt x="3828" y="426"/>
                  </a:lnTo>
                  <a:lnTo>
                    <a:pt x="3847" y="485"/>
                  </a:lnTo>
                  <a:lnTo>
                    <a:pt x="3859" y="545"/>
                  </a:lnTo>
                  <a:lnTo>
                    <a:pt x="3865" y="613"/>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32" name="Freeform 8"/>
            <p:cNvSpPr>
              <a:spLocks/>
            </p:cNvSpPr>
            <p:nvPr/>
          </p:nvSpPr>
          <p:spPr bwMode="auto">
            <a:xfrm>
              <a:off x="3474" y="3539"/>
              <a:ext cx="2059" cy="225"/>
            </a:xfrm>
            <a:custGeom>
              <a:avLst/>
              <a:gdLst>
                <a:gd name="T0" fmla="*/ 127 w 4117"/>
                <a:gd name="T1" fmla="*/ 3 h 450"/>
                <a:gd name="T2" fmla="*/ 124 w 4117"/>
                <a:gd name="T3" fmla="*/ 5 h 450"/>
                <a:gd name="T4" fmla="*/ 120 w 4117"/>
                <a:gd name="T5" fmla="*/ 7 h 450"/>
                <a:gd name="T6" fmla="*/ 115 w 4117"/>
                <a:gd name="T7" fmla="*/ 7 h 450"/>
                <a:gd name="T8" fmla="*/ 103 w 4117"/>
                <a:gd name="T9" fmla="*/ 10 h 450"/>
                <a:gd name="T10" fmla="*/ 82 w 4117"/>
                <a:gd name="T11" fmla="*/ 12 h 450"/>
                <a:gd name="T12" fmla="*/ 62 w 4117"/>
                <a:gd name="T13" fmla="*/ 14 h 450"/>
                <a:gd name="T14" fmla="*/ 42 w 4117"/>
                <a:gd name="T15" fmla="*/ 14 h 450"/>
                <a:gd name="T16" fmla="*/ 29 w 4117"/>
                <a:gd name="T17" fmla="*/ 14 h 450"/>
                <a:gd name="T18" fmla="*/ 25 w 4117"/>
                <a:gd name="T19" fmla="*/ 14 h 450"/>
                <a:gd name="T20" fmla="*/ 21 w 4117"/>
                <a:gd name="T21" fmla="*/ 14 h 450"/>
                <a:gd name="T22" fmla="*/ 17 w 4117"/>
                <a:gd name="T23" fmla="*/ 13 h 450"/>
                <a:gd name="T24" fmla="*/ 14 w 4117"/>
                <a:gd name="T25" fmla="*/ 13 h 450"/>
                <a:gd name="T26" fmla="*/ 10 w 4117"/>
                <a:gd name="T27" fmla="*/ 13 h 450"/>
                <a:gd name="T28" fmla="*/ 6 w 4117"/>
                <a:gd name="T29" fmla="*/ 13 h 450"/>
                <a:gd name="T30" fmla="*/ 2 w 4117"/>
                <a:gd name="T31" fmla="*/ 12 h 450"/>
                <a:gd name="T32" fmla="*/ 1 w 4117"/>
                <a:gd name="T33" fmla="*/ 11 h 450"/>
                <a:gd name="T34" fmla="*/ 5 w 4117"/>
                <a:gd name="T35" fmla="*/ 10 h 450"/>
                <a:gd name="T36" fmla="*/ 11 w 4117"/>
                <a:gd name="T37" fmla="*/ 10 h 450"/>
                <a:gd name="T38" fmla="*/ 16 w 4117"/>
                <a:gd name="T39" fmla="*/ 11 h 450"/>
                <a:gd name="T40" fmla="*/ 21 w 4117"/>
                <a:gd name="T41" fmla="*/ 11 h 450"/>
                <a:gd name="T42" fmla="*/ 28 w 4117"/>
                <a:gd name="T43" fmla="*/ 11 h 450"/>
                <a:gd name="T44" fmla="*/ 34 w 4117"/>
                <a:gd name="T45" fmla="*/ 12 h 450"/>
                <a:gd name="T46" fmla="*/ 40 w 4117"/>
                <a:gd name="T47" fmla="*/ 12 h 450"/>
                <a:gd name="T48" fmla="*/ 50 w 4117"/>
                <a:gd name="T49" fmla="*/ 12 h 450"/>
                <a:gd name="T50" fmla="*/ 63 w 4117"/>
                <a:gd name="T51" fmla="*/ 11 h 450"/>
                <a:gd name="T52" fmla="*/ 77 w 4117"/>
                <a:gd name="T53" fmla="*/ 10 h 450"/>
                <a:gd name="T54" fmla="*/ 90 w 4117"/>
                <a:gd name="T55" fmla="*/ 9 h 450"/>
                <a:gd name="T56" fmla="*/ 100 w 4117"/>
                <a:gd name="T57" fmla="*/ 8 h 450"/>
                <a:gd name="T58" fmla="*/ 108 w 4117"/>
                <a:gd name="T59" fmla="*/ 7 h 450"/>
                <a:gd name="T60" fmla="*/ 116 w 4117"/>
                <a:gd name="T61" fmla="*/ 6 h 450"/>
                <a:gd name="T62" fmla="*/ 123 w 4117"/>
                <a:gd name="T63" fmla="*/ 3 h 450"/>
                <a:gd name="T64" fmla="*/ 127 w 4117"/>
                <a:gd name="T65" fmla="*/ 2 h 450"/>
                <a:gd name="T66" fmla="*/ 128 w 4117"/>
                <a:gd name="T67" fmla="*/ 1 h 450"/>
                <a:gd name="T68" fmla="*/ 129 w 4117"/>
                <a:gd name="T69" fmla="*/ 1 h 4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17"/>
                <a:gd name="T106" fmla="*/ 0 h 450"/>
                <a:gd name="T107" fmla="*/ 4117 w 4117"/>
                <a:gd name="T108" fmla="*/ 450 h 4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17" h="450">
                  <a:moveTo>
                    <a:pt x="4117" y="8"/>
                  </a:moveTo>
                  <a:lnTo>
                    <a:pt x="4061" y="68"/>
                  </a:lnTo>
                  <a:lnTo>
                    <a:pt x="4003" y="117"/>
                  </a:lnTo>
                  <a:lnTo>
                    <a:pt x="3941" y="152"/>
                  </a:lnTo>
                  <a:lnTo>
                    <a:pt x="3879" y="179"/>
                  </a:lnTo>
                  <a:lnTo>
                    <a:pt x="3811" y="198"/>
                  </a:lnTo>
                  <a:lnTo>
                    <a:pt x="3743" y="217"/>
                  </a:lnTo>
                  <a:lnTo>
                    <a:pt x="3671" y="235"/>
                  </a:lnTo>
                  <a:lnTo>
                    <a:pt x="3601" y="256"/>
                  </a:lnTo>
                  <a:lnTo>
                    <a:pt x="3273" y="303"/>
                  </a:lnTo>
                  <a:lnTo>
                    <a:pt x="2948" y="344"/>
                  </a:lnTo>
                  <a:lnTo>
                    <a:pt x="2620" y="375"/>
                  </a:lnTo>
                  <a:lnTo>
                    <a:pt x="2294" y="402"/>
                  </a:lnTo>
                  <a:lnTo>
                    <a:pt x="1966" y="421"/>
                  </a:lnTo>
                  <a:lnTo>
                    <a:pt x="1641" y="435"/>
                  </a:lnTo>
                  <a:lnTo>
                    <a:pt x="1315" y="444"/>
                  </a:lnTo>
                  <a:lnTo>
                    <a:pt x="989" y="450"/>
                  </a:lnTo>
                  <a:lnTo>
                    <a:pt x="923" y="444"/>
                  </a:lnTo>
                  <a:lnTo>
                    <a:pt x="859" y="440"/>
                  </a:lnTo>
                  <a:lnTo>
                    <a:pt x="795" y="437"/>
                  </a:lnTo>
                  <a:lnTo>
                    <a:pt x="731" y="433"/>
                  </a:lnTo>
                  <a:lnTo>
                    <a:pt x="667" y="427"/>
                  </a:lnTo>
                  <a:lnTo>
                    <a:pt x="605" y="421"/>
                  </a:lnTo>
                  <a:lnTo>
                    <a:pt x="543" y="415"/>
                  </a:lnTo>
                  <a:lnTo>
                    <a:pt x="481" y="409"/>
                  </a:lnTo>
                  <a:lnTo>
                    <a:pt x="419" y="408"/>
                  </a:lnTo>
                  <a:lnTo>
                    <a:pt x="359" y="406"/>
                  </a:lnTo>
                  <a:lnTo>
                    <a:pt x="297" y="402"/>
                  </a:lnTo>
                  <a:lnTo>
                    <a:pt x="236" y="400"/>
                  </a:lnTo>
                  <a:lnTo>
                    <a:pt x="176" y="394"/>
                  </a:lnTo>
                  <a:lnTo>
                    <a:pt x="116" y="390"/>
                  </a:lnTo>
                  <a:lnTo>
                    <a:pt x="58" y="382"/>
                  </a:lnTo>
                  <a:lnTo>
                    <a:pt x="0" y="376"/>
                  </a:lnTo>
                  <a:lnTo>
                    <a:pt x="25" y="334"/>
                  </a:lnTo>
                  <a:lnTo>
                    <a:pt x="81" y="309"/>
                  </a:lnTo>
                  <a:lnTo>
                    <a:pt x="159" y="297"/>
                  </a:lnTo>
                  <a:lnTo>
                    <a:pt x="250" y="299"/>
                  </a:lnTo>
                  <a:lnTo>
                    <a:pt x="343" y="303"/>
                  </a:lnTo>
                  <a:lnTo>
                    <a:pt x="430" y="313"/>
                  </a:lnTo>
                  <a:lnTo>
                    <a:pt x="506" y="322"/>
                  </a:lnTo>
                  <a:lnTo>
                    <a:pt x="560" y="326"/>
                  </a:lnTo>
                  <a:lnTo>
                    <a:pt x="661" y="332"/>
                  </a:lnTo>
                  <a:lnTo>
                    <a:pt x="764" y="340"/>
                  </a:lnTo>
                  <a:lnTo>
                    <a:pt x="867" y="345"/>
                  </a:lnTo>
                  <a:lnTo>
                    <a:pt x="970" y="353"/>
                  </a:lnTo>
                  <a:lnTo>
                    <a:pt x="1072" y="357"/>
                  </a:lnTo>
                  <a:lnTo>
                    <a:pt x="1175" y="361"/>
                  </a:lnTo>
                  <a:lnTo>
                    <a:pt x="1280" y="365"/>
                  </a:lnTo>
                  <a:lnTo>
                    <a:pt x="1385" y="369"/>
                  </a:lnTo>
                  <a:lnTo>
                    <a:pt x="1592" y="361"/>
                  </a:lnTo>
                  <a:lnTo>
                    <a:pt x="1802" y="353"/>
                  </a:lnTo>
                  <a:lnTo>
                    <a:pt x="2011" y="342"/>
                  </a:lnTo>
                  <a:lnTo>
                    <a:pt x="2224" y="328"/>
                  </a:lnTo>
                  <a:lnTo>
                    <a:pt x="2434" y="311"/>
                  </a:lnTo>
                  <a:lnTo>
                    <a:pt x="2647" y="295"/>
                  </a:lnTo>
                  <a:lnTo>
                    <a:pt x="2857" y="278"/>
                  </a:lnTo>
                  <a:lnTo>
                    <a:pt x="3070" y="260"/>
                  </a:lnTo>
                  <a:lnTo>
                    <a:pt x="3186" y="241"/>
                  </a:lnTo>
                  <a:lnTo>
                    <a:pt x="3310" y="225"/>
                  </a:lnTo>
                  <a:lnTo>
                    <a:pt x="3434" y="206"/>
                  </a:lnTo>
                  <a:lnTo>
                    <a:pt x="3561" y="186"/>
                  </a:lnTo>
                  <a:lnTo>
                    <a:pt x="3683" y="161"/>
                  </a:lnTo>
                  <a:lnTo>
                    <a:pt x="3807" y="130"/>
                  </a:lnTo>
                  <a:lnTo>
                    <a:pt x="3925" y="93"/>
                  </a:lnTo>
                  <a:lnTo>
                    <a:pt x="4040" y="47"/>
                  </a:lnTo>
                  <a:lnTo>
                    <a:pt x="4053" y="33"/>
                  </a:lnTo>
                  <a:lnTo>
                    <a:pt x="4073" y="22"/>
                  </a:lnTo>
                  <a:lnTo>
                    <a:pt x="4092" y="10"/>
                  </a:lnTo>
                  <a:lnTo>
                    <a:pt x="4113" y="0"/>
                  </a:lnTo>
                  <a:lnTo>
                    <a:pt x="4115" y="4"/>
                  </a:lnTo>
                  <a:lnTo>
                    <a:pt x="4117" y="8"/>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33" name="Freeform 9"/>
            <p:cNvSpPr>
              <a:spLocks/>
            </p:cNvSpPr>
            <p:nvPr/>
          </p:nvSpPr>
          <p:spPr bwMode="auto">
            <a:xfrm>
              <a:off x="4978" y="2877"/>
              <a:ext cx="423" cy="415"/>
            </a:xfrm>
            <a:custGeom>
              <a:avLst/>
              <a:gdLst>
                <a:gd name="T0" fmla="*/ 27 w 845"/>
                <a:gd name="T1" fmla="*/ 13 h 830"/>
                <a:gd name="T2" fmla="*/ 27 w 845"/>
                <a:gd name="T3" fmla="*/ 16 h 830"/>
                <a:gd name="T4" fmla="*/ 26 w 845"/>
                <a:gd name="T5" fmla="*/ 19 h 830"/>
                <a:gd name="T6" fmla="*/ 26 w 845"/>
                <a:gd name="T7" fmla="*/ 21 h 830"/>
                <a:gd name="T8" fmla="*/ 26 w 845"/>
                <a:gd name="T9" fmla="*/ 23 h 830"/>
                <a:gd name="T10" fmla="*/ 25 w 845"/>
                <a:gd name="T11" fmla="*/ 25 h 830"/>
                <a:gd name="T12" fmla="*/ 24 w 845"/>
                <a:gd name="T13" fmla="*/ 26 h 830"/>
                <a:gd name="T14" fmla="*/ 21 w 845"/>
                <a:gd name="T15" fmla="*/ 26 h 830"/>
                <a:gd name="T16" fmla="*/ 18 w 845"/>
                <a:gd name="T17" fmla="*/ 26 h 830"/>
                <a:gd name="T18" fmla="*/ 18 w 845"/>
                <a:gd name="T19" fmla="*/ 26 h 830"/>
                <a:gd name="T20" fmla="*/ 18 w 845"/>
                <a:gd name="T21" fmla="*/ 26 h 830"/>
                <a:gd name="T22" fmla="*/ 16 w 845"/>
                <a:gd name="T23" fmla="*/ 26 h 830"/>
                <a:gd name="T24" fmla="*/ 14 w 845"/>
                <a:gd name="T25" fmla="*/ 26 h 830"/>
                <a:gd name="T26" fmla="*/ 11 w 845"/>
                <a:gd name="T27" fmla="*/ 26 h 830"/>
                <a:gd name="T28" fmla="*/ 8 w 845"/>
                <a:gd name="T29" fmla="*/ 26 h 830"/>
                <a:gd name="T30" fmla="*/ 6 w 845"/>
                <a:gd name="T31" fmla="*/ 26 h 830"/>
                <a:gd name="T32" fmla="*/ 3 w 845"/>
                <a:gd name="T33" fmla="*/ 25 h 830"/>
                <a:gd name="T34" fmla="*/ 2 w 845"/>
                <a:gd name="T35" fmla="*/ 24 h 830"/>
                <a:gd name="T36" fmla="*/ 1 w 845"/>
                <a:gd name="T37" fmla="*/ 22 h 830"/>
                <a:gd name="T38" fmla="*/ 1 w 845"/>
                <a:gd name="T39" fmla="*/ 21 h 830"/>
                <a:gd name="T40" fmla="*/ 0 w 845"/>
                <a:gd name="T41" fmla="*/ 21 h 830"/>
                <a:gd name="T42" fmla="*/ 0 w 845"/>
                <a:gd name="T43" fmla="*/ 20 h 830"/>
                <a:gd name="T44" fmla="*/ 0 w 845"/>
                <a:gd name="T45" fmla="*/ 20 h 830"/>
                <a:gd name="T46" fmla="*/ 0 w 845"/>
                <a:gd name="T47" fmla="*/ 19 h 830"/>
                <a:gd name="T48" fmla="*/ 0 w 845"/>
                <a:gd name="T49" fmla="*/ 19 h 830"/>
                <a:gd name="T50" fmla="*/ 0 w 845"/>
                <a:gd name="T51" fmla="*/ 18 h 830"/>
                <a:gd name="T52" fmla="*/ 0 w 845"/>
                <a:gd name="T53" fmla="*/ 18 h 830"/>
                <a:gd name="T54" fmla="*/ 1 w 845"/>
                <a:gd name="T55" fmla="*/ 18 h 830"/>
                <a:gd name="T56" fmla="*/ 1 w 845"/>
                <a:gd name="T57" fmla="*/ 18 h 830"/>
                <a:gd name="T58" fmla="*/ 1 w 845"/>
                <a:gd name="T59" fmla="*/ 17 h 830"/>
                <a:gd name="T60" fmla="*/ 1 w 845"/>
                <a:gd name="T61" fmla="*/ 15 h 830"/>
                <a:gd name="T62" fmla="*/ 1 w 845"/>
                <a:gd name="T63" fmla="*/ 13 h 830"/>
                <a:gd name="T64" fmla="*/ 1 w 845"/>
                <a:gd name="T65" fmla="*/ 12 h 830"/>
                <a:gd name="T66" fmla="*/ 1 w 845"/>
                <a:gd name="T67" fmla="*/ 10 h 830"/>
                <a:gd name="T68" fmla="*/ 1 w 845"/>
                <a:gd name="T69" fmla="*/ 8 h 830"/>
                <a:gd name="T70" fmla="*/ 1 w 845"/>
                <a:gd name="T71" fmla="*/ 7 h 830"/>
                <a:gd name="T72" fmla="*/ 1 w 845"/>
                <a:gd name="T73" fmla="*/ 5 h 830"/>
                <a:gd name="T74" fmla="*/ 1 w 845"/>
                <a:gd name="T75" fmla="*/ 5 h 830"/>
                <a:gd name="T76" fmla="*/ 2 w 845"/>
                <a:gd name="T77" fmla="*/ 5 h 830"/>
                <a:gd name="T78" fmla="*/ 2 w 845"/>
                <a:gd name="T79" fmla="*/ 3 h 830"/>
                <a:gd name="T80" fmla="*/ 3 w 845"/>
                <a:gd name="T81" fmla="*/ 2 h 830"/>
                <a:gd name="T82" fmla="*/ 4 w 845"/>
                <a:gd name="T83" fmla="*/ 2 h 830"/>
                <a:gd name="T84" fmla="*/ 6 w 845"/>
                <a:gd name="T85" fmla="*/ 1 h 830"/>
                <a:gd name="T86" fmla="*/ 7 w 845"/>
                <a:gd name="T87" fmla="*/ 1 h 830"/>
                <a:gd name="T88" fmla="*/ 9 w 845"/>
                <a:gd name="T89" fmla="*/ 1 h 830"/>
                <a:gd name="T90" fmla="*/ 11 w 845"/>
                <a:gd name="T91" fmla="*/ 1 h 830"/>
                <a:gd name="T92" fmla="*/ 12 w 845"/>
                <a:gd name="T93" fmla="*/ 0 h 830"/>
                <a:gd name="T94" fmla="*/ 15 w 845"/>
                <a:gd name="T95" fmla="*/ 0 h 830"/>
                <a:gd name="T96" fmla="*/ 18 w 845"/>
                <a:gd name="T97" fmla="*/ 0 h 830"/>
                <a:gd name="T98" fmla="*/ 20 w 845"/>
                <a:gd name="T99" fmla="*/ 1 h 830"/>
                <a:gd name="T100" fmla="*/ 22 w 845"/>
                <a:gd name="T101" fmla="*/ 1 h 830"/>
                <a:gd name="T102" fmla="*/ 24 w 845"/>
                <a:gd name="T103" fmla="*/ 2 h 830"/>
                <a:gd name="T104" fmla="*/ 25 w 845"/>
                <a:gd name="T105" fmla="*/ 3 h 830"/>
                <a:gd name="T106" fmla="*/ 26 w 845"/>
                <a:gd name="T107" fmla="*/ 5 h 830"/>
                <a:gd name="T108" fmla="*/ 27 w 845"/>
                <a:gd name="T109" fmla="*/ 7 h 830"/>
                <a:gd name="T110" fmla="*/ 27 w 845"/>
                <a:gd name="T111" fmla="*/ 8 h 830"/>
                <a:gd name="T112" fmla="*/ 27 w 845"/>
                <a:gd name="T113" fmla="*/ 9 h 830"/>
                <a:gd name="T114" fmla="*/ 27 w 845"/>
                <a:gd name="T115" fmla="*/ 10 h 830"/>
                <a:gd name="T116" fmla="*/ 27 w 845"/>
                <a:gd name="T117" fmla="*/ 10 h 830"/>
                <a:gd name="T118" fmla="*/ 27 w 845"/>
                <a:gd name="T119" fmla="*/ 11 h 830"/>
                <a:gd name="T120" fmla="*/ 27 w 845"/>
                <a:gd name="T121" fmla="*/ 12 h 830"/>
                <a:gd name="T122" fmla="*/ 27 w 845"/>
                <a:gd name="T123" fmla="*/ 13 h 830"/>
                <a:gd name="T124" fmla="*/ 27 w 845"/>
                <a:gd name="T125" fmla="*/ 13 h 8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45"/>
                <a:gd name="T190" fmla="*/ 0 h 830"/>
                <a:gd name="T191" fmla="*/ 845 w 845"/>
                <a:gd name="T192" fmla="*/ 830 h 8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45" h="830">
                  <a:moveTo>
                    <a:pt x="845" y="409"/>
                  </a:moveTo>
                  <a:lnTo>
                    <a:pt x="834" y="498"/>
                  </a:lnTo>
                  <a:lnTo>
                    <a:pt x="828" y="584"/>
                  </a:lnTo>
                  <a:lnTo>
                    <a:pt x="820" y="659"/>
                  </a:lnTo>
                  <a:lnTo>
                    <a:pt x="807" y="725"/>
                  </a:lnTo>
                  <a:lnTo>
                    <a:pt x="779" y="776"/>
                  </a:lnTo>
                  <a:lnTo>
                    <a:pt x="737" y="812"/>
                  </a:lnTo>
                  <a:lnTo>
                    <a:pt x="669" y="830"/>
                  </a:lnTo>
                  <a:lnTo>
                    <a:pt x="576" y="830"/>
                  </a:lnTo>
                  <a:lnTo>
                    <a:pt x="572" y="826"/>
                  </a:lnTo>
                  <a:lnTo>
                    <a:pt x="568" y="822"/>
                  </a:lnTo>
                  <a:lnTo>
                    <a:pt x="504" y="822"/>
                  </a:lnTo>
                  <a:lnTo>
                    <a:pt x="426" y="824"/>
                  </a:lnTo>
                  <a:lnTo>
                    <a:pt x="337" y="824"/>
                  </a:lnTo>
                  <a:lnTo>
                    <a:pt x="250" y="820"/>
                  </a:lnTo>
                  <a:lnTo>
                    <a:pt x="163" y="805"/>
                  </a:lnTo>
                  <a:lnTo>
                    <a:pt x="89" y="779"/>
                  </a:lnTo>
                  <a:lnTo>
                    <a:pt x="33" y="739"/>
                  </a:lnTo>
                  <a:lnTo>
                    <a:pt x="4" y="680"/>
                  </a:lnTo>
                  <a:lnTo>
                    <a:pt x="2" y="663"/>
                  </a:lnTo>
                  <a:lnTo>
                    <a:pt x="0" y="649"/>
                  </a:lnTo>
                  <a:lnTo>
                    <a:pt x="0" y="632"/>
                  </a:lnTo>
                  <a:lnTo>
                    <a:pt x="0" y="618"/>
                  </a:lnTo>
                  <a:lnTo>
                    <a:pt x="0" y="603"/>
                  </a:lnTo>
                  <a:lnTo>
                    <a:pt x="0" y="587"/>
                  </a:lnTo>
                  <a:lnTo>
                    <a:pt x="0" y="572"/>
                  </a:lnTo>
                  <a:lnTo>
                    <a:pt x="0" y="558"/>
                  </a:lnTo>
                  <a:lnTo>
                    <a:pt x="4" y="558"/>
                  </a:lnTo>
                  <a:lnTo>
                    <a:pt x="11" y="558"/>
                  </a:lnTo>
                  <a:lnTo>
                    <a:pt x="4" y="516"/>
                  </a:lnTo>
                  <a:lnTo>
                    <a:pt x="4" y="467"/>
                  </a:lnTo>
                  <a:lnTo>
                    <a:pt x="4" y="413"/>
                  </a:lnTo>
                  <a:lnTo>
                    <a:pt x="9" y="359"/>
                  </a:lnTo>
                  <a:lnTo>
                    <a:pt x="11" y="302"/>
                  </a:lnTo>
                  <a:lnTo>
                    <a:pt x="17" y="248"/>
                  </a:lnTo>
                  <a:lnTo>
                    <a:pt x="21" y="196"/>
                  </a:lnTo>
                  <a:lnTo>
                    <a:pt x="27" y="149"/>
                  </a:lnTo>
                  <a:lnTo>
                    <a:pt x="29" y="147"/>
                  </a:lnTo>
                  <a:lnTo>
                    <a:pt x="37" y="145"/>
                  </a:lnTo>
                  <a:lnTo>
                    <a:pt x="44" y="93"/>
                  </a:lnTo>
                  <a:lnTo>
                    <a:pt x="72" y="58"/>
                  </a:lnTo>
                  <a:lnTo>
                    <a:pt x="110" y="33"/>
                  </a:lnTo>
                  <a:lnTo>
                    <a:pt x="161" y="19"/>
                  </a:lnTo>
                  <a:lnTo>
                    <a:pt x="215" y="10"/>
                  </a:lnTo>
                  <a:lnTo>
                    <a:pt x="273" y="6"/>
                  </a:lnTo>
                  <a:lnTo>
                    <a:pt x="329" y="2"/>
                  </a:lnTo>
                  <a:lnTo>
                    <a:pt x="384" y="0"/>
                  </a:lnTo>
                  <a:lnTo>
                    <a:pt x="471" y="0"/>
                  </a:lnTo>
                  <a:lnTo>
                    <a:pt x="553" y="0"/>
                  </a:lnTo>
                  <a:lnTo>
                    <a:pt x="622" y="2"/>
                  </a:lnTo>
                  <a:lnTo>
                    <a:pt x="686" y="13"/>
                  </a:lnTo>
                  <a:lnTo>
                    <a:pt x="739" y="35"/>
                  </a:lnTo>
                  <a:lnTo>
                    <a:pt x="783" y="74"/>
                  </a:lnTo>
                  <a:lnTo>
                    <a:pt x="818" y="136"/>
                  </a:lnTo>
                  <a:lnTo>
                    <a:pt x="845" y="227"/>
                  </a:lnTo>
                  <a:lnTo>
                    <a:pt x="845" y="248"/>
                  </a:lnTo>
                  <a:lnTo>
                    <a:pt x="845" y="271"/>
                  </a:lnTo>
                  <a:lnTo>
                    <a:pt x="845" y="295"/>
                  </a:lnTo>
                  <a:lnTo>
                    <a:pt x="845" y="318"/>
                  </a:lnTo>
                  <a:lnTo>
                    <a:pt x="845" y="339"/>
                  </a:lnTo>
                  <a:lnTo>
                    <a:pt x="845" y="362"/>
                  </a:lnTo>
                  <a:lnTo>
                    <a:pt x="845" y="386"/>
                  </a:lnTo>
                  <a:lnTo>
                    <a:pt x="845" y="40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34" name="Freeform 10"/>
            <p:cNvSpPr>
              <a:spLocks/>
            </p:cNvSpPr>
            <p:nvPr/>
          </p:nvSpPr>
          <p:spPr bwMode="auto">
            <a:xfrm>
              <a:off x="4988" y="2906"/>
              <a:ext cx="316" cy="350"/>
            </a:xfrm>
            <a:custGeom>
              <a:avLst/>
              <a:gdLst>
                <a:gd name="T0" fmla="*/ 20 w 632"/>
                <a:gd name="T1" fmla="*/ 5 h 700"/>
                <a:gd name="T2" fmla="*/ 20 w 632"/>
                <a:gd name="T3" fmla="*/ 5 h 700"/>
                <a:gd name="T4" fmla="*/ 20 w 632"/>
                <a:gd name="T5" fmla="*/ 6 h 700"/>
                <a:gd name="T6" fmla="*/ 20 w 632"/>
                <a:gd name="T7" fmla="*/ 8 h 700"/>
                <a:gd name="T8" fmla="*/ 20 w 632"/>
                <a:gd name="T9" fmla="*/ 10 h 700"/>
                <a:gd name="T10" fmla="*/ 20 w 632"/>
                <a:gd name="T11" fmla="*/ 11 h 700"/>
                <a:gd name="T12" fmla="*/ 20 w 632"/>
                <a:gd name="T13" fmla="*/ 13 h 700"/>
                <a:gd name="T14" fmla="*/ 20 w 632"/>
                <a:gd name="T15" fmla="*/ 14 h 700"/>
                <a:gd name="T16" fmla="*/ 20 w 632"/>
                <a:gd name="T17" fmla="*/ 15 h 700"/>
                <a:gd name="T18" fmla="*/ 19 w 632"/>
                <a:gd name="T19" fmla="*/ 18 h 700"/>
                <a:gd name="T20" fmla="*/ 18 w 632"/>
                <a:gd name="T21" fmla="*/ 20 h 700"/>
                <a:gd name="T22" fmla="*/ 17 w 632"/>
                <a:gd name="T23" fmla="*/ 22 h 700"/>
                <a:gd name="T24" fmla="*/ 15 w 632"/>
                <a:gd name="T25" fmla="*/ 22 h 700"/>
                <a:gd name="T26" fmla="*/ 13 w 632"/>
                <a:gd name="T27" fmla="*/ 22 h 700"/>
                <a:gd name="T28" fmla="*/ 11 w 632"/>
                <a:gd name="T29" fmla="*/ 22 h 700"/>
                <a:gd name="T30" fmla="*/ 9 w 632"/>
                <a:gd name="T31" fmla="*/ 22 h 700"/>
                <a:gd name="T32" fmla="*/ 6 w 632"/>
                <a:gd name="T33" fmla="*/ 22 h 700"/>
                <a:gd name="T34" fmla="*/ 4 w 632"/>
                <a:gd name="T35" fmla="*/ 22 h 700"/>
                <a:gd name="T36" fmla="*/ 2 w 632"/>
                <a:gd name="T37" fmla="*/ 21 h 700"/>
                <a:gd name="T38" fmla="*/ 1 w 632"/>
                <a:gd name="T39" fmla="*/ 21 h 700"/>
                <a:gd name="T40" fmla="*/ 1 w 632"/>
                <a:gd name="T41" fmla="*/ 20 h 700"/>
                <a:gd name="T42" fmla="*/ 1 w 632"/>
                <a:gd name="T43" fmla="*/ 19 h 700"/>
                <a:gd name="T44" fmla="*/ 0 w 632"/>
                <a:gd name="T45" fmla="*/ 18 h 700"/>
                <a:gd name="T46" fmla="*/ 0 w 632"/>
                <a:gd name="T47" fmla="*/ 16 h 700"/>
                <a:gd name="T48" fmla="*/ 0 w 632"/>
                <a:gd name="T49" fmla="*/ 14 h 700"/>
                <a:gd name="T50" fmla="*/ 0 w 632"/>
                <a:gd name="T51" fmla="*/ 13 h 700"/>
                <a:gd name="T52" fmla="*/ 1 w 632"/>
                <a:gd name="T53" fmla="*/ 12 h 700"/>
                <a:gd name="T54" fmla="*/ 1 w 632"/>
                <a:gd name="T55" fmla="*/ 10 h 700"/>
                <a:gd name="T56" fmla="*/ 1 w 632"/>
                <a:gd name="T57" fmla="*/ 8 h 700"/>
                <a:gd name="T58" fmla="*/ 1 w 632"/>
                <a:gd name="T59" fmla="*/ 6 h 700"/>
                <a:gd name="T60" fmla="*/ 1 w 632"/>
                <a:gd name="T61" fmla="*/ 4 h 700"/>
                <a:gd name="T62" fmla="*/ 1 w 632"/>
                <a:gd name="T63" fmla="*/ 3 h 700"/>
                <a:gd name="T64" fmla="*/ 1 w 632"/>
                <a:gd name="T65" fmla="*/ 2 h 700"/>
                <a:gd name="T66" fmla="*/ 3 w 632"/>
                <a:gd name="T67" fmla="*/ 2 h 700"/>
                <a:gd name="T68" fmla="*/ 5 w 632"/>
                <a:gd name="T69" fmla="*/ 2 h 700"/>
                <a:gd name="T70" fmla="*/ 8 w 632"/>
                <a:gd name="T71" fmla="*/ 1 h 700"/>
                <a:gd name="T72" fmla="*/ 10 w 632"/>
                <a:gd name="T73" fmla="*/ 1 h 700"/>
                <a:gd name="T74" fmla="*/ 13 w 632"/>
                <a:gd name="T75" fmla="*/ 0 h 700"/>
                <a:gd name="T76" fmla="*/ 15 w 632"/>
                <a:gd name="T77" fmla="*/ 1 h 700"/>
                <a:gd name="T78" fmla="*/ 18 w 632"/>
                <a:gd name="T79" fmla="*/ 1 h 700"/>
                <a:gd name="T80" fmla="*/ 19 w 632"/>
                <a:gd name="T81" fmla="*/ 2 h 700"/>
                <a:gd name="T82" fmla="*/ 19 w 632"/>
                <a:gd name="T83" fmla="*/ 3 h 700"/>
                <a:gd name="T84" fmla="*/ 19 w 632"/>
                <a:gd name="T85" fmla="*/ 3 h 700"/>
                <a:gd name="T86" fmla="*/ 19 w 632"/>
                <a:gd name="T87" fmla="*/ 3 h 700"/>
                <a:gd name="T88" fmla="*/ 20 w 632"/>
                <a:gd name="T89" fmla="*/ 3 h 700"/>
                <a:gd name="T90" fmla="*/ 20 w 632"/>
                <a:gd name="T91" fmla="*/ 4 h 700"/>
                <a:gd name="T92" fmla="*/ 20 w 632"/>
                <a:gd name="T93" fmla="*/ 5 h 700"/>
                <a:gd name="T94" fmla="*/ 20 w 632"/>
                <a:gd name="T95" fmla="*/ 5 h 700"/>
                <a:gd name="T96" fmla="*/ 20 w 632"/>
                <a:gd name="T97" fmla="*/ 5 h 7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700"/>
                <a:gd name="T149" fmla="*/ 632 w 632"/>
                <a:gd name="T150" fmla="*/ 700 h 7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700">
                  <a:moveTo>
                    <a:pt x="632" y="144"/>
                  </a:moveTo>
                  <a:lnTo>
                    <a:pt x="629" y="157"/>
                  </a:lnTo>
                  <a:lnTo>
                    <a:pt x="625" y="194"/>
                  </a:lnTo>
                  <a:lnTo>
                    <a:pt x="621" y="242"/>
                  </a:lnTo>
                  <a:lnTo>
                    <a:pt x="619" y="303"/>
                  </a:lnTo>
                  <a:lnTo>
                    <a:pt x="613" y="361"/>
                  </a:lnTo>
                  <a:lnTo>
                    <a:pt x="611" y="415"/>
                  </a:lnTo>
                  <a:lnTo>
                    <a:pt x="611" y="458"/>
                  </a:lnTo>
                  <a:lnTo>
                    <a:pt x="611" y="483"/>
                  </a:lnTo>
                  <a:lnTo>
                    <a:pt x="586" y="574"/>
                  </a:lnTo>
                  <a:lnTo>
                    <a:pt x="557" y="638"/>
                  </a:lnTo>
                  <a:lnTo>
                    <a:pt x="518" y="675"/>
                  </a:lnTo>
                  <a:lnTo>
                    <a:pt x="471" y="696"/>
                  </a:lnTo>
                  <a:lnTo>
                    <a:pt x="413" y="700"/>
                  </a:lnTo>
                  <a:lnTo>
                    <a:pt x="347" y="700"/>
                  </a:lnTo>
                  <a:lnTo>
                    <a:pt x="268" y="694"/>
                  </a:lnTo>
                  <a:lnTo>
                    <a:pt x="179" y="692"/>
                  </a:lnTo>
                  <a:lnTo>
                    <a:pt x="113" y="675"/>
                  </a:lnTo>
                  <a:lnTo>
                    <a:pt x="64" y="661"/>
                  </a:lnTo>
                  <a:lnTo>
                    <a:pt x="33" y="642"/>
                  </a:lnTo>
                  <a:lnTo>
                    <a:pt x="14" y="622"/>
                  </a:lnTo>
                  <a:lnTo>
                    <a:pt x="4" y="591"/>
                  </a:lnTo>
                  <a:lnTo>
                    <a:pt x="0" y="553"/>
                  </a:lnTo>
                  <a:lnTo>
                    <a:pt x="0" y="500"/>
                  </a:lnTo>
                  <a:lnTo>
                    <a:pt x="0" y="436"/>
                  </a:lnTo>
                  <a:lnTo>
                    <a:pt x="0" y="413"/>
                  </a:lnTo>
                  <a:lnTo>
                    <a:pt x="2" y="372"/>
                  </a:lnTo>
                  <a:lnTo>
                    <a:pt x="2" y="316"/>
                  </a:lnTo>
                  <a:lnTo>
                    <a:pt x="6" y="254"/>
                  </a:lnTo>
                  <a:lnTo>
                    <a:pt x="10" y="188"/>
                  </a:lnTo>
                  <a:lnTo>
                    <a:pt x="16" y="128"/>
                  </a:lnTo>
                  <a:lnTo>
                    <a:pt x="23" y="78"/>
                  </a:lnTo>
                  <a:lnTo>
                    <a:pt x="37" y="45"/>
                  </a:lnTo>
                  <a:lnTo>
                    <a:pt x="93" y="41"/>
                  </a:lnTo>
                  <a:lnTo>
                    <a:pt x="163" y="33"/>
                  </a:lnTo>
                  <a:lnTo>
                    <a:pt x="241" y="19"/>
                  </a:lnTo>
                  <a:lnTo>
                    <a:pt x="326" y="10"/>
                  </a:lnTo>
                  <a:lnTo>
                    <a:pt x="406" y="0"/>
                  </a:lnTo>
                  <a:lnTo>
                    <a:pt x="483" y="4"/>
                  </a:lnTo>
                  <a:lnTo>
                    <a:pt x="549" y="21"/>
                  </a:lnTo>
                  <a:lnTo>
                    <a:pt x="599" y="58"/>
                  </a:lnTo>
                  <a:lnTo>
                    <a:pt x="601" y="68"/>
                  </a:lnTo>
                  <a:lnTo>
                    <a:pt x="605" y="80"/>
                  </a:lnTo>
                  <a:lnTo>
                    <a:pt x="607" y="89"/>
                  </a:lnTo>
                  <a:lnTo>
                    <a:pt x="611" y="101"/>
                  </a:lnTo>
                  <a:lnTo>
                    <a:pt x="619" y="116"/>
                  </a:lnTo>
                  <a:lnTo>
                    <a:pt x="632" y="132"/>
                  </a:lnTo>
                  <a:lnTo>
                    <a:pt x="632" y="138"/>
                  </a:lnTo>
                  <a:lnTo>
                    <a:pt x="632"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35" name="Freeform 11"/>
            <p:cNvSpPr>
              <a:spLocks/>
            </p:cNvSpPr>
            <p:nvPr/>
          </p:nvSpPr>
          <p:spPr bwMode="auto">
            <a:xfrm>
              <a:off x="4999" y="3021"/>
              <a:ext cx="295" cy="114"/>
            </a:xfrm>
            <a:custGeom>
              <a:avLst/>
              <a:gdLst>
                <a:gd name="T0" fmla="*/ 19 w 589"/>
                <a:gd name="T1" fmla="*/ 4 h 227"/>
                <a:gd name="T2" fmla="*/ 19 w 589"/>
                <a:gd name="T3" fmla="*/ 5 h 227"/>
                <a:gd name="T4" fmla="*/ 18 w 589"/>
                <a:gd name="T5" fmla="*/ 6 h 227"/>
                <a:gd name="T6" fmla="*/ 18 w 589"/>
                <a:gd name="T7" fmla="*/ 7 h 227"/>
                <a:gd name="T8" fmla="*/ 18 w 589"/>
                <a:gd name="T9" fmla="*/ 7 h 227"/>
                <a:gd name="T10" fmla="*/ 17 w 589"/>
                <a:gd name="T11" fmla="*/ 7 h 227"/>
                <a:gd name="T12" fmla="*/ 17 w 589"/>
                <a:gd name="T13" fmla="*/ 7 h 227"/>
                <a:gd name="T14" fmla="*/ 15 w 589"/>
                <a:gd name="T15" fmla="*/ 7 h 227"/>
                <a:gd name="T16" fmla="*/ 13 w 589"/>
                <a:gd name="T17" fmla="*/ 7 h 227"/>
                <a:gd name="T18" fmla="*/ 12 w 589"/>
                <a:gd name="T19" fmla="*/ 8 h 227"/>
                <a:gd name="T20" fmla="*/ 11 w 589"/>
                <a:gd name="T21" fmla="*/ 7 h 227"/>
                <a:gd name="T22" fmla="*/ 10 w 589"/>
                <a:gd name="T23" fmla="*/ 6 h 227"/>
                <a:gd name="T24" fmla="*/ 8 w 589"/>
                <a:gd name="T25" fmla="*/ 7 h 227"/>
                <a:gd name="T26" fmla="*/ 5 w 589"/>
                <a:gd name="T27" fmla="*/ 7 h 227"/>
                <a:gd name="T28" fmla="*/ 4 w 589"/>
                <a:gd name="T29" fmla="*/ 8 h 227"/>
                <a:gd name="T30" fmla="*/ 3 w 589"/>
                <a:gd name="T31" fmla="*/ 7 h 227"/>
                <a:gd name="T32" fmla="*/ 4 w 589"/>
                <a:gd name="T33" fmla="*/ 6 h 227"/>
                <a:gd name="T34" fmla="*/ 3 w 589"/>
                <a:gd name="T35" fmla="*/ 6 h 227"/>
                <a:gd name="T36" fmla="*/ 3 w 589"/>
                <a:gd name="T37" fmla="*/ 6 h 227"/>
                <a:gd name="T38" fmla="*/ 2 w 589"/>
                <a:gd name="T39" fmla="*/ 6 h 227"/>
                <a:gd name="T40" fmla="*/ 1 w 589"/>
                <a:gd name="T41" fmla="*/ 6 h 227"/>
                <a:gd name="T42" fmla="*/ 1 w 589"/>
                <a:gd name="T43" fmla="*/ 5 h 227"/>
                <a:gd name="T44" fmla="*/ 1 w 589"/>
                <a:gd name="T45" fmla="*/ 4 h 227"/>
                <a:gd name="T46" fmla="*/ 1 w 589"/>
                <a:gd name="T47" fmla="*/ 3 h 227"/>
                <a:gd name="T48" fmla="*/ 1 w 589"/>
                <a:gd name="T49" fmla="*/ 2 h 227"/>
                <a:gd name="T50" fmla="*/ 1 w 589"/>
                <a:gd name="T51" fmla="*/ 2 h 227"/>
                <a:gd name="T52" fmla="*/ 2 w 589"/>
                <a:gd name="T53" fmla="*/ 2 h 227"/>
                <a:gd name="T54" fmla="*/ 3 w 589"/>
                <a:gd name="T55" fmla="*/ 1 h 227"/>
                <a:gd name="T56" fmla="*/ 4 w 589"/>
                <a:gd name="T57" fmla="*/ 1 h 227"/>
                <a:gd name="T58" fmla="*/ 5 w 589"/>
                <a:gd name="T59" fmla="*/ 1 h 227"/>
                <a:gd name="T60" fmla="*/ 5 w 589"/>
                <a:gd name="T61" fmla="*/ 2 h 227"/>
                <a:gd name="T62" fmla="*/ 6 w 589"/>
                <a:gd name="T63" fmla="*/ 2 h 227"/>
                <a:gd name="T64" fmla="*/ 7 w 589"/>
                <a:gd name="T65" fmla="*/ 1 h 227"/>
                <a:gd name="T66" fmla="*/ 8 w 589"/>
                <a:gd name="T67" fmla="*/ 1 h 227"/>
                <a:gd name="T68" fmla="*/ 8 w 589"/>
                <a:gd name="T69" fmla="*/ 2 h 227"/>
                <a:gd name="T70" fmla="*/ 9 w 589"/>
                <a:gd name="T71" fmla="*/ 2 h 227"/>
                <a:gd name="T72" fmla="*/ 9 w 589"/>
                <a:gd name="T73" fmla="*/ 2 h 227"/>
                <a:gd name="T74" fmla="*/ 10 w 589"/>
                <a:gd name="T75" fmla="*/ 2 h 227"/>
                <a:gd name="T76" fmla="*/ 10 w 589"/>
                <a:gd name="T77" fmla="*/ 3 h 227"/>
                <a:gd name="T78" fmla="*/ 11 w 589"/>
                <a:gd name="T79" fmla="*/ 2 h 227"/>
                <a:gd name="T80" fmla="*/ 13 w 589"/>
                <a:gd name="T81" fmla="*/ 2 h 227"/>
                <a:gd name="T82" fmla="*/ 14 w 589"/>
                <a:gd name="T83" fmla="*/ 1 h 227"/>
                <a:gd name="T84" fmla="*/ 15 w 589"/>
                <a:gd name="T85" fmla="*/ 2 h 227"/>
                <a:gd name="T86" fmla="*/ 15 w 589"/>
                <a:gd name="T87" fmla="*/ 2 h 227"/>
                <a:gd name="T88" fmla="*/ 16 w 589"/>
                <a:gd name="T89" fmla="*/ 2 h 227"/>
                <a:gd name="T90" fmla="*/ 17 w 589"/>
                <a:gd name="T91" fmla="*/ 2 h 227"/>
                <a:gd name="T92" fmla="*/ 18 w 589"/>
                <a:gd name="T93" fmla="*/ 2 h 227"/>
                <a:gd name="T94" fmla="*/ 18 w 589"/>
                <a:gd name="T95" fmla="*/ 2 h 227"/>
                <a:gd name="T96" fmla="*/ 19 w 589"/>
                <a:gd name="T97" fmla="*/ 2 h 2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9"/>
                <a:gd name="T148" fmla="*/ 0 h 227"/>
                <a:gd name="T149" fmla="*/ 589 w 589"/>
                <a:gd name="T150" fmla="*/ 227 h 2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9" h="227">
                  <a:moveTo>
                    <a:pt x="589" y="79"/>
                  </a:moveTo>
                  <a:lnTo>
                    <a:pt x="585" y="97"/>
                  </a:lnTo>
                  <a:lnTo>
                    <a:pt x="583" y="114"/>
                  </a:lnTo>
                  <a:lnTo>
                    <a:pt x="579" y="132"/>
                  </a:lnTo>
                  <a:lnTo>
                    <a:pt x="579" y="151"/>
                  </a:lnTo>
                  <a:lnTo>
                    <a:pt x="576" y="168"/>
                  </a:lnTo>
                  <a:lnTo>
                    <a:pt x="574" y="186"/>
                  </a:lnTo>
                  <a:lnTo>
                    <a:pt x="572" y="203"/>
                  </a:lnTo>
                  <a:lnTo>
                    <a:pt x="570" y="223"/>
                  </a:lnTo>
                  <a:lnTo>
                    <a:pt x="558" y="223"/>
                  </a:lnTo>
                  <a:lnTo>
                    <a:pt x="548" y="223"/>
                  </a:lnTo>
                  <a:lnTo>
                    <a:pt x="539" y="223"/>
                  </a:lnTo>
                  <a:lnTo>
                    <a:pt x="531" y="223"/>
                  </a:lnTo>
                  <a:lnTo>
                    <a:pt x="513" y="219"/>
                  </a:lnTo>
                  <a:lnTo>
                    <a:pt x="502" y="211"/>
                  </a:lnTo>
                  <a:lnTo>
                    <a:pt x="467" y="211"/>
                  </a:lnTo>
                  <a:lnTo>
                    <a:pt x="438" y="217"/>
                  </a:lnTo>
                  <a:lnTo>
                    <a:pt x="409" y="221"/>
                  </a:lnTo>
                  <a:lnTo>
                    <a:pt x="385" y="227"/>
                  </a:lnTo>
                  <a:lnTo>
                    <a:pt x="364" y="225"/>
                  </a:lnTo>
                  <a:lnTo>
                    <a:pt x="347" y="219"/>
                  </a:lnTo>
                  <a:lnTo>
                    <a:pt x="333" y="203"/>
                  </a:lnTo>
                  <a:lnTo>
                    <a:pt x="325" y="178"/>
                  </a:lnTo>
                  <a:lnTo>
                    <a:pt x="298" y="178"/>
                  </a:lnTo>
                  <a:lnTo>
                    <a:pt x="267" y="186"/>
                  </a:lnTo>
                  <a:lnTo>
                    <a:pt x="230" y="194"/>
                  </a:lnTo>
                  <a:lnTo>
                    <a:pt x="195" y="205"/>
                  </a:lnTo>
                  <a:lnTo>
                    <a:pt x="159" y="213"/>
                  </a:lnTo>
                  <a:lnTo>
                    <a:pt x="129" y="221"/>
                  </a:lnTo>
                  <a:lnTo>
                    <a:pt x="106" y="225"/>
                  </a:lnTo>
                  <a:lnTo>
                    <a:pt x="95" y="227"/>
                  </a:lnTo>
                  <a:lnTo>
                    <a:pt x="96" y="209"/>
                  </a:lnTo>
                  <a:lnTo>
                    <a:pt x="102" y="194"/>
                  </a:lnTo>
                  <a:lnTo>
                    <a:pt x="108" y="176"/>
                  </a:lnTo>
                  <a:lnTo>
                    <a:pt x="110" y="161"/>
                  </a:lnTo>
                  <a:lnTo>
                    <a:pt x="93" y="161"/>
                  </a:lnTo>
                  <a:lnTo>
                    <a:pt x="79" y="161"/>
                  </a:lnTo>
                  <a:lnTo>
                    <a:pt x="65" y="163"/>
                  </a:lnTo>
                  <a:lnTo>
                    <a:pt x="52" y="168"/>
                  </a:lnTo>
                  <a:lnTo>
                    <a:pt x="38" y="170"/>
                  </a:lnTo>
                  <a:lnTo>
                    <a:pt x="25" y="174"/>
                  </a:lnTo>
                  <a:lnTo>
                    <a:pt x="11" y="178"/>
                  </a:lnTo>
                  <a:lnTo>
                    <a:pt x="0" y="182"/>
                  </a:lnTo>
                  <a:lnTo>
                    <a:pt x="1" y="149"/>
                  </a:lnTo>
                  <a:lnTo>
                    <a:pt x="3" y="126"/>
                  </a:lnTo>
                  <a:lnTo>
                    <a:pt x="3" y="106"/>
                  </a:lnTo>
                  <a:lnTo>
                    <a:pt x="5" y="93"/>
                  </a:lnTo>
                  <a:lnTo>
                    <a:pt x="5" y="81"/>
                  </a:lnTo>
                  <a:lnTo>
                    <a:pt x="7" y="72"/>
                  </a:lnTo>
                  <a:lnTo>
                    <a:pt x="9" y="60"/>
                  </a:lnTo>
                  <a:lnTo>
                    <a:pt x="11" y="50"/>
                  </a:lnTo>
                  <a:lnTo>
                    <a:pt x="21" y="46"/>
                  </a:lnTo>
                  <a:lnTo>
                    <a:pt x="34" y="41"/>
                  </a:lnTo>
                  <a:lnTo>
                    <a:pt x="48" y="33"/>
                  </a:lnTo>
                  <a:lnTo>
                    <a:pt x="65" y="27"/>
                  </a:lnTo>
                  <a:lnTo>
                    <a:pt x="81" y="17"/>
                  </a:lnTo>
                  <a:lnTo>
                    <a:pt x="98" y="11"/>
                  </a:lnTo>
                  <a:lnTo>
                    <a:pt x="114" y="4"/>
                  </a:lnTo>
                  <a:lnTo>
                    <a:pt x="131" y="0"/>
                  </a:lnTo>
                  <a:lnTo>
                    <a:pt x="129" y="15"/>
                  </a:lnTo>
                  <a:lnTo>
                    <a:pt x="128" y="33"/>
                  </a:lnTo>
                  <a:lnTo>
                    <a:pt x="137" y="35"/>
                  </a:lnTo>
                  <a:lnTo>
                    <a:pt x="151" y="35"/>
                  </a:lnTo>
                  <a:lnTo>
                    <a:pt x="164" y="33"/>
                  </a:lnTo>
                  <a:lnTo>
                    <a:pt x="182" y="33"/>
                  </a:lnTo>
                  <a:lnTo>
                    <a:pt x="197" y="27"/>
                  </a:lnTo>
                  <a:lnTo>
                    <a:pt x="213" y="23"/>
                  </a:lnTo>
                  <a:lnTo>
                    <a:pt x="228" y="19"/>
                  </a:lnTo>
                  <a:lnTo>
                    <a:pt x="246" y="17"/>
                  </a:lnTo>
                  <a:lnTo>
                    <a:pt x="246" y="33"/>
                  </a:lnTo>
                  <a:lnTo>
                    <a:pt x="248" y="50"/>
                  </a:lnTo>
                  <a:lnTo>
                    <a:pt x="259" y="52"/>
                  </a:lnTo>
                  <a:lnTo>
                    <a:pt x="271" y="50"/>
                  </a:lnTo>
                  <a:lnTo>
                    <a:pt x="281" y="46"/>
                  </a:lnTo>
                  <a:lnTo>
                    <a:pt x="296" y="46"/>
                  </a:lnTo>
                  <a:lnTo>
                    <a:pt x="298" y="58"/>
                  </a:lnTo>
                  <a:lnTo>
                    <a:pt x="300" y="70"/>
                  </a:lnTo>
                  <a:lnTo>
                    <a:pt x="316" y="66"/>
                  </a:lnTo>
                  <a:lnTo>
                    <a:pt x="333" y="62"/>
                  </a:lnTo>
                  <a:lnTo>
                    <a:pt x="351" y="54"/>
                  </a:lnTo>
                  <a:lnTo>
                    <a:pt x="370" y="48"/>
                  </a:lnTo>
                  <a:lnTo>
                    <a:pt x="387" y="39"/>
                  </a:lnTo>
                  <a:lnTo>
                    <a:pt x="409" y="35"/>
                  </a:lnTo>
                  <a:lnTo>
                    <a:pt x="428" y="31"/>
                  </a:lnTo>
                  <a:lnTo>
                    <a:pt x="449" y="33"/>
                  </a:lnTo>
                  <a:lnTo>
                    <a:pt x="451" y="50"/>
                  </a:lnTo>
                  <a:lnTo>
                    <a:pt x="459" y="60"/>
                  </a:lnTo>
                  <a:lnTo>
                    <a:pt x="467" y="62"/>
                  </a:lnTo>
                  <a:lnTo>
                    <a:pt x="479" y="60"/>
                  </a:lnTo>
                  <a:lnTo>
                    <a:pt x="490" y="52"/>
                  </a:lnTo>
                  <a:lnTo>
                    <a:pt x="506" y="46"/>
                  </a:lnTo>
                  <a:lnTo>
                    <a:pt x="521" y="37"/>
                  </a:lnTo>
                  <a:lnTo>
                    <a:pt x="541" y="33"/>
                  </a:lnTo>
                  <a:lnTo>
                    <a:pt x="552" y="35"/>
                  </a:lnTo>
                  <a:lnTo>
                    <a:pt x="562" y="39"/>
                  </a:lnTo>
                  <a:lnTo>
                    <a:pt x="572" y="42"/>
                  </a:lnTo>
                  <a:lnTo>
                    <a:pt x="585" y="44"/>
                  </a:lnTo>
                  <a:lnTo>
                    <a:pt x="587" y="60"/>
                  </a:lnTo>
                  <a:lnTo>
                    <a:pt x="589" y="79"/>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36" name="Freeform 12"/>
            <p:cNvSpPr>
              <a:spLocks/>
            </p:cNvSpPr>
            <p:nvPr/>
          </p:nvSpPr>
          <p:spPr bwMode="auto">
            <a:xfrm>
              <a:off x="5007" y="2961"/>
              <a:ext cx="287" cy="86"/>
            </a:xfrm>
            <a:custGeom>
              <a:avLst/>
              <a:gdLst>
                <a:gd name="T0" fmla="*/ 18 w 574"/>
                <a:gd name="T1" fmla="*/ 5 h 170"/>
                <a:gd name="T2" fmla="*/ 18 w 574"/>
                <a:gd name="T3" fmla="*/ 5 h 170"/>
                <a:gd name="T4" fmla="*/ 17 w 574"/>
                <a:gd name="T5" fmla="*/ 5 h 170"/>
                <a:gd name="T6" fmla="*/ 15 w 574"/>
                <a:gd name="T7" fmla="*/ 5 h 170"/>
                <a:gd name="T8" fmla="*/ 15 w 574"/>
                <a:gd name="T9" fmla="*/ 6 h 170"/>
                <a:gd name="T10" fmla="*/ 14 w 574"/>
                <a:gd name="T11" fmla="*/ 5 h 170"/>
                <a:gd name="T12" fmla="*/ 13 w 574"/>
                <a:gd name="T13" fmla="*/ 5 h 170"/>
                <a:gd name="T14" fmla="*/ 12 w 574"/>
                <a:gd name="T15" fmla="*/ 5 h 170"/>
                <a:gd name="T16" fmla="*/ 11 w 574"/>
                <a:gd name="T17" fmla="*/ 5 h 170"/>
                <a:gd name="T18" fmla="*/ 10 w 574"/>
                <a:gd name="T19" fmla="*/ 6 h 170"/>
                <a:gd name="T20" fmla="*/ 9 w 574"/>
                <a:gd name="T21" fmla="*/ 6 h 170"/>
                <a:gd name="T22" fmla="*/ 9 w 574"/>
                <a:gd name="T23" fmla="*/ 5 h 170"/>
                <a:gd name="T24" fmla="*/ 9 w 574"/>
                <a:gd name="T25" fmla="*/ 5 h 170"/>
                <a:gd name="T26" fmla="*/ 9 w 574"/>
                <a:gd name="T27" fmla="*/ 5 h 170"/>
                <a:gd name="T28" fmla="*/ 8 w 574"/>
                <a:gd name="T29" fmla="*/ 5 h 170"/>
                <a:gd name="T30" fmla="*/ 8 w 574"/>
                <a:gd name="T31" fmla="*/ 5 h 170"/>
                <a:gd name="T32" fmla="*/ 7 w 574"/>
                <a:gd name="T33" fmla="*/ 4 h 170"/>
                <a:gd name="T34" fmla="*/ 6 w 574"/>
                <a:gd name="T35" fmla="*/ 5 h 170"/>
                <a:gd name="T36" fmla="*/ 5 w 574"/>
                <a:gd name="T37" fmla="*/ 5 h 170"/>
                <a:gd name="T38" fmla="*/ 5 w 574"/>
                <a:gd name="T39" fmla="*/ 5 h 170"/>
                <a:gd name="T40" fmla="*/ 5 w 574"/>
                <a:gd name="T41" fmla="*/ 4 h 170"/>
                <a:gd name="T42" fmla="*/ 5 w 574"/>
                <a:gd name="T43" fmla="*/ 3 h 170"/>
                <a:gd name="T44" fmla="*/ 4 w 574"/>
                <a:gd name="T45" fmla="*/ 3 h 170"/>
                <a:gd name="T46" fmla="*/ 4 w 574"/>
                <a:gd name="T47" fmla="*/ 3 h 170"/>
                <a:gd name="T48" fmla="*/ 4 w 574"/>
                <a:gd name="T49" fmla="*/ 4 h 170"/>
                <a:gd name="T50" fmla="*/ 3 w 574"/>
                <a:gd name="T51" fmla="*/ 4 h 170"/>
                <a:gd name="T52" fmla="*/ 2 w 574"/>
                <a:gd name="T53" fmla="*/ 4 h 170"/>
                <a:gd name="T54" fmla="*/ 1 w 574"/>
                <a:gd name="T55" fmla="*/ 5 h 170"/>
                <a:gd name="T56" fmla="*/ 1 w 574"/>
                <a:gd name="T57" fmla="*/ 5 h 170"/>
                <a:gd name="T58" fmla="*/ 0 w 574"/>
                <a:gd name="T59" fmla="*/ 4 h 170"/>
                <a:gd name="T60" fmla="*/ 0 w 574"/>
                <a:gd name="T61" fmla="*/ 3 h 170"/>
                <a:gd name="T62" fmla="*/ 1 w 574"/>
                <a:gd name="T63" fmla="*/ 2 h 170"/>
                <a:gd name="T64" fmla="*/ 1 w 574"/>
                <a:gd name="T65" fmla="*/ 1 h 170"/>
                <a:gd name="T66" fmla="*/ 2 w 574"/>
                <a:gd name="T67" fmla="*/ 1 h 170"/>
                <a:gd name="T68" fmla="*/ 3 w 574"/>
                <a:gd name="T69" fmla="*/ 1 h 170"/>
                <a:gd name="T70" fmla="*/ 5 w 574"/>
                <a:gd name="T71" fmla="*/ 0 h 170"/>
                <a:gd name="T72" fmla="*/ 5 w 574"/>
                <a:gd name="T73" fmla="*/ 1 h 170"/>
                <a:gd name="T74" fmla="*/ 6 w 574"/>
                <a:gd name="T75" fmla="*/ 2 h 170"/>
                <a:gd name="T76" fmla="*/ 7 w 574"/>
                <a:gd name="T77" fmla="*/ 2 h 170"/>
                <a:gd name="T78" fmla="*/ 9 w 574"/>
                <a:gd name="T79" fmla="*/ 2 h 170"/>
                <a:gd name="T80" fmla="*/ 10 w 574"/>
                <a:gd name="T81" fmla="*/ 1 h 170"/>
                <a:gd name="T82" fmla="*/ 12 w 574"/>
                <a:gd name="T83" fmla="*/ 1 h 170"/>
                <a:gd name="T84" fmla="*/ 13 w 574"/>
                <a:gd name="T85" fmla="*/ 1 h 170"/>
                <a:gd name="T86" fmla="*/ 13 w 574"/>
                <a:gd name="T87" fmla="*/ 2 h 170"/>
                <a:gd name="T88" fmla="*/ 14 w 574"/>
                <a:gd name="T89" fmla="*/ 2 h 170"/>
                <a:gd name="T90" fmla="*/ 15 w 574"/>
                <a:gd name="T91" fmla="*/ 2 h 170"/>
                <a:gd name="T92" fmla="*/ 16 w 574"/>
                <a:gd name="T93" fmla="*/ 1 h 170"/>
                <a:gd name="T94" fmla="*/ 18 w 574"/>
                <a:gd name="T95" fmla="*/ 1 h 170"/>
                <a:gd name="T96" fmla="*/ 18 w 574"/>
                <a:gd name="T97" fmla="*/ 2 h 170"/>
                <a:gd name="T98" fmla="*/ 18 w 574"/>
                <a:gd name="T99" fmla="*/ 3 h 170"/>
                <a:gd name="T100" fmla="*/ 18 w 574"/>
                <a:gd name="T101" fmla="*/ 4 h 170"/>
                <a:gd name="T102" fmla="*/ 18 w 574"/>
                <a:gd name="T103" fmla="*/ 4 h 1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4"/>
                <a:gd name="T157" fmla="*/ 0 h 170"/>
                <a:gd name="T158" fmla="*/ 574 w 574"/>
                <a:gd name="T159" fmla="*/ 170 h 1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4" h="170">
                  <a:moveTo>
                    <a:pt x="574" y="133"/>
                  </a:moveTo>
                  <a:lnTo>
                    <a:pt x="570" y="137"/>
                  </a:lnTo>
                  <a:lnTo>
                    <a:pt x="566" y="141"/>
                  </a:lnTo>
                  <a:lnTo>
                    <a:pt x="549" y="141"/>
                  </a:lnTo>
                  <a:lnTo>
                    <a:pt x="533" y="143"/>
                  </a:lnTo>
                  <a:lnTo>
                    <a:pt x="518" y="145"/>
                  </a:lnTo>
                  <a:lnTo>
                    <a:pt x="506" y="151"/>
                  </a:lnTo>
                  <a:lnTo>
                    <a:pt x="493" y="155"/>
                  </a:lnTo>
                  <a:lnTo>
                    <a:pt x="481" y="159"/>
                  </a:lnTo>
                  <a:lnTo>
                    <a:pt x="467" y="161"/>
                  </a:lnTo>
                  <a:lnTo>
                    <a:pt x="456" y="164"/>
                  </a:lnTo>
                  <a:lnTo>
                    <a:pt x="450" y="147"/>
                  </a:lnTo>
                  <a:lnTo>
                    <a:pt x="442" y="131"/>
                  </a:lnTo>
                  <a:lnTo>
                    <a:pt x="427" y="137"/>
                  </a:lnTo>
                  <a:lnTo>
                    <a:pt x="411" y="143"/>
                  </a:lnTo>
                  <a:lnTo>
                    <a:pt x="392" y="149"/>
                  </a:lnTo>
                  <a:lnTo>
                    <a:pt x="372" y="155"/>
                  </a:lnTo>
                  <a:lnTo>
                    <a:pt x="349" y="159"/>
                  </a:lnTo>
                  <a:lnTo>
                    <a:pt x="332" y="164"/>
                  </a:lnTo>
                  <a:lnTo>
                    <a:pt x="314" y="166"/>
                  </a:lnTo>
                  <a:lnTo>
                    <a:pt x="303" y="170"/>
                  </a:lnTo>
                  <a:lnTo>
                    <a:pt x="301" y="162"/>
                  </a:lnTo>
                  <a:lnTo>
                    <a:pt x="301" y="157"/>
                  </a:lnTo>
                  <a:lnTo>
                    <a:pt x="299" y="147"/>
                  </a:lnTo>
                  <a:lnTo>
                    <a:pt x="299" y="137"/>
                  </a:lnTo>
                  <a:lnTo>
                    <a:pt x="283" y="143"/>
                  </a:lnTo>
                  <a:lnTo>
                    <a:pt x="272" y="149"/>
                  </a:lnTo>
                  <a:lnTo>
                    <a:pt x="260" y="153"/>
                  </a:lnTo>
                  <a:lnTo>
                    <a:pt x="252" y="157"/>
                  </a:lnTo>
                  <a:lnTo>
                    <a:pt x="252" y="145"/>
                  </a:lnTo>
                  <a:lnTo>
                    <a:pt x="252" y="135"/>
                  </a:lnTo>
                  <a:lnTo>
                    <a:pt x="252" y="128"/>
                  </a:lnTo>
                  <a:lnTo>
                    <a:pt x="252" y="120"/>
                  </a:lnTo>
                  <a:lnTo>
                    <a:pt x="235" y="120"/>
                  </a:lnTo>
                  <a:lnTo>
                    <a:pt x="217" y="124"/>
                  </a:lnTo>
                  <a:lnTo>
                    <a:pt x="202" y="128"/>
                  </a:lnTo>
                  <a:lnTo>
                    <a:pt x="186" y="133"/>
                  </a:lnTo>
                  <a:lnTo>
                    <a:pt x="171" y="135"/>
                  </a:lnTo>
                  <a:lnTo>
                    <a:pt x="157" y="139"/>
                  </a:lnTo>
                  <a:lnTo>
                    <a:pt x="144" y="141"/>
                  </a:lnTo>
                  <a:lnTo>
                    <a:pt x="132" y="141"/>
                  </a:lnTo>
                  <a:lnTo>
                    <a:pt x="132" y="126"/>
                  </a:lnTo>
                  <a:lnTo>
                    <a:pt x="132" y="112"/>
                  </a:lnTo>
                  <a:lnTo>
                    <a:pt x="132" y="95"/>
                  </a:lnTo>
                  <a:lnTo>
                    <a:pt x="132" y="83"/>
                  </a:lnTo>
                  <a:lnTo>
                    <a:pt x="120" y="85"/>
                  </a:lnTo>
                  <a:lnTo>
                    <a:pt x="109" y="87"/>
                  </a:lnTo>
                  <a:lnTo>
                    <a:pt x="114" y="89"/>
                  </a:lnTo>
                  <a:lnTo>
                    <a:pt x="120" y="91"/>
                  </a:lnTo>
                  <a:lnTo>
                    <a:pt x="120" y="98"/>
                  </a:lnTo>
                  <a:lnTo>
                    <a:pt x="120" y="108"/>
                  </a:lnTo>
                  <a:lnTo>
                    <a:pt x="101" y="112"/>
                  </a:lnTo>
                  <a:lnTo>
                    <a:pt x="83" y="116"/>
                  </a:lnTo>
                  <a:lnTo>
                    <a:pt x="68" y="122"/>
                  </a:lnTo>
                  <a:lnTo>
                    <a:pt x="54" y="128"/>
                  </a:lnTo>
                  <a:lnTo>
                    <a:pt x="37" y="133"/>
                  </a:lnTo>
                  <a:lnTo>
                    <a:pt x="23" y="139"/>
                  </a:lnTo>
                  <a:lnTo>
                    <a:pt x="12" y="145"/>
                  </a:lnTo>
                  <a:lnTo>
                    <a:pt x="0" y="153"/>
                  </a:lnTo>
                  <a:lnTo>
                    <a:pt x="0" y="122"/>
                  </a:lnTo>
                  <a:lnTo>
                    <a:pt x="0" y="100"/>
                  </a:lnTo>
                  <a:lnTo>
                    <a:pt x="0" y="83"/>
                  </a:lnTo>
                  <a:lnTo>
                    <a:pt x="2" y="71"/>
                  </a:lnTo>
                  <a:lnTo>
                    <a:pt x="4" y="54"/>
                  </a:lnTo>
                  <a:lnTo>
                    <a:pt x="6" y="38"/>
                  </a:lnTo>
                  <a:lnTo>
                    <a:pt x="21" y="31"/>
                  </a:lnTo>
                  <a:lnTo>
                    <a:pt x="41" y="25"/>
                  </a:lnTo>
                  <a:lnTo>
                    <a:pt x="60" y="19"/>
                  </a:lnTo>
                  <a:lnTo>
                    <a:pt x="81" y="13"/>
                  </a:lnTo>
                  <a:lnTo>
                    <a:pt x="103" y="7"/>
                  </a:lnTo>
                  <a:lnTo>
                    <a:pt x="124" y="3"/>
                  </a:lnTo>
                  <a:lnTo>
                    <a:pt x="145" y="0"/>
                  </a:lnTo>
                  <a:lnTo>
                    <a:pt x="167" y="0"/>
                  </a:lnTo>
                  <a:lnTo>
                    <a:pt x="173" y="9"/>
                  </a:lnTo>
                  <a:lnTo>
                    <a:pt x="178" y="27"/>
                  </a:lnTo>
                  <a:lnTo>
                    <a:pt x="184" y="42"/>
                  </a:lnTo>
                  <a:lnTo>
                    <a:pt x="190" y="54"/>
                  </a:lnTo>
                  <a:lnTo>
                    <a:pt x="215" y="50"/>
                  </a:lnTo>
                  <a:lnTo>
                    <a:pt x="241" y="44"/>
                  </a:lnTo>
                  <a:lnTo>
                    <a:pt x="266" y="36"/>
                  </a:lnTo>
                  <a:lnTo>
                    <a:pt x="295" y="29"/>
                  </a:lnTo>
                  <a:lnTo>
                    <a:pt x="320" y="19"/>
                  </a:lnTo>
                  <a:lnTo>
                    <a:pt x="349" y="13"/>
                  </a:lnTo>
                  <a:lnTo>
                    <a:pt x="378" y="11"/>
                  </a:lnTo>
                  <a:lnTo>
                    <a:pt x="409" y="17"/>
                  </a:lnTo>
                  <a:lnTo>
                    <a:pt x="413" y="29"/>
                  </a:lnTo>
                  <a:lnTo>
                    <a:pt x="417" y="34"/>
                  </a:lnTo>
                  <a:lnTo>
                    <a:pt x="419" y="38"/>
                  </a:lnTo>
                  <a:lnTo>
                    <a:pt x="425" y="42"/>
                  </a:lnTo>
                  <a:lnTo>
                    <a:pt x="438" y="40"/>
                  </a:lnTo>
                  <a:lnTo>
                    <a:pt x="456" y="36"/>
                  </a:lnTo>
                  <a:lnTo>
                    <a:pt x="473" y="33"/>
                  </a:lnTo>
                  <a:lnTo>
                    <a:pt x="493" y="31"/>
                  </a:lnTo>
                  <a:lnTo>
                    <a:pt x="510" y="27"/>
                  </a:lnTo>
                  <a:lnTo>
                    <a:pt x="529" y="27"/>
                  </a:lnTo>
                  <a:lnTo>
                    <a:pt x="547" y="27"/>
                  </a:lnTo>
                  <a:lnTo>
                    <a:pt x="566" y="34"/>
                  </a:lnTo>
                  <a:lnTo>
                    <a:pt x="568" y="56"/>
                  </a:lnTo>
                  <a:lnTo>
                    <a:pt x="570" y="75"/>
                  </a:lnTo>
                  <a:lnTo>
                    <a:pt x="570" y="87"/>
                  </a:lnTo>
                  <a:lnTo>
                    <a:pt x="572" y="98"/>
                  </a:lnTo>
                  <a:lnTo>
                    <a:pt x="572" y="106"/>
                  </a:lnTo>
                  <a:lnTo>
                    <a:pt x="572" y="114"/>
                  </a:lnTo>
                  <a:lnTo>
                    <a:pt x="572" y="122"/>
                  </a:lnTo>
                  <a:lnTo>
                    <a:pt x="574" y="13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37" name="Freeform 13"/>
            <p:cNvSpPr>
              <a:spLocks/>
            </p:cNvSpPr>
            <p:nvPr/>
          </p:nvSpPr>
          <p:spPr bwMode="auto">
            <a:xfrm>
              <a:off x="5009" y="2921"/>
              <a:ext cx="277" cy="57"/>
            </a:xfrm>
            <a:custGeom>
              <a:avLst/>
              <a:gdLst>
                <a:gd name="T0" fmla="*/ 18 w 553"/>
                <a:gd name="T1" fmla="*/ 2 h 115"/>
                <a:gd name="T2" fmla="*/ 17 w 553"/>
                <a:gd name="T3" fmla="*/ 2 h 115"/>
                <a:gd name="T4" fmla="*/ 17 w 553"/>
                <a:gd name="T5" fmla="*/ 2 h 115"/>
                <a:gd name="T6" fmla="*/ 16 w 553"/>
                <a:gd name="T7" fmla="*/ 2 h 115"/>
                <a:gd name="T8" fmla="*/ 16 w 553"/>
                <a:gd name="T9" fmla="*/ 2 h 115"/>
                <a:gd name="T10" fmla="*/ 15 w 553"/>
                <a:gd name="T11" fmla="*/ 3 h 115"/>
                <a:gd name="T12" fmla="*/ 15 w 553"/>
                <a:gd name="T13" fmla="*/ 3 h 115"/>
                <a:gd name="T14" fmla="*/ 14 w 553"/>
                <a:gd name="T15" fmla="*/ 3 h 115"/>
                <a:gd name="T16" fmla="*/ 14 w 553"/>
                <a:gd name="T17" fmla="*/ 3 h 115"/>
                <a:gd name="T18" fmla="*/ 13 w 553"/>
                <a:gd name="T19" fmla="*/ 2 h 115"/>
                <a:gd name="T20" fmla="*/ 13 w 553"/>
                <a:gd name="T21" fmla="*/ 2 h 115"/>
                <a:gd name="T22" fmla="*/ 12 w 553"/>
                <a:gd name="T23" fmla="*/ 2 h 115"/>
                <a:gd name="T24" fmla="*/ 11 w 553"/>
                <a:gd name="T25" fmla="*/ 2 h 115"/>
                <a:gd name="T26" fmla="*/ 9 w 553"/>
                <a:gd name="T27" fmla="*/ 3 h 115"/>
                <a:gd name="T28" fmla="*/ 8 w 553"/>
                <a:gd name="T29" fmla="*/ 3 h 115"/>
                <a:gd name="T30" fmla="*/ 7 w 553"/>
                <a:gd name="T31" fmla="*/ 3 h 115"/>
                <a:gd name="T32" fmla="*/ 7 w 553"/>
                <a:gd name="T33" fmla="*/ 3 h 115"/>
                <a:gd name="T34" fmla="*/ 6 w 553"/>
                <a:gd name="T35" fmla="*/ 2 h 115"/>
                <a:gd name="T36" fmla="*/ 6 w 553"/>
                <a:gd name="T37" fmla="*/ 2 h 115"/>
                <a:gd name="T38" fmla="*/ 5 w 553"/>
                <a:gd name="T39" fmla="*/ 1 h 115"/>
                <a:gd name="T40" fmla="*/ 4 w 553"/>
                <a:gd name="T41" fmla="*/ 1 h 115"/>
                <a:gd name="T42" fmla="*/ 3 w 553"/>
                <a:gd name="T43" fmla="*/ 2 h 115"/>
                <a:gd name="T44" fmla="*/ 2 w 553"/>
                <a:gd name="T45" fmla="*/ 2 h 115"/>
                <a:gd name="T46" fmla="*/ 1 w 553"/>
                <a:gd name="T47" fmla="*/ 2 h 115"/>
                <a:gd name="T48" fmla="*/ 0 w 553"/>
                <a:gd name="T49" fmla="*/ 3 h 115"/>
                <a:gd name="T50" fmla="*/ 0 w 553"/>
                <a:gd name="T51" fmla="*/ 2 h 115"/>
                <a:gd name="T52" fmla="*/ 1 w 553"/>
                <a:gd name="T53" fmla="*/ 2 h 115"/>
                <a:gd name="T54" fmla="*/ 1 w 553"/>
                <a:gd name="T55" fmla="*/ 1 h 115"/>
                <a:gd name="T56" fmla="*/ 1 w 553"/>
                <a:gd name="T57" fmla="*/ 1 h 115"/>
                <a:gd name="T58" fmla="*/ 2 w 553"/>
                <a:gd name="T59" fmla="*/ 1 h 115"/>
                <a:gd name="T60" fmla="*/ 4 w 553"/>
                <a:gd name="T61" fmla="*/ 0 h 115"/>
                <a:gd name="T62" fmla="*/ 7 w 553"/>
                <a:gd name="T63" fmla="*/ 0 h 115"/>
                <a:gd name="T64" fmla="*/ 10 w 553"/>
                <a:gd name="T65" fmla="*/ 0 h 115"/>
                <a:gd name="T66" fmla="*/ 13 w 553"/>
                <a:gd name="T67" fmla="*/ 0 h 115"/>
                <a:gd name="T68" fmla="*/ 15 w 553"/>
                <a:gd name="T69" fmla="*/ 0 h 115"/>
                <a:gd name="T70" fmla="*/ 17 w 553"/>
                <a:gd name="T71" fmla="*/ 1 h 115"/>
                <a:gd name="T72" fmla="*/ 18 w 553"/>
                <a:gd name="T73" fmla="*/ 2 h 1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3"/>
                <a:gd name="T112" fmla="*/ 0 h 115"/>
                <a:gd name="T113" fmla="*/ 553 w 553"/>
                <a:gd name="T114" fmla="*/ 115 h 1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3" h="115">
                  <a:moveTo>
                    <a:pt x="553" y="87"/>
                  </a:moveTo>
                  <a:lnTo>
                    <a:pt x="537" y="87"/>
                  </a:lnTo>
                  <a:lnTo>
                    <a:pt x="522" y="89"/>
                  </a:lnTo>
                  <a:lnTo>
                    <a:pt x="506" y="91"/>
                  </a:lnTo>
                  <a:lnTo>
                    <a:pt x="491" y="95"/>
                  </a:lnTo>
                  <a:lnTo>
                    <a:pt x="473" y="97"/>
                  </a:lnTo>
                  <a:lnTo>
                    <a:pt x="458" y="101"/>
                  </a:lnTo>
                  <a:lnTo>
                    <a:pt x="442" y="103"/>
                  </a:lnTo>
                  <a:lnTo>
                    <a:pt x="428" y="107"/>
                  </a:lnTo>
                  <a:lnTo>
                    <a:pt x="415" y="87"/>
                  </a:lnTo>
                  <a:lnTo>
                    <a:pt x="392" y="80"/>
                  </a:lnTo>
                  <a:lnTo>
                    <a:pt x="359" y="80"/>
                  </a:lnTo>
                  <a:lnTo>
                    <a:pt x="322" y="87"/>
                  </a:lnTo>
                  <a:lnTo>
                    <a:pt x="281" y="97"/>
                  </a:lnTo>
                  <a:lnTo>
                    <a:pt x="244" y="107"/>
                  </a:lnTo>
                  <a:lnTo>
                    <a:pt x="215" y="113"/>
                  </a:lnTo>
                  <a:lnTo>
                    <a:pt x="198" y="115"/>
                  </a:lnTo>
                  <a:lnTo>
                    <a:pt x="184" y="83"/>
                  </a:lnTo>
                  <a:lnTo>
                    <a:pt x="167" y="66"/>
                  </a:lnTo>
                  <a:lnTo>
                    <a:pt x="143" y="58"/>
                  </a:lnTo>
                  <a:lnTo>
                    <a:pt x="118" y="62"/>
                  </a:lnTo>
                  <a:lnTo>
                    <a:pt x="87" y="68"/>
                  </a:lnTo>
                  <a:lnTo>
                    <a:pt x="58" y="78"/>
                  </a:lnTo>
                  <a:lnTo>
                    <a:pt x="27" y="87"/>
                  </a:lnTo>
                  <a:lnTo>
                    <a:pt x="0" y="99"/>
                  </a:lnTo>
                  <a:lnTo>
                    <a:pt x="0" y="83"/>
                  </a:lnTo>
                  <a:lnTo>
                    <a:pt x="2" y="72"/>
                  </a:lnTo>
                  <a:lnTo>
                    <a:pt x="2" y="56"/>
                  </a:lnTo>
                  <a:lnTo>
                    <a:pt x="4" y="45"/>
                  </a:lnTo>
                  <a:lnTo>
                    <a:pt x="50" y="33"/>
                  </a:lnTo>
                  <a:lnTo>
                    <a:pt x="122" y="20"/>
                  </a:lnTo>
                  <a:lnTo>
                    <a:pt x="207" y="6"/>
                  </a:lnTo>
                  <a:lnTo>
                    <a:pt x="300" y="0"/>
                  </a:lnTo>
                  <a:lnTo>
                    <a:pt x="388" y="0"/>
                  </a:lnTo>
                  <a:lnTo>
                    <a:pt x="465" y="14"/>
                  </a:lnTo>
                  <a:lnTo>
                    <a:pt x="523" y="39"/>
                  </a:lnTo>
                  <a:lnTo>
                    <a:pt x="553" y="87"/>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38" name="Freeform 14"/>
            <p:cNvSpPr>
              <a:spLocks/>
            </p:cNvSpPr>
            <p:nvPr/>
          </p:nvSpPr>
          <p:spPr bwMode="auto">
            <a:xfrm>
              <a:off x="4998" y="3111"/>
              <a:ext cx="285" cy="100"/>
            </a:xfrm>
            <a:custGeom>
              <a:avLst/>
              <a:gdLst>
                <a:gd name="T0" fmla="*/ 18 w 570"/>
                <a:gd name="T1" fmla="*/ 3 h 202"/>
                <a:gd name="T2" fmla="*/ 18 w 570"/>
                <a:gd name="T3" fmla="*/ 3 h 202"/>
                <a:gd name="T4" fmla="*/ 18 w 570"/>
                <a:gd name="T5" fmla="*/ 4 h 202"/>
                <a:gd name="T6" fmla="*/ 18 w 570"/>
                <a:gd name="T7" fmla="*/ 5 h 202"/>
                <a:gd name="T8" fmla="*/ 17 w 570"/>
                <a:gd name="T9" fmla="*/ 5 h 202"/>
                <a:gd name="T10" fmla="*/ 15 w 570"/>
                <a:gd name="T11" fmla="*/ 5 h 202"/>
                <a:gd name="T12" fmla="*/ 14 w 570"/>
                <a:gd name="T13" fmla="*/ 5 h 202"/>
                <a:gd name="T14" fmla="*/ 13 w 570"/>
                <a:gd name="T15" fmla="*/ 5 h 202"/>
                <a:gd name="T16" fmla="*/ 12 w 570"/>
                <a:gd name="T17" fmla="*/ 5 h 202"/>
                <a:gd name="T18" fmla="*/ 10 w 570"/>
                <a:gd name="T19" fmla="*/ 5 h 202"/>
                <a:gd name="T20" fmla="*/ 9 w 570"/>
                <a:gd name="T21" fmla="*/ 6 h 202"/>
                <a:gd name="T22" fmla="*/ 7 w 570"/>
                <a:gd name="T23" fmla="*/ 6 h 202"/>
                <a:gd name="T24" fmla="*/ 6 w 570"/>
                <a:gd name="T25" fmla="*/ 5 h 202"/>
                <a:gd name="T26" fmla="*/ 5 w 570"/>
                <a:gd name="T27" fmla="*/ 4 h 202"/>
                <a:gd name="T28" fmla="*/ 3 w 570"/>
                <a:gd name="T29" fmla="*/ 4 h 202"/>
                <a:gd name="T30" fmla="*/ 1 w 570"/>
                <a:gd name="T31" fmla="*/ 5 h 202"/>
                <a:gd name="T32" fmla="*/ 0 w 570"/>
                <a:gd name="T33" fmla="*/ 4 h 202"/>
                <a:gd name="T34" fmla="*/ 0 w 570"/>
                <a:gd name="T35" fmla="*/ 3 h 202"/>
                <a:gd name="T36" fmla="*/ 0 w 570"/>
                <a:gd name="T37" fmla="*/ 2 h 202"/>
                <a:gd name="T38" fmla="*/ 0 w 570"/>
                <a:gd name="T39" fmla="*/ 1 h 202"/>
                <a:gd name="T40" fmla="*/ 1 w 570"/>
                <a:gd name="T41" fmla="*/ 0 h 202"/>
                <a:gd name="T42" fmla="*/ 2 w 570"/>
                <a:gd name="T43" fmla="*/ 0 h 202"/>
                <a:gd name="T44" fmla="*/ 2 w 570"/>
                <a:gd name="T45" fmla="*/ 0 h 202"/>
                <a:gd name="T46" fmla="*/ 3 w 570"/>
                <a:gd name="T47" fmla="*/ 0 h 202"/>
                <a:gd name="T48" fmla="*/ 2 w 570"/>
                <a:gd name="T49" fmla="*/ 1 h 202"/>
                <a:gd name="T50" fmla="*/ 3 w 570"/>
                <a:gd name="T51" fmla="*/ 1 h 202"/>
                <a:gd name="T52" fmla="*/ 5 w 570"/>
                <a:gd name="T53" fmla="*/ 1 h 202"/>
                <a:gd name="T54" fmla="*/ 7 w 570"/>
                <a:gd name="T55" fmla="*/ 0 h 202"/>
                <a:gd name="T56" fmla="*/ 9 w 570"/>
                <a:gd name="T57" fmla="*/ 0 h 202"/>
                <a:gd name="T58" fmla="*/ 10 w 570"/>
                <a:gd name="T59" fmla="*/ 1 h 202"/>
                <a:gd name="T60" fmla="*/ 11 w 570"/>
                <a:gd name="T61" fmla="*/ 2 h 202"/>
                <a:gd name="T62" fmla="*/ 13 w 570"/>
                <a:gd name="T63" fmla="*/ 1 h 202"/>
                <a:gd name="T64" fmla="*/ 15 w 570"/>
                <a:gd name="T65" fmla="*/ 1 h 202"/>
                <a:gd name="T66" fmla="*/ 17 w 570"/>
                <a:gd name="T67" fmla="*/ 1 h 202"/>
                <a:gd name="T68" fmla="*/ 18 w 570"/>
                <a:gd name="T69" fmla="*/ 2 h 202"/>
                <a:gd name="T70" fmla="*/ 18 w 570"/>
                <a:gd name="T71" fmla="*/ 2 h 2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70"/>
                <a:gd name="T109" fmla="*/ 0 h 202"/>
                <a:gd name="T110" fmla="*/ 570 w 570"/>
                <a:gd name="T111" fmla="*/ 202 h 20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70" h="202">
                  <a:moveTo>
                    <a:pt x="570" y="82"/>
                  </a:moveTo>
                  <a:lnTo>
                    <a:pt x="564" y="99"/>
                  </a:lnTo>
                  <a:lnTo>
                    <a:pt x="562" y="113"/>
                  </a:lnTo>
                  <a:lnTo>
                    <a:pt x="558" y="122"/>
                  </a:lnTo>
                  <a:lnTo>
                    <a:pt x="558" y="134"/>
                  </a:lnTo>
                  <a:lnTo>
                    <a:pt x="554" y="142"/>
                  </a:lnTo>
                  <a:lnTo>
                    <a:pt x="552" y="151"/>
                  </a:lnTo>
                  <a:lnTo>
                    <a:pt x="548" y="161"/>
                  </a:lnTo>
                  <a:lnTo>
                    <a:pt x="546" y="177"/>
                  </a:lnTo>
                  <a:lnTo>
                    <a:pt x="523" y="182"/>
                  </a:lnTo>
                  <a:lnTo>
                    <a:pt x="502" y="188"/>
                  </a:lnTo>
                  <a:lnTo>
                    <a:pt x="482" y="192"/>
                  </a:lnTo>
                  <a:lnTo>
                    <a:pt x="465" y="194"/>
                  </a:lnTo>
                  <a:lnTo>
                    <a:pt x="448" y="190"/>
                  </a:lnTo>
                  <a:lnTo>
                    <a:pt x="434" y="184"/>
                  </a:lnTo>
                  <a:lnTo>
                    <a:pt x="420" y="173"/>
                  </a:lnTo>
                  <a:lnTo>
                    <a:pt x="411" y="157"/>
                  </a:lnTo>
                  <a:lnTo>
                    <a:pt x="387" y="163"/>
                  </a:lnTo>
                  <a:lnTo>
                    <a:pt x="362" y="173"/>
                  </a:lnTo>
                  <a:lnTo>
                    <a:pt x="331" y="182"/>
                  </a:lnTo>
                  <a:lnTo>
                    <a:pt x="302" y="192"/>
                  </a:lnTo>
                  <a:lnTo>
                    <a:pt x="273" y="198"/>
                  </a:lnTo>
                  <a:lnTo>
                    <a:pt x="246" y="202"/>
                  </a:lnTo>
                  <a:lnTo>
                    <a:pt x="223" y="198"/>
                  </a:lnTo>
                  <a:lnTo>
                    <a:pt x="207" y="188"/>
                  </a:lnTo>
                  <a:lnTo>
                    <a:pt x="194" y="163"/>
                  </a:lnTo>
                  <a:lnTo>
                    <a:pt x="172" y="150"/>
                  </a:lnTo>
                  <a:lnTo>
                    <a:pt x="145" y="144"/>
                  </a:lnTo>
                  <a:lnTo>
                    <a:pt x="116" y="146"/>
                  </a:lnTo>
                  <a:lnTo>
                    <a:pt x="83" y="150"/>
                  </a:lnTo>
                  <a:lnTo>
                    <a:pt x="52" y="159"/>
                  </a:lnTo>
                  <a:lnTo>
                    <a:pt x="23" y="167"/>
                  </a:lnTo>
                  <a:lnTo>
                    <a:pt x="2" y="173"/>
                  </a:lnTo>
                  <a:lnTo>
                    <a:pt x="0" y="153"/>
                  </a:lnTo>
                  <a:lnTo>
                    <a:pt x="0" y="134"/>
                  </a:lnTo>
                  <a:lnTo>
                    <a:pt x="0" y="115"/>
                  </a:lnTo>
                  <a:lnTo>
                    <a:pt x="0" y="97"/>
                  </a:lnTo>
                  <a:lnTo>
                    <a:pt x="0" y="78"/>
                  </a:lnTo>
                  <a:lnTo>
                    <a:pt x="0" y="58"/>
                  </a:lnTo>
                  <a:lnTo>
                    <a:pt x="0" y="39"/>
                  </a:lnTo>
                  <a:lnTo>
                    <a:pt x="2" y="20"/>
                  </a:lnTo>
                  <a:lnTo>
                    <a:pt x="21" y="12"/>
                  </a:lnTo>
                  <a:lnTo>
                    <a:pt x="42" y="6"/>
                  </a:lnTo>
                  <a:lnTo>
                    <a:pt x="52" y="2"/>
                  </a:lnTo>
                  <a:lnTo>
                    <a:pt x="64" y="0"/>
                  </a:lnTo>
                  <a:lnTo>
                    <a:pt x="75" y="0"/>
                  </a:lnTo>
                  <a:lnTo>
                    <a:pt x="89" y="0"/>
                  </a:lnTo>
                  <a:lnTo>
                    <a:pt x="85" y="18"/>
                  </a:lnTo>
                  <a:lnTo>
                    <a:pt x="81" y="33"/>
                  </a:lnTo>
                  <a:lnTo>
                    <a:pt x="77" y="47"/>
                  </a:lnTo>
                  <a:lnTo>
                    <a:pt x="83" y="66"/>
                  </a:lnTo>
                  <a:lnTo>
                    <a:pt x="106" y="62"/>
                  </a:lnTo>
                  <a:lnTo>
                    <a:pt x="133" y="56"/>
                  </a:lnTo>
                  <a:lnTo>
                    <a:pt x="162" y="47"/>
                  </a:lnTo>
                  <a:lnTo>
                    <a:pt x="192" y="39"/>
                  </a:lnTo>
                  <a:lnTo>
                    <a:pt x="221" y="29"/>
                  </a:lnTo>
                  <a:lnTo>
                    <a:pt x="250" y="23"/>
                  </a:lnTo>
                  <a:lnTo>
                    <a:pt x="281" y="18"/>
                  </a:lnTo>
                  <a:lnTo>
                    <a:pt x="312" y="20"/>
                  </a:lnTo>
                  <a:lnTo>
                    <a:pt x="322" y="53"/>
                  </a:lnTo>
                  <a:lnTo>
                    <a:pt x="339" y="70"/>
                  </a:lnTo>
                  <a:lnTo>
                    <a:pt x="360" y="70"/>
                  </a:lnTo>
                  <a:lnTo>
                    <a:pt x="387" y="64"/>
                  </a:lnTo>
                  <a:lnTo>
                    <a:pt x="415" y="53"/>
                  </a:lnTo>
                  <a:lnTo>
                    <a:pt x="446" y="47"/>
                  </a:lnTo>
                  <a:lnTo>
                    <a:pt x="475" y="45"/>
                  </a:lnTo>
                  <a:lnTo>
                    <a:pt x="504" y="60"/>
                  </a:lnTo>
                  <a:lnTo>
                    <a:pt x="519" y="62"/>
                  </a:lnTo>
                  <a:lnTo>
                    <a:pt x="535" y="64"/>
                  </a:lnTo>
                  <a:lnTo>
                    <a:pt x="552" y="66"/>
                  </a:lnTo>
                  <a:lnTo>
                    <a:pt x="570" y="70"/>
                  </a:lnTo>
                  <a:lnTo>
                    <a:pt x="570" y="76"/>
                  </a:lnTo>
                  <a:lnTo>
                    <a:pt x="570" y="82"/>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39" name="Freeform 15"/>
            <p:cNvSpPr>
              <a:spLocks/>
            </p:cNvSpPr>
            <p:nvPr/>
          </p:nvSpPr>
          <p:spPr bwMode="auto">
            <a:xfrm>
              <a:off x="5007" y="3195"/>
              <a:ext cx="257" cy="46"/>
            </a:xfrm>
            <a:custGeom>
              <a:avLst/>
              <a:gdLst>
                <a:gd name="T0" fmla="*/ 16 w 516"/>
                <a:gd name="T1" fmla="*/ 2 h 91"/>
                <a:gd name="T2" fmla="*/ 15 w 516"/>
                <a:gd name="T3" fmla="*/ 2 h 91"/>
                <a:gd name="T4" fmla="*/ 15 w 516"/>
                <a:gd name="T5" fmla="*/ 2 h 91"/>
                <a:gd name="T6" fmla="*/ 15 w 516"/>
                <a:gd name="T7" fmla="*/ 3 h 91"/>
                <a:gd name="T8" fmla="*/ 14 w 516"/>
                <a:gd name="T9" fmla="*/ 3 h 91"/>
                <a:gd name="T10" fmla="*/ 13 w 516"/>
                <a:gd name="T11" fmla="*/ 3 h 91"/>
                <a:gd name="T12" fmla="*/ 11 w 516"/>
                <a:gd name="T13" fmla="*/ 3 h 91"/>
                <a:gd name="T14" fmla="*/ 9 w 516"/>
                <a:gd name="T15" fmla="*/ 3 h 91"/>
                <a:gd name="T16" fmla="*/ 6 w 516"/>
                <a:gd name="T17" fmla="*/ 3 h 91"/>
                <a:gd name="T18" fmla="*/ 4 w 516"/>
                <a:gd name="T19" fmla="*/ 3 h 91"/>
                <a:gd name="T20" fmla="*/ 2 w 516"/>
                <a:gd name="T21" fmla="*/ 3 h 91"/>
                <a:gd name="T22" fmla="*/ 0 w 516"/>
                <a:gd name="T23" fmla="*/ 2 h 91"/>
                <a:gd name="T24" fmla="*/ 0 w 516"/>
                <a:gd name="T25" fmla="*/ 1 h 91"/>
                <a:gd name="T26" fmla="*/ 0 w 516"/>
                <a:gd name="T27" fmla="*/ 1 h 91"/>
                <a:gd name="T28" fmla="*/ 1 w 516"/>
                <a:gd name="T29" fmla="*/ 1 h 91"/>
                <a:gd name="T30" fmla="*/ 1 w 516"/>
                <a:gd name="T31" fmla="*/ 1 h 91"/>
                <a:gd name="T32" fmla="*/ 2 w 516"/>
                <a:gd name="T33" fmla="*/ 1 h 91"/>
                <a:gd name="T34" fmla="*/ 2 w 516"/>
                <a:gd name="T35" fmla="*/ 0 h 91"/>
                <a:gd name="T36" fmla="*/ 3 w 516"/>
                <a:gd name="T37" fmla="*/ 0 h 91"/>
                <a:gd name="T38" fmla="*/ 4 w 516"/>
                <a:gd name="T39" fmla="*/ 0 h 91"/>
                <a:gd name="T40" fmla="*/ 5 w 516"/>
                <a:gd name="T41" fmla="*/ 1 h 91"/>
                <a:gd name="T42" fmla="*/ 5 w 516"/>
                <a:gd name="T43" fmla="*/ 1 h 91"/>
                <a:gd name="T44" fmla="*/ 6 w 516"/>
                <a:gd name="T45" fmla="*/ 2 h 91"/>
                <a:gd name="T46" fmla="*/ 6 w 516"/>
                <a:gd name="T47" fmla="*/ 2 h 91"/>
                <a:gd name="T48" fmla="*/ 7 w 516"/>
                <a:gd name="T49" fmla="*/ 2 h 91"/>
                <a:gd name="T50" fmla="*/ 8 w 516"/>
                <a:gd name="T51" fmla="*/ 2 h 91"/>
                <a:gd name="T52" fmla="*/ 9 w 516"/>
                <a:gd name="T53" fmla="*/ 1 h 91"/>
                <a:gd name="T54" fmla="*/ 10 w 516"/>
                <a:gd name="T55" fmla="*/ 1 h 91"/>
                <a:gd name="T56" fmla="*/ 11 w 516"/>
                <a:gd name="T57" fmla="*/ 1 h 91"/>
                <a:gd name="T58" fmla="*/ 12 w 516"/>
                <a:gd name="T59" fmla="*/ 1 h 91"/>
                <a:gd name="T60" fmla="*/ 12 w 516"/>
                <a:gd name="T61" fmla="*/ 2 h 91"/>
                <a:gd name="T62" fmla="*/ 13 w 516"/>
                <a:gd name="T63" fmla="*/ 2 h 91"/>
                <a:gd name="T64" fmla="*/ 13 w 516"/>
                <a:gd name="T65" fmla="*/ 2 h 91"/>
                <a:gd name="T66" fmla="*/ 14 w 516"/>
                <a:gd name="T67" fmla="*/ 2 h 91"/>
                <a:gd name="T68" fmla="*/ 14 w 516"/>
                <a:gd name="T69" fmla="*/ 2 h 91"/>
                <a:gd name="T70" fmla="*/ 15 w 516"/>
                <a:gd name="T71" fmla="*/ 1 h 91"/>
                <a:gd name="T72" fmla="*/ 16 w 516"/>
                <a:gd name="T73" fmla="*/ 1 h 91"/>
                <a:gd name="T74" fmla="*/ 16 w 516"/>
                <a:gd name="T75" fmla="*/ 2 h 91"/>
                <a:gd name="T76" fmla="*/ 16 w 516"/>
                <a:gd name="T77" fmla="*/ 2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6"/>
                <a:gd name="T118" fmla="*/ 0 h 91"/>
                <a:gd name="T119" fmla="*/ 516 w 516"/>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6" h="91">
                  <a:moveTo>
                    <a:pt x="516" y="41"/>
                  </a:moveTo>
                  <a:lnTo>
                    <a:pt x="504" y="52"/>
                  </a:lnTo>
                  <a:lnTo>
                    <a:pt x="493" y="64"/>
                  </a:lnTo>
                  <a:lnTo>
                    <a:pt x="483" y="74"/>
                  </a:lnTo>
                  <a:lnTo>
                    <a:pt x="475" y="85"/>
                  </a:lnTo>
                  <a:lnTo>
                    <a:pt x="431" y="87"/>
                  </a:lnTo>
                  <a:lnTo>
                    <a:pt x="369" y="91"/>
                  </a:lnTo>
                  <a:lnTo>
                    <a:pt x="293" y="91"/>
                  </a:lnTo>
                  <a:lnTo>
                    <a:pt x="213" y="89"/>
                  </a:lnTo>
                  <a:lnTo>
                    <a:pt x="134" y="81"/>
                  </a:lnTo>
                  <a:lnTo>
                    <a:pt x="68" y="70"/>
                  </a:lnTo>
                  <a:lnTo>
                    <a:pt x="19" y="50"/>
                  </a:lnTo>
                  <a:lnTo>
                    <a:pt x="0" y="25"/>
                  </a:lnTo>
                  <a:lnTo>
                    <a:pt x="16" y="19"/>
                  </a:lnTo>
                  <a:lnTo>
                    <a:pt x="33" y="15"/>
                  </a:lnTo>
                  <a:lnTo>
                    <a:pt x="52" y="10"/>
                  </a:lnTo>
                  <a:lnTo>
                    <a:pt x="74" y="6"/>
                  </a:lnTo>
                  <a:lnTo>
                    <a:pt x="95" y="0"/>
                  </a:lnTo>
                  <a:lnTo>
                    <a:pt x="116" y="0"/>
                  </a:lnTo>
                  <a:lnTo>
                    <a:pt x="138" y="0"/>
                  </a:lnTo>
                  <a:lnTo>
                    <a:pt x="161" y="4"/>
                  </a:lnTo>
                  <a:lnTo>
                    <a:pt x="177" y="31"/>
                  </a:lnTo>
                  <a:lnTo>
                    <a:pt x="200" y="46"/>
                  </a:lnTo>
                  <a:lnTo>
                    <a:pt x="223" y="50"/>
                  </a:lnTo>
                  <a:lnTo>
                    <a:pt x="252" y="48"/>
                  </a:lnTo>
                  <a:lnTo>
                    <a:pt x="279" y="37"/>
                  </a:lnTo>
                  <a:lnTo>
                    <a:pt x="312" y="27"/>
                  </a:lnTo>
                  <a:lnTo>
                    <a:pt x="345" y="15"/>
                  </a:lnTo>
                  <a:lnTo>
                    <a:pt x="380" y="12"/>
                  </a:lnTo>
                  <a:lnTo>
                    <a:pt x="392" y="25"/>
                  </a:lnTo>
                  <a:lnTo>
                    <a:pt x="405" y="35"/>
                  </a:lnTo>
                  <a:lnTo>
                    <a:pt x="419" y="39"/>
                  </a:lnTo>
                  <a:lnTo>
                    <a:pt x="436" y="41"/>
                  </a:lnTo>
                  <a:lnTo>
                    <a:pt x="454" y="39"/>
                  </a:lnTo>
                  <a:lnTo>
                    <a:pt x="473" y="35"/>
                  </a:lnTo>
                  <a:lnTo>
                    <a:pt x="493" y="31"/>
                  </a:lnTo>
                  <a:lnTo>
                    <a:pt x="516" y="29"/>
                  </a:lnTo>
                  <a:lnTo>
                    <a:pt x="516" y="35"/>
                  </a:lnTo>
                  <a:lnTo>
                    <a:pt x="516" y="4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40" name="Freeform 16"/>
            <p:cNvSpPr>
              <a:spLocks/>
            </p:cNvSpPr>
            <p:nvPr/>
          </p:nvSpPr>
          <p:spPr bwMode="auto">
            <a:xfrm>
              <a:off x="4499" y="2646"/>
              <a:ext cx="380" cy="701"/>
            </a:xfrm>
            <a:custGeom>
              <a:avLst/>
              <a:gdLst>
                <a:gd name="T0" fmla="*/ 24 w 760"/>
                <a:gd name="T1" fmla="*/ 17 h 1402"/>
                <a:gd name="T2" fmla="*/ 23 w 760"/>
                <a:gd name="T3" fmla="*/ 22 h 1402"/>
                <a:gd name="T4" fmla="*/ 21 w 760"/>
                <a:gd name="T5" fmla="*/ 27 h 1402"/>
                <a:gd name="T6" fmla="*/ 19 w 760"/>
                <a:gd name="T7" fmla="*/ 32 h 1402"/>
                <a:gd name="T8" fmla="*/ 17 w 760"/>
                <a:gd name="T9" fmla="*/ 36 h 1402"/>
                <a:gd name="T10" fmla="*/ 16 w 760"/>
                <a:gd name="T11" fmla="*/ 38 h 1402"/>
                <a:gd name="T12" fmla="*/ 15 w 760"/>
                <a:gd name="T13" fmla="*/ 40 h 1402"/>
                <a:gd name="T14" fmla="*/ 13 w 760"/>
                <a:gd name="T15" fmla="*/ 42 h 1402"/>
                <a:gd name="T16" fmla="*/ 11 w 760"/>
                <a:gd name="T17" fmla="*/ 43 h 1402"/>
                <a:gd name="T18" fmla="*/ 8 w 760"/>
                <a:gd name="T19" fmla="*/ 43 h 1402"/>
                <a:gd name="T20" fmla="*/ 5 w 760"/>
                <a:gd name="T21" fmla="*/ 44 h 1402"/>
                <a:gd name="T22" fmla="*/ 2 w 760"/>
                <a:gd name="T23" fmla="*/ 44 h 1402"/>
                <a:gd name="T24" fmla="*/ 1 w 760"/>
                <a:gd name="T25" fmla="*/ 44 h 1402"/>
                <a:gd name="T26" fmla="*/ 1 w 760"/>
                <a:gd name="T27" fmla="*/ 44 h 1402"/>
                <a:gd name="T28" fmla="*/ 2 w 760"/>
                <a:gd name="T29" fmla="*/ 43 h 1402"/>
                <a:gd name="T30" fmla="*/ 6 w 760"/>
                <a:gd name="T31" fmla="*/ 42 h 1402"/>
                <a:gd name="T32" fmla="*/ 11 w 760"/>
                <a:gd name="T33" fmla="*/ 39 h 1402"/>
                <a:gd name="T34" fmla="*/ 14 w 760"/>
                <a:gd name="T35" fmla="*/ 36 h 1402"/>
                <a:gd name="T36" fmla="*/ 15 w 760"/>
                <a:gd name="T37" fmla="*/ 35 h 1402"/>
                <a:gd name="T38" fmla="*/ 15 w 760"/>
                <a:gd name="T39" fmla="*/ 34 h 1402"/>
                <a:gd name="T40" fmla="*/ 15 w 760"/>
                <a:gd name="T41" fmla="*/ 33 h 1402"/>
                <a:gd name="T42" fmla="*/ 15 w 760"/>
                <a:gd name="T43" fmla="*/ 31 h 1402"/>
                <a:gd name="T44" fmla="*/ 15 w 760"/>
                <a:gd name="T45" fmla="*/ 29 h 1402"/>
                <a:gd name="T46" fmla="*/ 15 w 760"/>
                <a:gd name="T47" fmla="*/ 24 h 1402"/>
                <a:gd name="T48" fmla="*/ 16 w 760"/>
                <a:gd name="T49" fmla="*/ 20 h 1402"/>
                <a:gd name="T50" fmla="*/ 17 w 760"/>
                <a:gd name="T51" fmla="*/ 14 h 1402"/>
                <a:gd name="T52" fmla="*/ 16 w 760"/>
                <a:gd name="T53" fmla="*/ 11 h 1402"/>
                <a:gd name="T54" fmla="*/ 15 w 760"/>
                <a:gd name="T55" fmla="*/ 9 h 1402"/>
                <a:gd name="T56" fmla="*/ 14 w 760"/>
                <a:gd name="T57" fmla="*/ 7 h 1402"/>
                <a:gd name="T58" fmla="*/ 13 w 760"/>
                <a:gd name="T59" fmla="*/ 6 h 1402"/>
                <a:gd name="T60" fmla="*/ 13 w 760"/>
                <a:gd name="T61" fmla="*/ 5 h 1402"/>
                <a:gd name="T62" fmla="*/ 13 w 760"/>
                <a:gd name="T63" fmla="*/ 3 h 1402"/>
                <a:gd name="T64" fmla="*/ 14 w 760"/>
                <a:gd name="T65" fmla="*/ 2 h 1402"/>
                <a:gd name="T66" fmla="*/ 14 w 760"/>
                <a:gd name="T67" fmla="*/ 1 h 1402"/>
                <a:gd name="T68" fmla="*/ 17 w 760"/>
                <a:gd name="T69" fmla="*/ 1 h 1402"/>
                <a:gd name="T70" fmla="*/ 21 w 760"/>
                <a:gd name="T71" fmla="*/ 3 h 1402"/>
                <a:gd name="T72" fmla="*/ 23 w 760"/>
                <a:gd name="T73" fmla="*/ 7 h 1402"/>
                <a:gd name="T74" fmla="*/ 24 w 760"/>
                <a:gd name="T75" fmla="*/ 11 h 14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0"/>
                <a:gd name="T115" fmla="*/ 0 h 1402"/>
                <a:gd name="T116" fmla="*/ 760 w 760"/>
                <a:gd name="T117" fmla="*/ 1402 h 14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0" h="1402">
                  <a:moveTo>
                    <a:pt x="760" y="413"/>
                  </a:moveTo>
                  <a:lnTo>
                    <a:pt x="748" y="516"/>
                  </a:lnTo>
                  <a:lnTo>
                    <a:pt x="735" y="611"/>
                  </a:lnTo>
                  <a:lnTo>
                    <a:pt x="717" y="695"/>
                  </a:lnTo>
                  <a:lnTo>
                    <a:pt x="696" y="774"/>
                  </a:lnTo>
                  <a:lnTo>
                    <a:pt x="667" y="852"/>
                  </a:lnTo>
                  <a:lnTo>
                    <a:pt x="632" y="929"/>
                  </a:lnTo>
                  <a:lnTo>
                    <a:pt x="589" y="1011"/>
                  </a:lnTo>
                  <a:lnTo>
                    <a:pt x="541" y="1102"/>
                  </a:lnTo>
                  <a:lnTo>
                    <a:pt x="525" y="1137"/>
                  </a:lnTo>
                  <a:lnTo>
                    <a:pt x="512" y="1172"/>
                  </a:lnTo>
                  <a:lnTo>
                    <a:pt x="496" y="1203"/>
                  </a:lnTo>
                  <a:lnTo>
                    <a:pt x="483" y="1236"/>
                  </a:lnTo>
                  <a:lnTo>
                    <a:pt x="465" y="1263"/>
                  </a:lnTo>
                  <a:lnTo>
                    <a:pt x="448" y="1292"/>
                  </a:lnTo>
                  <a:lnTo>
                    <a:pt x="426" y="1319"/>
                  </a:lnTo>
                  <a:lnTo>
                    <a:pt x="403" y="1346"/>
                  </a:lnTo>
                  <a:lnTo>
                    <a:pt x="351" y="1354"/>
                  </a:lnTo>
                  <a:lnTo>
                    <a:pt x="300" y="1364"/>
                  </a:lnTo>
                  <a:lnTo>
                    <a:pt x="250" y="1371"/>
                  </a:lnTo>
                  <a:lnTo>
                    <a:pt x="201" y="1381"/>
                  </a:lnTo>
                  <a:lnTo>
                    <a:pt x="149" y="1387"/>
                  </a:lnTo>
                  <a:lnTo>
                    <a:pt x="101" y="1393"/>
                  </a:lnTo>
                  <a:lnTo>
                    <a:pt x="48" y="1397"/>
                  </a:lnTo>
                  <a:lnTo>
                    <a:pt x="0" y="1402"/>
                  </a:lnTo>
                  <a:lnTo>
                    <a:pt x="4" y="1393"/>
                  </a:lnTo>
                  <a:lnTo>
                    <a:pt x="6" y="1385"/>
                  </a:lnTo>
                  <a:lnTo>
                    <a:pt x="8" y="1377"/>
                  </a:lnTo>
                  <a:lnTo>
                    <a:pt x="11" y="1366"/>
                  </a:lnTo>
                  <a:lnTo>
                    <a:pt x="62" y="1360"/>
                  </a:lnTo>
                  <a:lnTo>
                    <a:pt x="124" y="1342"/>
                  </a:lnTo>
                  <a:lnTo>
                    <a:pt x="192" y="1315"/>
                  </a:lnTo>
                  <a:lnTo>
                    <a:pt x="264" y="1280"/>
                  </a:lnTo>
                  <a:lnTo>
                    <a:pt x="329" y="1239"/>
                  </a:lnTo>
                  <a:lnTo>
                    <a:pt x="390" y="1195"/>
                  </a:lnTo>
                  <a:lnTo>
                    <a:pt x="440" y="1150"/>
                  </a:lnTo>
                  <a:lnTo>
                    <a:pt x="475" y="1110"/>
                  </a:lnTo>
                  <a:lnTo>
                    <a:pt x="475" y="1094"/>
                  </a:lnTo>
                  <a:lnTo>
                    <a:pt x="475" y="1080"/>
                  </a:lnTo>
                  <a:lnTo>
                    <a:pt x="475" y="1067"/>
                  </a:lnTo>
                  <a:lnTo>
                    <a:pt x="477" y="1053"/>
                  </a:lnTo>
                  <a:lnTo>
                    <a:pt x="475" y="1038"/>
                  </a:lnTo>
                  <a:lnTo>
                    <a:pt x="473" y="1022"/>
                  </a:lnTo>
                  <a:lnTo>
                    <a:pt x="471" y="1007"/>
                  </a:lnTo>
                  <a:lnTo>
                    <a:pt x="469" y="995"/>
                  </a:lnTo>
                  <a:lnTo>
                    <a:pt x="471" y="916"/>
                  </a:lnTo>
                  <a:lnTo>
                    <a:pt x="479" y="840"/>
                  </a:lnTo>
                  <a:lnTo>
                    <a:pt x="488" y="766"/>
                  </a:lnTo>
                  <a:lnTo>
                    <a:pt x="502" y="693"/>
                  </a:lnTo>
                  <a:lnTo>
                    <a:pt x="512" y="615"/>
                  </a:lnTo>
                  <a:lnTo>
                    <a:pt x="521" y="539"/>
                  </a:lnTo>
                  <a:lnTo>
                    <a:pt x="523" y="460"/>
                  </a:lnTo>
                  <a:lnTo>
                    <a:pt x="520" y="380"/>
                  </a:lnTo>
                  <a:lnTo>
                    <a:pt x="508" y="346"/>
                  </a:lnTo>
                  <a:lnTo>
                    <a:pt x="496" y="314"/>
                  </a:lnTo>
                  <a:lnTo>
                    <a:pt x="485" y="285"/>
                  </a:lnTo>
                  <a:lnTo>
                    <a:pt x="475" y="256"/>
                  </a:lnTo>
                  <a:lnTo>
                    <a:pt x="461" y="227"/>
                  </a:lnTo>
                  <a:lnTo>
                    <a:pt x="448" y="198"/>
                  </a:lnTo>
                  <a:lnTo>
                    <a:pt x="428" y="171"/>
                  </a:lnTo>
                  <a:lnTo>
                    <a:pt x="409" y="144"/>
                  </a:lnTo>
                  <a:lnTo>
                    <a:pt x="409" y="132"/>
                  </a:lnTo>
                  <a:lnTo>
                    <a:pt x="415" y="115"/>
                  </a:lnTo>
                  <a:lnTo>
                    <a:pt x="421" y="95"/>
                  </a:lnTo>
                  <a:lnTo>
                    <a:pt x="432" y="76"/>
                  </a:lnTo>
                  <a:lnTo>
                    <a:pt x="440" y="55"/>
                  </a:lnTo>
                  <a:lnTo>
                    <a:pt x="450" y="33"/>
                  </a:lnTo>
                  <a:lnTo>
                    <a:pt x="456" y="14"/>
                  </a:lnTo>
                  <a:lnTo>
                    <a:pt x="461" y="0"/>
                  </a:lnTo>
                  <a:lnTo>
                    <a:pt x="531" y="6"/>
                  </a:lnTo>
                  <a:lnTo>
                    <a:pt x="591" y="37"/>
                  </a:lnTo>
                  <a:lnTo>
                    <a:pt x="644" y="84"/>
                  </a:lnTo>
                  <a:lnTo>
                    <a:pt x="686" y="144"/>
                  </a:lnTo>
                  <a:lnTo>
                    <a:pt x="715" y="210"/>
                  </a:lnTo>
                  <a:lnTo>
                    <a:pt x="741" y="282"/>
                  </a:lnTo>
                  <a:lnTo>
                    <a:pt x="752" y="349"/>
                  </a:lnTo>
                  <a:lnTo>
                    <a:pt x="760" y="413"/>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41" name="Freeform 17"/>
            <p:cNvSpPr>
              <a:spLocks/>
            </p:cNvSpPr>
            <p:nvPr/>
          </p:nvSpPr>
          <p:spPr bwMode="auto">
            <a:xfrm>
              <a:off x="4783" y="3180"/>
              <a:ext cx="84" cy="61"/>
            </a:xfrm>
            <a:custGeom>
              <a:avLst/>
              <a:gdLst>
                <a:gd name="T0" fmla="*/ 5 w 169"/>
                <a:gd name="T1" fmla="*/ 3 h 120"/>
                <a:gd name="T2" fmla="*/ 5 w 169"/>
                <a:gd name="T3" fmla="*/ 3 h 120"/>
                <a:gd name="T4" fmla="*/ 4 w 169"/>
                <a:gd name="T5" fmla="*/ 4 h 120"/>
                <a:gd name="T6" fmla="*/ 4 w 169"/>
                <a:gd name="T7" fmla="*/ 4 h 120"/>
                <a:gd name="T8" fmla="*/ 4 w 169"/>
                <a:gd name="T9" fmla="*/ 4 h 120"/>
                <a:gd name="T10" fmla="*/ 4 w 169"/>
                <a:gd name="T11" fmla="*/ 4 h 120"/>
                <a:gd name="T12" fmla="*/ 3 w 169"/>
                <a:gd name="T13" fmla="*/ 4 h 120"/>
                <a:gd name="T14" fmla="*/ 2 w 169"/>
                <a:gd name="T15" fmla="*/ 4 h 120"/>
                <a:gd name="T16" fmla="*/ 2 w 169"/>
                <a:gd name="T17" fmla="*/ 4 h 120"/>
                <a:gd name="T18" fmla="*/ 1 w 169"/>
                <a:gd name="T19" fmla="*/ 4 h 120"/>
                <a:gd name="T20" fmla="*/ 1 w 169"/>
                <a:gd name="T21" fmla="*/ 4 h 120"/>
                <a:gd name="T22" fmla="*/ 0 w 169"/>
                <a:gd name="T23" fmla="*/ 4 h 120"/>
                <a:gd name="T24" fmla="*/ 0 w 169"/>
                <a:gd name="T25" fmla="*/ 4 h 120"/>
                <a:gd name="T26" fmla="*/ 0 w 169"/>
                <a:gd name="T27" fmla="*/ 3 h 120"/>
                <a:gd name="T28" fmla="*/ 0 w 169"/>
                <a:gd name="T29" fmla="*/ 3 h 120"/>
                <a:gd name="T30" fmla="*/ 0 w 169"/>
                <a:gd name="T31" fmla="*/ 3 h 120"/>
                <a:gd name="T32" fmla="*/ 0 w 169"/>
                <a:gd name="T33" fmla="*/ 2 h 120"/>
                <a:gd name="T34" fmla="*/ 0 w 169"/>
                <a:gd name="T35" fmla="*/ 2 h 120"/>
                <a:gd name="T36" fmla="*/ 0 w 169"/>
                <a:gd name="T37" fmla="*/ 1 h 120"/>
                <a:gd name="T38" fmla="*/ 1 w 169"/>
                <a:gd name="T39" fmla="*/ 1 h 120"/>
                <a:gd name="T40" fmla="*/ 1 w 169"/>
                <a:gd name="T41" fmla="*/ 0 h 120"/>
                <a:gd name="T42" fmla="*/ 1 w 169"/>
                <a:gd name="T43" fmla="*/ 1 h 120"/>
                <a:gd name="T44" fmla="*/ 2 w 169"/>
                <a:gd name="T45" fmla="*/ 1 h 120"/>
                <a:gd name="T46" fmla="*/ 3 w 169"/>
                <a:gd name="T47" fmla="*/ 1 h 120"/>
                <a:gd name="T48" fmla="*/ 3 w 169"/>
                <a:gd name="T49" fmla="*/ 2 h 120"/>
                <a:gd name="T50" fmla="*/ 4 w 169"/>
                <a:gd name="T51" fmla="*/ 2 h 120"/>
                <a:gd name="T52" fmla="*/ 4 w 169"/>
                <a:gd name="T53" fmla="*/ 2 h 120"/>
                <a:gd name="T54" fmla="*/ 5 w 169"/>
                <a:gd name="T55" fmla="*/ 3 h 120"/>
                <a:gd name="T56" fmla="*/ 5 w 169"/>
                <a:gd name="T57" fmla="*/ 3 h 1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9"/>
                <a:gd name="T88" fmla="*/ 0 h 120"/>
                <a:gd name="T89" fmla="*/ 169 w 169"/>
                <a:gd name="T90" fmla="*/ 120 h 1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9" h="120">
                  <a:moveTo>
                    <a:pt x="169" y="73"/>
                  </a:moveTo>
                  <a:lnTo>
                    <a:pt x="163" y="85"/>
                  </a:lnTo>
                  <a:lnTo>
                    <a:pt x="159" y="97"/>
                  </a:lnTo>
                  <a:lnTo>
                    <a:pt x="157" y="108"/>
                  </a:lnTo>
                  <a:lnTo>
                    <a:pt x="155" y="120"/>
                  </a:lnTo>
                  <a:lnTo>
                    <a:pt x="134" y="118"/>
                  </a:lnTo>
                  <a:lnTo>
                    <a:pt x="114" y="116"/>
                  </a:lnTo>
                  <a:lnTo>
                    <a:pt x="95" y="112"/>
                  </a:lnTo>
                  <a:lnTo>
                    <a:pt x="76" y="110"/>
                  </a:lnTo>
                  <a:lnTo>
                    <a:pt x="54" y="106"/>
                  </a:lnTo>
                  <a:lnTo>
                    <a:pt x="35" y="105"/>
                  </a:lnTo>
                  <a:lnTo>
                    <a:pt x="16" y="103"/>
                  </a:lnTo>
                  <a:lnTo>
                    <a:pt x="0" y="103"/>
                  </a:lnTo>
                  <a:lnTo>
                    <a:pt x="0" y="89"/>
                  </a:lnTo>
                  <a:lnTo>
                    <a:pt x="6" y="77"/>
                  </a:lnTo>
                  <a:lnTo>
                    <a:pt x="10" y="64"/>
                  </a:lnTo>
                  <a:lnTo>
                    <a:pt x="18" y="52"/>
                  </a:lnTo>
                  <a:lnTo>
                    <a:pt x="23" y="37"/>
                  </a:lnTo>
                  <a:lnTo>
                    <a:pt x="31" y="25"/>
                  </a:lnTo>
                  <a:lnTo>
                    <a:pt x="39" y="11"/>
                  </a:lnTo>
                  <a:lnTo>
                    <a:pt x="49" y="0"/>
                  </a:lnTo>
                  <a:lnTo>
                    <a:pt x="58" y="2"/>
                  </a:lnTo>
                  <a:lnTo>
                    <a:pt x="76" y="10"/>
                  </a:lnTo>
                  <a:lnTo>
                    <a:pt x="97" y="19"/>
                  </a:lnTo>
                  <a:lnTo>
                    <a:pt x="118" y="33"/>
                  </a:lnTo>
                  <a:lnTo>
                    <a:pt x="138" y="44"/>
                  </a:lnTo>
                  <a:lnTo>
                    <a:pt x="155" y="58"/>
                  </a:lnTo>
                  <a:lnTo>
                    <a:pt x="165" y="68"/>
                  </a:lnTo>
                  <a:lnTo>
                    <a:pt x="169" y="73"/>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42" name="Freeform 18"/>
            <p:cNvSpPr>
              <a:spLocks/>
            </p:cNvSpPr>
            <p:nvPr/>
          </p:nvSpPr>
          <p:spPr bwMode="auto">
            <a:xfrm>
              <a:off x="4541" y="3442"/>
              <a:ext cx="264" cy="128"/>
            </a:xfrm>
            <a:custGeom>
              <a:avLst/>
              <a:gdLst>
                <a:gd name="T0" fmla="*/ 17 w 528"/>
                <a:gd name="T1" fmla="*/ 5 h 256"/>
                <a:gd name="T2" fmla="*/ 15 w 528"/>
                <a:gd name="T3" fmla="*/ 7 h 256"/>
                <a:gd name="T4" fmla="*/ 13 w 528"/>
                <a:gd name="T5" fmla="*/ 8 h 256"/>
                <a:gd name="T6" fmla="*/ 12 w 528"/>
                <a:gd name="T7" fmla="*/ 8 h 256"/>
                <a:gd name="T8" fmla="*/ 11 w 528"/>
                <a:gd name="T9" fmla="*/ 8 h 256"/>
                <a:gd name="T10" fmla="*/ 10 w 528"/>
                <a:gd name="T11" fmla="*/ 7 h 256"/>
                <a:gd name="T12" fmla="*/ 9 w 528"/>
                <a:gd name="T13" fmla="*/ 7 h 256"/>
                <a:gd name="T14" fmla="*/ 9 w 528"/>
                <a:gd name="T15" fmla="*/ 5 h 256"/>
                <a:gd name="T16" fmla="*/ 7 w 528"/>
                <a:gd name="T17" fmla="*/ 4 h 256"/>
                <a:gd name="T18" fmla="*/ 6 w 528"/>
                <a:gd name="T19" fmla="*/ 3 h 256"/>
                <a:gd name="T20" fmla="*/ 5 w 528"/>
                <a:gd name="T21" fmla="*/ 3 h 256"/>
                <a:gd name="T22" fmla="*/ 4 w 528"/>
                <a:gd name="T23" fmla="*/ 2 h 256"/>
                <a:gd name="T24" fmla="*/ 3 w 528"/>
                <a:gd name="T25" fmla="*/ 2 h 256"/>
                <a:gd name="T26" fmla="*/ 2 w 528"/>
                <a:gd name="T27" fmla="*/ 1 h 256"/>
                <a:gd name="T28" fmla="*/ 2 w 528"/>
                <a:gd name="T29" fmla="*/ 1 h 256"/>
                <a:gd name="T30" fmla="*/ 1 w 528"/>
                <a:gd name="T31" fmla="*/ 1 h 256"/>
                <a:gd name="T32" fmla="*/ 0 w 528"/>
                <a:gd name="T33" fmla="*/ 0 h 256"/>
                <a:gd name="T34" fmla="*/ 1 w 528"/>
                <a:gd name="T35" fmla="*/ 1 h 256"/>
                <a:gd name="T36" fmla="*/ 3 w 528"/>
                <a:gd name="T37" fmla="*/ 1 h 256"/>
                <a:gd name="T38" fmla="*/ 5 w 528"/>
                <a:gd name="T39" fmla="*/ 1 h 256"/>
                <a:gd name="T40" fmla="*/ 9 w 528"/>
                <a:gd name="T41" fmla="*/ 2 h 256"/>
                <a:gd name="T42" fmla="*/ 11 w 528"/>
                <a:gd name="T43" fmla="*/ 3 h 256"/>
                <a:gd name="T44" fmla="*/ 14 w 528"/>
                <a:gd name="T45" fmla="*/ 4 h 256"/>
                <a:gd name="T46" fmla="*/ 16 w 528"/>
                <a:gd name="T47" fmla="*/ 5 h 256"/>
                <a:gd name="T48" fmla="*/ 17 w 528"/>
                <a:gd name="T49" fmla="*/ 5 h 2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8"/>
                <a:gd name="T76" fmla="*/ 0 h 256"/>
                <a:gd name="T77" fmla="*/ 528 w 528"/>
                <a:gd name="T78" fmla="*/ 256 h 2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8" h="256">
                  <a:moveTo>
                    <a:pt x="528" y="157"/>
                  </a:moveTo>
                  <a:lnTo>
                    <a:pt x="464" y="208"/>
                  </a:lnTo>
                  <a:lnTo>
                    <a:pt x="419" y="243"/>
                  </a:lnTo>
                  <a:lnTo>
                    <a:pt x="384" y="256"/>
                  </a:lnTo>
                  <a:lnTo>
                    <a:pt x="359" y="256"/>
                  </a:lnTo>
                  <a:lnTo>
                    <a:pt x="332" y="239"/>
                  </a:lnTo>
                  <a:lnTo>
                    <a:pt x="301" y="208"/>
                  </a:lnTo>
                  <a:lnTo>
                    <a:pt x="262" y="165"/>
                  </a:lnTo>
                  <a:lnTo>
                    <a:pt x="210" y="113"/>
                  </a:lnTo>
                  <a:lnTo>
                    <a:pt x="181" y="97"/>
                  </a:lnTo>
                  <a:lnTo>
                    <a:pt x="155" y="84"/>
                  </a:lnTo>
                  <a:lnTo>
                    <a:pt x="128" y="70"/>
                  </a:lnTo>
                  <a:lnTo>
                    <a:pt x="103" y="57"/>
                  </a:lnTo>
                  <a:lnTo>
                    <a:pt x="76" y="41"/>
                  </a:lnTo>
                  <a:lnTo>
                    <a:pt x="51" y="28"/>
                  </a:lnTo>
                  <a:lnTo>
                    <a:pt x="25" y="14"/>
                  </a:lnTo>
                  <a:lnTo>
                    <a:pt x="0" y="0"/>
                  </a:lnTo>
                  <a:lnTo>
                    <a:pt x="27" y="4"/>
                  </a:lnTo>
                  <a:lnTo>
                    <a:pt x="89" y="20"/>
                  </a:lnTo>
                  <a:lnTo>
                    <a:pt x="175" y="43"/>
                  </a:lnTo>
                  <a:lnTo>
                    <a:pt x="272" y="74"/>
                  </a:lnTo>
                  <a:lnTo>
                    <a:pt x="365" y="101"/>
                  </a:lnTo>
                  <a:lnTo>
                    <a:pt x="448" y="128"/>
                  </a:lnTo>
                  <a:lnTo>
                    <a:pt x="504" y="148"/>
                  </a:lnTo>
                  <a:lnTo>
                    <a:pt x="528" y="157"/>
                  </a:ln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43" name="Freeform 19"/>
            <p:cNvSpPr>
              <a:spLocks/>
            </p:cNvSpPr>
            <p:nvPr/>
          </p:nvSpPr>
          <p:spPr bwMode="auto">
            <a:xfrm>
              <a:off x="4439" y="2023"/>
              <a:ext cx="359" cy="446"/>
            </a:xfrm>
            <a:custGeom>
              <a:avLst/>
              <a:gdLst>
                <a:gd name="T0" fmla="*/ 22 w 717"/>
                <a:gd name="T1" fmla="*/ 20 h 892"/>
                <a:gd name="T2" fmla="*/ 22 w 717"/>
                <a:gd name="T3" fmla="*/ 22 h 892"/>
                <a:gd name="T4" fmla="*/ 21 w 717"/>
                <a:gd name="T5" fmla="*/ 24 h 892"/>
                <a:gd name="T6" fmla="*/ 21 w 717"/>
                <a:gd name="T7" fmla="*/ 26 h 892"/>
                <a:gd name="T8" fmla="*/ 20 w 717"/>
                <a:gd name="T9" fmla="*/ 27 h 892"/>
                <a:gd name="T10" fmla="*/ 19 w 717"/>
                <a:gd name="T11" fmla="*/ 27 h 892"/>
                <a:gd name="T12" fmla="*/ 18 w 717"/>
                <a:gd name="T13" fmla="*/ 28 h 892"/>
                <a:gd name="T14" fmla="*/ 17 w 717"/>
                <a:gd name="T15" fmla="*/ 28 h 892"/>
                <a:gd name="T16" fmla="*/ 17 w 717"/>
                <a:gd name="T17" fmla="*/ 27 h 892"/>
                <a:gd name="T18" fmla="*/ 17 w 717"/>
                <a:gd name="T19" fmla="*/ 25 h 892"/>
                <a:gd name="T20" fmla="*/ 17 w 717"/>
                <a:gd name="T21" fmla="*/ 23 h 892"/>
                <a:gd name="T22" fmla="*/ 15 w 717"/>
                <a:gd name="T23" fmla="*/ 21 h 892"/>
                <a:gd name="T24" fmla="*/ 14 w 717"/>
                <a:gd name="T25" fmla="*/ 20 h 892"/>
                <a:gd name="T26" fmla="*/ 14 w 717"/>
                <a:gd name="T27" fmla="*/ 19 h 892"/>
                <a:gd name="T28" fmla="*/ 14 w 717"/>
                <a:gd name="T29" fmla="*/ 18 h 892"/>
                <a:gd name="T30" fmla="*/ 14 w 717"/>
                <a:gd name="T31" fmla="*/ 16 h 892"/>
                <a:gd name="T32" fmla="*/ 14 w 717"/>
                <a:gd name="T33" fmla="*/ 15 h 892"/>
                <a:gd name="T34" fmla="*/ 14 w 717"/>
                <a:gd name="T35" fmla="*/ 15 h 892"/>
                <a:gd name="T36" fmla="*/ 12 w 717"/>
                <a:gd name="T37" fmla="*/ 15 h 892"/>
                <a:gd name="T38" fmla="*/ 11 w 717"/>
                <a:gd name="T39" fmla="*/ 15 h 892"/>
                <a:gd name="T40" fmla="*/ 11 w 717"/>
                <a:gd name="T41" fmla="*/ 14 h 892"/>
                <a:gd name="T42" fmla="*/ 9 w 717"/>
                <a:gd name="T43" fmla="*/ 13 h 892"/>
                <a:gd name="T44" fmla="*/ 7 w 717"/>
                <a:gd name="T45" fmla="*/ 13 h 892"/>
                <a:gd name="T46" fmla="*/ 4 w 717"/>
                <a:gd name="T47" fmla="*/ 13 h 892"/>
                <a:gd name="T48" fmla="*/ 2 w 717"/>
                <a:gd name="T49" fmla="*/ 12 h 892"/>
                <a:gd name="T50" fmla="*/ 1 w 717"/>
                <a:gd name="T51" fmla="*/ 10 h 892"/>
                <a:gd name="T52" fmla="*/ 1 w 717"/>
                <a:gd name="T53" fmla="*/ 10 h 892"/>
                <a:gd name="T54" fmla="*/ 1 w 717"/>
                <a:gd name="T55" fmla="*/ 9 h 892"/>
                <a:gd name="T56" fmla="*/ 1 w 717"/>
                <a:gd name="T57" fmla="*/ 8 h 892"/>
                <a:gd name="T58" fmla="*/ 3 w 717"/>
                <a:gd name="T59" fmla="*/ 8 h 892"/>
                <a:gd name="T60" fmla="*/ 7 w 717"/>
                <a:gd name="T61" fmla="*/ 7 h 892"/>
                <a:gd name="T62" fmla="*/ 12 w 717"/>
                <a:gd name="T63" fmla="*/ 4 h 892"/>
                <a:gd name="T64" fmla="*/ 16 w 717"/>
                <a:gd name="T65" fmla="*/ 1 h 892"/>
                <a:gd name="T66" fmla="*/ 20 w 717"/>
                <a:gd name="T67" fmla="*/ 1 h 892"/>
                <a:gd name="T68" fmla="*/ 21 w 717"/>
                <a:gd name="T69" fmla="*/ 3 h 892"/>
                <a:gd name="T70" fmla="*/ 21 w 717"/>
                <a:gd name="T71" fmla="*/ 6 h 892"/>
                <a:gd name="T72" fmla="*/ 21 w 717"/>
                <a:gd name="T73" fmla="*/ 9 h 892"/>
                <a:gd name="T74" fmla="*/ 20 w 717"/>
                <a:gd name="T75" fmla="*/ 12 h 892"/>
                <a:gd name="T76" fmla="*/ 20 w 717"/>
                <a:gd name="T77" fmla="*/ 14 h 892"/>
                <a:gd name="T78" fmla="*/ 21 w 717"/>
                <a:gd name="T79" fmla="*/ 15 h 892"/>
                <a:gd name="T80" fmla="*/ 22 w 717"/>
                <a:gd name="T81" fmla="*/ 16 h 892"/>
                <a:gd name="T82" fmla="*/ 23 w 717"/>
                <a:gd name="T83" fmla="*/ 18 h 892"/>
                <a:gd name="T84" fmla="*/ 23 w 717"/>
                <a:gd name="T85" fmla="*/ 18 h 8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17"/>
                <a:gd name="T130" fmla="*/ 0 h 892"/>
                <a:gd name="T131" fmla="*/ 717 w 717"/>
                <a:gd name="T132" fmla="*/ 892 h 8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17" h="892">
                  <a:moveTo>
                    <a:pt x="717" y="586"/>
                  </a:moveTo>
                  <a:lnTo>
                    <a:pt x="700" y="619"/>
                  </a:lnTo>
                  <a:lnTo>
                    <a:pt x="688" y="652"/>
                  </a:lnTo>
                  <a:lnTo>
                    <a:pt x="676" y="683"/>
                  </a:lnTo>
                  <a:lnTo>
                    <a:pt x="669" y="714"/>
                  </a:lnTo>
                  <a:lnTo>
                    <a:pt x="661" y="743"/>
                  </a:lnTo>
                  <a:lnTo>
                    <a:pt x="659" y="772"/>
                  </a:lnTo>
                  <a:lnTo>
                    <a:pt x="657" y="803"/>
                  </a:lnTo>
                  <a:lnTo>
                    <a:pt x="661" y="838"/>
                  </a:lnTo>
                  <a:lnTo>
                    <a:pt x="630" y="838"/>
                  </a:lnTo>
                  <a:lnTo>
                    <a:pt x="608" y="844"/>
                  </a:lnTo>
                  <a:lnTo>
                    <a:pt x="589" y="850"/>
                  </a:lnTo>
                  <a:lnTo>
                    <a:pt x="577" y="860"/>
                  </a:lnTo>
                  <a:lnTo>
                    <a:pt x="564" y="869"/>
                  </a:lnTo>
                  <a:lnTo>
                    <a:pt x="552" y="879"/>
                  </a:lnTo>
                  <a:lnTo>
                    <a:pt x="539" y="885"/>
                  </a:lnTo>
                  <a:lnTo>
                    <a:pt x="525" y="892"/>
                  </a:lnTo>
                  <a:lnTo>
                    <a:pt x="535" y="854"/>
                  </a:lnTo>
                  <a:lnTo>
                    <a:pt x="541" y="815"/>
                  </a:lnTo>
                  <a:lnTo>
                    <a:pt x="539" y="778"/>
                  </a:lnTo>
                  <a:lnTo>
                    <a:pt x="533" y="745"/>
                  </a:lnTo>
                  <a:lnTo>
                    <a:pt x="515" y="714"/>
                  </a:lnTo>
                  <a:lnTo>
                    <a:pt x="494" y="689"/>
                  </a:lnTo>
                  <a:lnTo>
                    <a:pt x="463" y="671"/>
                  </a:lnTo>
                  <a:lnTo>
                    <a:pt x="424" y="662"/>
                  </a:lnTo>
                  <a:lnTo>
                    <a:pt x="420" y="638"/>
                  </a:lnTo>
                  <a:lnTo>
                    <a:pt x="422" y="617"/>
                  </a:lnTo>
                  <a:lnTo>
                    <a:pt x="422" y="596"/>
                  </a:lnTo>
                  <a:lnTo>
                    <a:pt x="428" y="574"/>
                  </a:lnTo>
                  <a:lnTo>
                    <a:pt x="430" y="553"/>
                  </a:lnTo>
                  <a:lnTo>
                    <a:pt x="434" y="532"/>
                  </a:lnTo>
                  <a:lnTo>
                    <a:pt x="436" y="509"/>
                  </a:lnTo>
                  <a:lnTo>
                    <a:pt x="438" y="487"/>
                  </a:lnTo>
                  <a:lnTo>
                    <a:pt x="444" y="481"/>
                  </a:lnTo>
                  <a:lnTo>
                    <a:pt x="449" y="476"/>
                  </a:lnTo>
                  <a:lnTo>
                    <a:pt x="424" y="472"/>
                  </a:lnTo>
                  <a:lnTo>
                    <a:pt x="403" y="472"/>
                  </a:lnTo>
                  <a:lnTo>
                    <a:pt x="382" y="472"/>
                  </a:lnTo>
                  <a:lnTo>
                    <a:pt x="366" y="474"/>
                  </a:lnTo>
                  <a:lnTo>
                    <a:pt x="349" y="468"/>
                  </a:lnTo>
                  <a:lnTo>
                    <a:pt x="335" y="458"/>
                  </a:lnTo>
                  <a:lnTo>
                    <a:pt x="321" y="441"/>
                  </a:lnTo>
                  <a:lnTo>
                    <a:pt x="314" y="413"/>
                  </a:lnTo>
                  <a:lnTo>
                    <a:pt x="279" y="396"/>
                  </a:lnTo>
                  <a:lnTo>
                    <a:pt x="242" y="390"/>
                  </a:lnTo>
                  <a:lnTo>
                    <a:pt x="203" y="392"/>
                  </a:lnTo>
                  <a:lnTo>
                    <a:pt x="166" y="398"/>
                  </a:lnTo>
                  <a:lnTo>
                    <a:pt x="126" y="396"/>
                  </a:lnTo>
                  <a:lnTo>
                    <a:pt x="87" y="388"/>
                  </a:lnTo>
                  <a:lnTo>
                    <a:pt x="50" y="365"/>
                  </a:lnTo>
                  <a:lnTo>
                    <a:pt x="17" y="326"/>
                  </a:lnTo>
                  <a:lnTo>
                    <a:pt x="13" y="315"/>
                  </a:lnTo>
                  <a:lnTo>
                    <a:pt x="11" y="303"/>
                  </a:lnTo>
                  <a:lnTo>
                    <a:pt x="7" y="291"/>
                  </a:lnTo>
                  <a:lnTo>
                    <a:pt x="7" y="280"/>
                  </a:lnTo>
                  <a:lnTo>
                    <a:pt x="5" y="268"/>
                  </a:lnTo>
                  <a:lnTo>
                    <a:pt x="3" y="256"/>
                  </a:lnTo>
                  <a:lnTo>
                    <a:pt x="1" y="245"/>
                  </a:lnTo>
                  <a:lnTo>
                    <a:pt x="0" y="233"/>
                  </a:lnTo>
                  <a:lnTo>
                    <a:pt x="75" y="243"/>
                  </a:lnTo>
                  <a:lnTo>
                    <a:pt x="149" y="229"/>
                  </a:lnTo>
                  <a:lnTo>
                    <a:pt x="219" y="194"/>
                  </a:lnTo>
                  <a:lnTo>
                    <a:pt x="288" y="152"/>
                  </a:lnTo>
                  <a:lnTo>
                    <a:pt x="356" y="101"/>
                  </a:lnTo>
                  <a:lnTo>
                    <a:pt x="426" y="55"/>
                  </a:lnTo>
                  <a:lnTo>
                    <a:pt x="496" y="18"/>
                  </a:lnTo>
                  <a:lnTo>
                    <a:pt x="574" y="0"/>
                  </a:lnTo>
                  <a:lnTo>
                    <a:pt x="622" y="22"/>
                  </a:lnTo>
                  <a:lnTo>
                    <a:pt x="653" y="55"/>
                  </a:lnTo>
                  <a:lnTo>
                    <a:pt x="669" y="94"/>
                  </a:lnTo>
                  <a:lnTo>
                    <a:pt x="676" y="138"/>
                  </a:lnTo>
                  <a:lnTo>
                    <a:pt x="672" y="185"/>
                  </a:lnTo>
                  <a:lnTo>
                    <a:pt x="663" y="233"/>
                  </a:lnTo>
                  <a:lnTo>
                    <a:pt x="653" y="282"/>
                  </a:lnTo>
                  <a:lnTo>
                    <a:pt x="643" y="330"/>
                  </a:lnTo>
                  <a:lnTo>
                    <a:pt x="638" y="367"/>
                  </a:lnTo>
                  <a:lnTo>
                    <a:pt x="636" y="400"/>
                  </a:lnTo>
                  <a:lnTo>
                    <a:pt x="636" y="423"/>
                  </a:lnTo>
                  <a:lnTo>
                    <a:pt x="641" y="446"/>
                  </a:lnTo>
                  <a:lnTo>
                    <a:pt x="649" y="466"/>
                  </a:lnTo>
                  <a:lnTo>
                    <a:pt x="665" y="485"/>
                  </a:lnTo>
                  <a:lnTo>
                    <a:pt x="686" y="507"/>
                  </a:lnTo>
                  <a:lnTo>
                    <a:pt x="717" y="534"/>
                  </a:lnTo>
                  <a:lnTo>
                    <a:pt x="717" y="545"/>
                  </a:lnTo>
                  <a:lnTo>
                    <a:pt x="717" y="559"/>
                  </a:lnTo>
                  <a:lnTo>
                    <a:pt x="717" y="571"/>
                  </a:lnTo>
                  <a:lnTo>
                    <a:pt x="717" y="586"/>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44" name="Freeform 20"/>
            <p:cNvSpPr>
              <a:spLocks/>
            </p:cNvSpPr>
            <p:nvPr/>
          </p:nvSpPr>
          <p:spPr bwMode="auto">
            <a:xfrm>
              <a:off x="4188" y="2234"/>
              <a:ext cx="602" cy="560"/>
            </a:xfrm>
            <a:custGeom>
              <a:avLst/>
              <a:gdLst>
                <a:gd name="T0" fmla="*/ 36 w 1205"/>
                <a:gd name="T1" fmla="*/ 20 h 1119"/>
                <a:gd name="T2" fmla="*/ 34 w 1205"/>
                <a:gd name="T3" fmla="*/ 21 h 1119"/>
                <a:gd name="T4" fmla="*/ 32 w 1205"/>
                <a:gd name="T5" fmla="*/ 21 h 1119"/>
                <a:gd name="T6" fmla="*/ 32 w 1205"/>
                <a:gd name="T7" fmla="*/ 22 h 1119"/>
                <a:gd name="T8" fmla="*/ 32 w 1205"/>
                <a:gd name="T9" fmla="*/ 24 h 1119"/>
                <a:gd name="T10" fmla="*/ 31 w 1205"/>
                <a:gd name="T11" fmla="*/ 26 h 1119"/>
                <a:gd name="T12" fmla="*/ 27 w 1205"/>
                <a:gd name="T13" fmla="*/ 30 h 1119"/>
                <a:gd name="T14" fmla="*/ 23 w 1205"/>
                <a:gd name="T15" fmla="*/ 33 h 1119"/>
                <a:gd name="T16" fmla="*/ 19 w 1205"/>
                <a:gd name="T17" fmla="*/ 34 h 1119"/>
                <a:gd name="T18" fmla="*/ 17 w 1205"/>
                <a:gd name="T19" fmla="*/ 34 h 1119"/>
                <a:gd name="T20" fmla="*/ 14 w 1205"/>
                <a:gd name="T21" fmla="*/ 33 h 1119"/>
                <a:gd name="T22" fmla="*/ 11 w 1205"/>
                <a:gd name="T23" fmla="*/ 35 h 1119"/>
                <a:gd name="T24" fmla="*/ 7 w 1205"/>
                <a:gd name="T25" fmla="*/ 35 h 1119"/>
                <a:gd name="T26" fmla="*/ 4 w 1205"/>
                <a:gd name="T27" fmla="*/ 33 h 1119"/>
                <a:gd name="T28" fmla="*/ 1 w 1205"/>
                <a:gd name="T29" fmla="*/ 33 h 1119"/>
                <a:gd name="T30" fmla="*/ 0 w 1205"/>
                <a:gd name="T31" fmla="*/ 24 h 1119"/>
                <a:gd name="T32" fmla="*/ 3 w 1205"/>
                <a:gd name="T33" fmla="*/ 13 h 1119"/>
                <a:gd name="T34" fmla="*/ 6 w 1205"/>
                <a:gd name="T35" fmla="*/ 9 h 1119"/>
                <a:gd name="T36" fmla="*/ 8 w 1205"/>
                <a:gd name="T37" fmla="*/ 8 h 1119"/>
                <a:gd name="T38" fmla="*/ 9 w 1205"/>
                <a:gd name="T39" fmla="*/ 9 h 1119"/>
                <a:gd name="T40" fmla="*/ 12 w 1205"/>
                <a:gd name="T41" fmla="*/ 9 h 1119"/>
                <a:gd name="T42" fmla="*/ 14 w 1205"/>
                <a:gd name="T43" fmla="*/ 9 h 1119"/>
                <a:gd name="T44" fmla="*/ 16 w 1205"/>
                <a:gd name="T45" fmla="*/ 9 h 1119"/>
                <a:gd name="T46" fmla="*/ 15 w 1205"/>
                <a:gd name="T47" fmla="*/ 8 h 1119"/>
                <a:gd name="T48" fmla="*/ 10 w 1205"/>
                <a:gd name="T49" fmla="*/ 8 h 1119"/>
                <a:gd name="T50" fmla="*/ 10 w 1205"/>
                <a:gd name="T51" fmla="*/ 3 h 1119"/>
                <a:gd name="T52" fmla="*/ 13 w 1205"/>
                <a:gd name="T53" fmla="*/ 3 h 1119"/>
                <a:gd name="T54" fmla="*/ 15 w 1205"/>
                <a:gd name="T55" fmla="*/ 6 h 1119"/>
                <a:gd name="T56" fmla="*/ 14 w 1205"/>
                <a:gd name="T57" fmla="*/ 6 h 1119"/>
                <a:gd name="T58" fmla="*/ 14 w 1205"/>
                <a:gd name="T59" fmla="*/ 6 h 1119"/>
                <a:gd name="T60" fmla="*/ 17 w 1205"/>
                <a:gd name="T61" fmla="*/ 7 h 1119"/>
                <a:gd name="T62" fmla="*/ 19 w 1205"/>
                <a:gd name="T63" fmla="*/ 9 h 1119"/>
                <a:gd name="T64" fmla="*/ 19 w 1205"/>
                <a:gd name="T65" fmla="*/ 9 h 1119"/>
                <a:gd name="T66" fmla="*/ 21 w 1205"/>
                <a:gd name="T67" fmla="*/ 10 h 1119"/>
                <a:gd name="T68" fmla="*/ 24 w 1205"/>
                <a:gd name="T69" fmla="*/ 10 h 1119"/>
                <a:gd name="T70" fmla="*/ 24 w 1205"/>
                <a:gd name="T71" fmla="*/ 10 h 1119"/>
                <a:gd name="T72" fmla="*/ 25 w 1205"/>
                <a:gd name="T73" fmla="*/ 3 h 1119"/>
                <a:gd name="T74" fmla="*/ 20 w 1205"/>
                <a:gd name="T75" fmla="*/ 4 h 1119"/>
                <a:gd name="T76" fmla="*/ 18 w 1205"/>
                <a:gd name="T77" fmla="*/ 5 h 1119"/>
                <a:gd name="T78" fmla="*/ 17 w 1205"/>
                <a:gd name="T79" fmla="*/ 6 h 1119"/>
                <a:gd name="T80" fmla="*/ 16 w 1205"/>
                <a:gd name="T81" fmla="*/ 5 h 1119"/>
                <a:gd name="T82" fmla="*/ 14 w 1205"/>
                <a:gd name="T83" fmla="*/ 2 h 1119"/>
                <a:gd name="T84" fmla="*/ 18 w 1205"/>
                <a:gd name="T85" fmla="*/ 1 h 1119"/>
                <a:gd name="T86" fmla="*/ 17 w 1205"/>
                <a:gd name="T87" fmla="*/ 3 h 1119"/>
                <a:gd name="T88" fmla="*/ 17 w 1205"/>
                <a:gd name="T89" fmla="*/ 5 h 1119"/>
                <a:gd name="T90" fmla="*/ 18 w 1205"/>
                <a:gd name="T91" fmla="*/ 5 h 1119"/>
                <a:gd name="T92" fmla="*/ 18 w 1205"/>
                <a:gd name="T93" fmla="*/ 2 h 1119"/>
                <a:gd name="T94" fmla="*/ 19 w 1205"/>
                <a:gd name="T95" fmla="*/ 1 h 1119"/>
                <a:gd name="T96" fmla="*/ 22 w 1205"/>
                <a:gd name="T97" fmla="*/ 0 h 1119"/>
                <a:gd name="T98" fmla="*/ 24 w 1205"/>
                <a:gd name="T99" fmla="*/ 1 h 1119"/>
                <a:gd name="T100" fmla="*/ 26 w 1205"/>
                <a:gd name="T101" fmla="*/ 2 h 1119"/>
                <a:gd name="T102" fmla="*/ 27 w 1205"/>
                <a:gd name="T103" fmla="*/ 4 h 1119"/>
                <a:gd name="T104" fmla="*/ 27 w 1205"/>
                <a:gd name="T105" fmla="*/ 8 h 1119"/>
                <a:gd name="T106" fmla="*/ 30 w 1205"/>
                <a:gd name="T107" fmla="*/ 9 h 1119"/>
                <a:gd name="T108" fmla="*/ 31 w 1205"/>
                <a:gd name="T109" fmla="*/ 11 h 1119"/>
                <a:gd name="T110" fmla="*/ 31 w 1205"/>
                <a:gd name="T111" fmla="*/ 12 h 1119"/>
                <a:gd name="T112" fmla="*/ 30 w 1205"/>
                <a:gd name="T113" fmla="*/ 16 h 1119"/>
                <a:gd name="T114" fmla="*/ 32 w 1205"/>
                <a:gd name="T115" fmla="*/ 16 h 1119"/>
                <a:gd name="T116" fmla="*/ 36 w 1205"/>
                <a:gd name="T117" fmla="*/ 14 h 11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05"/>
                <a:gd name="T178" fmla="*/ 0 h 1119"/>
                <a:gd name="T179" fmla="*/ 1205 w 1205"/>
                <a:gd name="T180" fmla="*/ 1119 h 11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05" h="1119">
                  <a:moveTo>
                    <a:pt x="1205" y="528"/>
                  </a:moveTo>
                  <a:lnTo>
                    <a:pt x="1193" y="563"/>
                  </a:lnTo>
                  <a:lnTo>
                    <a:pt x="1183" y="594"/>
                  </a:lnTo>
                  <a:lnTo>
                    <a:pt x="1172" y="615"/>
                  </a:lnTo>
                  <a:lnTo>
                    <a:pt x="1162" y="632"/>
                  </a:lnTo>
                  <a:lnTo>
                    <a:pt x="1144" y="644"/>
                  </a:lnTo>
                  <a:lnTo>
                    <a:pt x="1123" y="654"/>
                  </a:lnTo>
                  <a:lnTo>
                    <a:pt x="1094" y="663"/>
                  </a:lnTo>
                  <a:lnTo>
                    <a:pt x="1061" y="675"/>
                  </a:lnTo>
                  <a:lnTo>
                    <a:pt x="1055" y="671"/>
                  </a:lnTo>
                  <a:lnTo>
                    <a:pt x="1051" y="667"/>
                  </a:lnTo>
                  <a:lnTo>
                    <a:pt x="1047" y="667"/>
                  </a:lnTo>
                  <a:lnTo>
                    <a:pt x="1044" y="671"/>
                  </a:lnTo>
                  <a:lnTo>
                    <a:pt x="1042" y="677"/>
                  </a:lnTo>
                  <a:lnTo>
                    <a:pt x="1040" y="683"/>
                  </a:lnTo>
                  <a:lnTo>
                    <a:pt x="1053" y="694"/>
                  </a:lnTo>
                  <a:lnTo>
                    <a:pt x="1059" y="712"/>
                  </a:lnTo>
                  <a:lnTo>
                    <a:pt x="1046" y="720"/>
                  </a:lnTo>
                  <a:lnTo>
                    <a:pt x="1036" y="733"/>
                  </a:lnTo>
                  <a:lnTo>
                    <a:pt x="1026" y="751"/>
                  </a:lnTo>
                  <a:lnTo>
                    <a:pt x="1020" y="768"/>
                  </a:lnTo>
                  <a:lnTo>
                    <a:pt x="1013" y="786"/>
                  </a:lnTo>
                  <a:lnTo>
                    <a:pt x="1007" y="803"/>
                  </a:lnTo>
                  <a:lnTo>
                    <a:pt x="1001" y="817"/>
                  </a:lnTo>
                  <a:lnTo>
                    <a:pt x="995" y="832"/>
                  </a:lnTo>
                  <a:lnTo>
                    <a:pt x="962" y="873"/>
                  </a:lnTo>
                  <a:lnTo>
                    <a:pt x="929" y="908"/>
                  </a:lnTo>
                  <a:lnTo>
                    <a:pt x="894" y="939"/>
                  </a:lnTo>
                  <a:lnTo>
                    <a:pt x="859" y="966"/>
                  </a:lnTo>
                  <a:lnTo>
                    <a:pt x="819" y="987"/>
                  </a:lnTo>
                  <a:lnTo>
                    <a:pt x="780" y="1010"/>
                  </a:lnTo>
                  <a:lnTo>
                    <a:pt x="737" y="1032"/>
                  </a:lnTo>
                  <a:lnTo>
                    <a:pt x="693" y="1055"/>
                  </a:lnTo>
                  <a:lnTo>
                    <a:pt x="671" y="1057"/>
                  </a:lnTo>
                  <a:lnTo>
                    <a:pt x="654" y="1059"/>
                  </a:lnTo>
                  <a:lnTo>
                    <a:pt x="636" y="1061"/>
                  </a:lnTo>
                  <a:lnTo>
                    <a:pt x="619" y="1065"/>
                  </a:lnTo>
                  <a:lnTo>
                    <a:pt x="601" y="1067"/>
                  </a:lnTo>
                  <a:lnTo>
                    <a:pt x="584" y="1069"/>
                  </a:lnTo>
                  <a:lnTo>
                    <a:pt x="567" y="1069"/>
                  </a:lnTo>
                  <a:lnTo>
                    <a:pt x="549" y="1071"/>
                  </a:lnTo>
                  <a:lnTo>
                    <a:pt x="524" y="1057"/>
                  </a:lnTo>
                  <a:lnTo>
                    <a:pt x="499" y="1053"/>
                  </a:lnTo>
                  <a:lnTo>
                    <a:pt x="471" y="1055"/>
                  </a:lnTo>
                  <a:lnTo>
                    <a:pt x="446" y="1063"/>
                  </a:lnTo>
                  <a:lnTo>
                    <a:pt x="417" y="1071"/>
                  </a:lnTo>
                  <a:lnTo>
                    <a:pt x="394" y="1080"/>
                  </a:lnTo>
                  <a:lnTo>
                    <a:pt x="369" y="1090"/>
                  </a:lnTo>
                  <a:lnTo>
                    <a:pt x="349" y="1102"/>
                  </a:lnTo>
                  <a:lnTo>
                    <a:pt x="309" y="1115"/>
                  </a:lnTo>
                  <a:lnTo>
                    <a:pt x="278" y="1119"/>
                  </a:lnTo>
                  <a:lnTo>
                    <a:pt x="247" y="1113"/>
                  </a:lnTo>
                  <a:lnTo>
                    <a:pt x="221" y="1104"/>
                  </a:lnTo>
                  <a:lnTo>
                    <a:pt x="194" y="1086"/>
                  </a:lnTo>
                  <a:lnTo>
                    <a:pt x="165" y="1071"/>
                  </a:lnTo>
                  <a:lnTo>
                    <a:pt x="134" y="1055"/>
                  </a:lnTo>
                  <a:lnTo>
                    <a:pt x="99" y="1043"/>
                  </a:lnTo>
                  <a:lnTo>
                    <a:pt x="80" y="1043"/>
                  </a:lnTo>
                  <a:lnTo>
                    <a:pt x="60" y="1043"/>
                  </a:lnTo>
                  <a:lnTo>
                    <a:pt x="43" y="1043"/>
                  </a:lnTo>
                  <a:lnTo>
                    <a:pt x="25" y="1043"/>
                  </a:lnTo>
                  <a:lnTo>
                    <a:pt x="10" y="937"/>
                  </a:lnTo>
                  <a:lnTo>
                    <a:pt x="0" y="838"/>
                  </a:lnTo>
                  <a:lnTo>
                    <a:pt x="0" y="743"/>
                  </a:lnTo>
                  <a:lnTo>
                    <a:pt x="12" y="656"/>
                  </a:lnTo>
                  <a:lnTo>
                    <a:pt x="31" y="566"/>
                  </a:lnTo>
                  <a:lnTo>
                    <a:pt x="66" y="479"/>
                  </a:lnTo>
                  <a:lnTo>
                    <a:pt x="117" y="390"/>
                  </a:lnTo>
                  <a:lnTo>
                    <a:pt x="184" y="301"/>
                  </a:lnTo>
                  <a:lnTo>
                    <a:pt x="190" y="291"/>
                  </a:lnTo>
                  <a:lnTo>
                    <a:pt x="200" y="281"/>
                  </a:lnTo>
                  <a:lnTo>
                    <a:pt x="210" y="270"/>
                  </a:lnTo>
                  <a:lnTo>
                    <a:pt x="221" y="258"/>
                  </a:lnTo>
                  <a:lnTo>
                    <a:pt x="233" y="246"/>
                  </a:lnTo>
                  <a:lnTo>
                    <a:pt x="245" y="235"/>
                  </a:lnTo>
                  <a:lnTo>
                    <a:pt x="258" y="227"/>
                  </a:lnTo>
                  <a:lnTo>
                    <a:pt x="276" y="225"/>
                  </a:lnTo>
                  <a:lnTo>
                    <a:pt x="287" y="243"/>
                  </a:lnTo>
                  <a:lnTo>
                    <a:pt x="303" y="256"/>
                  </a:lnTo>
                  <a:lnTo>
                    <a:pt x="318" y="264"/>
                  </a:lnTo>
                  <a:lnTo>
                    <a:pt x="338" y="272"/>
                  </a:lnTo>
                  <a:lnTo>
                    <a:pt x="355" y="276"/>
                  </a:lnTo>
                  <a:lnTo>
                    <a:pt x="378" y="279"/>
                  </a:lnTo>
                  <a:lnTo>
                    <a:pt x="400" y="281"/>
                  </a:lnTo>
                  <a:lnTo>
                    <a:pt x="425" y="283"/>
                  </a:lnTo>
                  <a:lnTo>
                    <a:pt x="442" y="272"/>
                  </a:lnTo>
                  <a:lnTo>
                    <a:pt x="456" y="268"/>
                  </a:lnTo>
                  <a:lnTo>
                    <a:pt x="468" y="264"/>
                  </a:lnTo>
                  <a:lnTo>
                    <a:pt x="479" y="266"/>
                  </a:lnTo>
                  <a:lnTo>
                    <a:pt x="489" y="268"/>
                  </a:lnTo>
                  <a:lnTo>
                    <a:pt x="503" y="274"/>
                  </a:lnTo>
                  <a:lnTo>
                    <a:pt x="518" y="279"/>
                  </a:lnTo>
                  <a:lnTo>
                    <a:pt x="539" y="287"/>
                  </a:lnTo>
                  <a:lnTo>
                    <a:pt x="541" y="281"/>
                  </a:lnTo>
                  <a:lnTo>
                    <a:pt x="543" y="276"/>
                  </a:lnTo>
                  <a:lnTo>
                    <a:pt x="508" y="252"/>
                  </a:lnTo>
                  <a:lnTo>
                    <a:pt x="468" y="246"/>
                  </a:lnTo>
                  <a:lnTo>
                    <a:pt x="423" y="248"/>
                  </a:lnTo>
                  <a:lnTo>
                    <a:pt x="380" y="254"/>
                  </a:lnTo>
                  <a:lnTo>
                    <a:pt x="340" y="252"/>
                  </a:lnTo>
                  <a:lnTo>
                    <a:pt x="312" y="237"/>
                  </a:lnTo>
                  <a:lnTo>
                    <a:pt x="297" y="200"/>
                  </a:lnTo>
                  <a:lnTo>
                    <a:pt x="301" y="136"/>
                  </a:lnTo>
                  <a:lnTo>
                    <a:pt x="322" y="87"/>
                  </a:lnTo>
                  <a:lnTo>
                    <a:pt x="349" y="60"/>
                  </a:lnTo>
                  <a:lnTo>
                    <a:pt x="375" y="51"/>
                  </a:lnTo>
                  <a:lnTo>
                    <a:pt x="404" y="56"/>
                  </a:lnTo>
                  <a:lnTo>
                    <a:pt x="431" y="70"/>
                  </a:lnTo>
                  <a:lnTo>
                    <a:pt x="460" y="97"/>
                  </a:lnTo>
                  <a:lnTo>
                    <a:pt x="487" y="128"/>
                  </a:lnTo>
                  <a:lnTo>
                    <a:pt x="512" y="165"/>
                  </a:lnTo>
                  <a:lnTo>
                    <a:pt x="499" y="167"/>
                  </a:lnTo>
                  <a:lnTo>
                    <a:pt x="491" y="169"/>
                  </a:lnTo>
                  <a:lnTo>
                    <a:pt x="483" y="171"/>
                  </a:lnTo>
                  <a:lnTo>
                    <a:pt x="477" y="173"/>
                  </a:lnTo>
                  <a:lnTo>
                    <a:pt x="470" y="173"/>
                  </a:lnTo>
                  <a:lnTo>
                    <a:pt x="464" y="177"/>
                  </a:lnTo>
                  <a:lnTo>
                    <a:pt x="456" y="179"/>
                  </a:lnTo>
                  <a:lnTo>
                    <a:pt x="446" y="184"/>
                  </a:lnTo>
                  <a:lnTo>
                    <a:pt x="464" y="188"/>
                  </a:lnTo>
                  <a:lnTo>
                    <a:pt x="487" y="192"/>
                  </a:lnTo>
                  <a:lnTo>
                    <a:pt x="510" y="196"/>
                  </a:lnTo>
                  <a:lnTo>
                    <a:pt x="537" y="204"/>
                  </a:lnTo>
                  <a:lnTo>
                    <a:pt x="559" y="212"/>
                  </a:lnTo>
                  <a:lnTo>
                    <a:pt x="580" y="227"/>
                  </a:lnTo>
                  <a:lnTo>
                    <a:pt x="596" y="246"/>
                  </a:lnTo>
                  <a:lnTo>
                    <a:pt x="607" y="276"/>
                  </a:lnTo>
                  <a:lnTo>
                    <a:pt x="611" y="276"/>
                  </a:lnTo>
                  <a:lnTo>
                    <a:pt x="615" y="276"/>
                  </a:lnTo>
                  <a:lnTo>
                    <a:pt x="617" y="268"/>
                  </a:lnTo>
                  <a:lnTo>
                    <a:pt x="619" y="262"/>
                  </a:lnTo>
                  <a:lnTo>
                    <a:pt x="636" y="276"/>
                  </a:lnTo>
                  <a:lnTo>
                    <a:pt x="654" y="289"/>
                  </a:lnTo>
                  <a:lnTo>
                    <a:pt x="667" y="297"/>
                  </a:lnTo>
                  <a:lnTo>
                    <a:pt x="685" y="305"/>
                  </a:lnTo>
                  <a:lnTo>
                    <a:pt x="700" y="309"/>
                  </a:lnTo>
                  <a:lnTo>
                    <a:pt x="720" y="310"/>
                  </a:lnTo>
                  <a:lnTo>
                    <a:pt x="739" y="310"/>
                  </a:lnTo>
                  <a:lnTo>
                    <a:pt x="766" y="312"/>
                  </a:lnTo>
                  <a:lnTo>
                    <a:pt x="770" y="320"/>
                  </a:lnTo>
                  <a:lnTo>
                    <a:pt x="780" y="330"/>
                  </a:lnTo>
                  <a:lnTo>
                    <a:pt x="790" y="336"/>
                  </a:lnTo>
                  <a:lnTo>
                    <a:pt x="799" y="338"/>
                  </a:lnTo>
                  <a:lnTo>
                    <a:pt x="793" y="291"/>
                  </a:lnTo>
                  <a:lnTo>
                    <a:pt x="799" y="233"/>
                  </a:lnTo>
                  <a:lnTo>
                    <a:pt x="807" y="171"/>
                  </a:lnTo>
                  <a:lnTo>
                    <a:pt x="815" y="115"/>
                  </a:lnTo>
                  <a:lnTo>
                    <a:pt x="809" y="70"/>
                  </a:lnTo>
                  <a:lnTo>
                    <a:pt x="786" y="49"/>
                  </a:lnTo>
                  <a:lnTo>
                    <a:pt x="737" y="54"/>
                  </a:lnTo>
                  <a:lnTo>
                    <a:pt x="660" y="101"/>
                  </a:lnTo>
                  <a:lnTo>
                    <a:pt x="646" y="109"/>
                  </a:lnTo>
                  <a:lnTo>
                    <a:pt x="634" y="118"/>
                  </a:lnTo>
                  <a:lnTo>
                    <a:pt x="621" y="128"/>
                  </a:lnTo>
                  <a:lnTo>
                    <a:pt x="609" y="140"/>
                  </a:lnTo>
                  <a:lnTo>
                    <a:pt x="598" y="150"/>
                  </a:lnTo>
                  <a:lnTo>
                    <a:pt x="586" y="159"/>
                  </a:lnTo>
                  <a:lnTo>
                    <a:pt x="574" y="169"/>
                  </a:lnTo>
                  <a:lnTo>
                    <a:pt x="565" y="181"/>
                  </a:lnTo>
                  <a:lnTo>
                    <a:pt x="553" y="177"/>
                  </a:lnTo>
                  <a:lnTo>
                    <a:pt x="541" y="175"/>
                  </a:lnTo>
                  <a:lnTo>
                    <a:pt x="532" y="171"/>
                  </a:lnTo>
                  <a:lnTo>
                    <a:pt x="524" y="169"/>
                  </a:lnTo>
                  <a:lnTo>
                    <a:pt x="516" y="146"/>
                  </a:lnTo>
                  <a:lnTo>
                    <a:pt x="503" y="120"/>
                  </a:lnTo>
                  <a:lnTo>
                    <a:pt x="487" y="93"/>
                  </a:lnTo>
                  <a:lnTo>
                    <a:pt x="479" y="70"/>
                  </a:lnTo>
                  <a:lnTo>
                    <a:pt x="475" y="45"/>
                  </a:lnTo>
                  <a:lnTo>
                    <a:pt x="489" y="27"/>
                  </a:lnTo>
                  <a:lnTo>
                    <a:pt x="520" y="16"/>
                  </a:lnTo>
                  <a:lnTo>
                    <a:pt x="576" y="12"/>
                  </a:lnTo>
                  <a:lnTo>
                    <a:pt x="576" y="16"/>
                  </a:lnTo>
                  <a:lnTo>
                    <a:pt x="578" y="20"/>
                  </a:lnTo>
                  <a:lnTo>
                    <a:pt x="572" y="37"/>
                  </a:lnTo>
                  <a:lnTo>
                    <a:pt x="567" y="54"/>
                  </a:lnTo>
                  <a:lnTo>
                    <a:pt x="561" y="70"/>
                  </a:lnTo>
                  <a:lnTo>
                    <a:pt x="557" y="86"/>
                  </a:lnTo>
                  <a:lnTo>
                    <a:pt x="553" y="99"/>
                  </a:lnTo>
                  <a:lnTo>
                    <a:pt x="555" y="117"/>
                  </a:lnTo>
                  <a:lnTo>
                    <a:pt x="557" y="130"/>
                  </a:lnTo>
                  <a:lnTo>
                    <a:pt x="565" y="148"/>
                  </a:lnTo>
                  <a:lnTo>
                    <a:pt x="570" y="148"/>
                  </a:lnTo>
                  <a:lnTo>
                    <a:pt x="576" y="148"/>
                  </a:lnTo>
                  <a:lnTo>
                    <a:pt x="578" y="132"/>
                  </a:lnTo>
                  <a:lnTo>
                    <a:pt x="584" y="117"/>
                  </a:lnTo>
                  <a:lnTo>
                    <a:pt x="590" y="99"/>
                  </a:lnTo>
                  <a:lnTo>
                    <a:pt x="598" y="84"/>
                  </a:lnTo>
                  <a:lnTo>
                    <a:pt x="601" y="64"/>
                  </a:lnTo>
                  <a:lnTo>
                    <a:pt x="605" y="45"/>
                  </a:lnTo>
                  <a:lnTo>
                    <a:pt x="605" y="25"/>
                  </a:lnTo>
                  <a:lnTo>
                    <a:pt x="605" y="8"/>
                  </a:lnTo>
                  <a:lnTo>
                    <a:pt x="625" y="6"/>
                  </a:lnTo>
                  <a:lnTo>
                    <a:pt x="646" y="4"/>
                  </a:lnTo>
                  <a:lnTo>
                    <a:pt x="669" y="2"/>
                  </a:lnTo>
                  <a:lnTo>
                    <a:pt x="693" y="2"/>
                  </a:lnTo>
                  <a:lnTo>
                    <a:pt x="714" y="0"/>
                  </a:lnTo>
                  <a:lnTo>
                    <a:pt x="737" y="0"/>
                  </a:lnTo>
                  <a:lnTo>
                    <a:pt x="760" y="0"/>
                  </a:lnTo>
                  <a:lnTo>
                    <a:pt x="784" y="4"/>
                  </a:lnTo>
                  <a:lnTo>
                    <a:pt x="790" y="20"/>
                  </a:lnTo>
                  <a:lnTo>
                    <a:pt x="801" y="35"/>
                  </a:lnTo>
                  <a:lnTo>
                    <a:pt x="813" y="47"/>
                  </a:lnTo>
                  <a:lnTo>
                    <a:pt x="828" y="58"/>
                  </a:lnTo>
                  <a:lnTo>
                    <a:pt x="842" y="64"/>
                  </a:lnTo>
                  <a:lnTo>
                    <a:pt x="859" y="72"/>
                  </a:lnTo>
                  <a:lnTo>
                    <a:pt x="877" y="76"/>
                  </a:lnTo>
                  <a:lnTo>
                    <a:pt x="898" y="82"/>
                  </a:lnTo>
                  <a:lnTo>
                    <a:pt x="892" y="111"/>
                  </a:lnTo>
                  <a:lnTo>
                    <a:pt x="887" y="146"/>
                  </a:lnTo>
                  <a:lnTo>
                    <a:pt x="883" y="179"/>
                  </a:lnTo>
                  <a:lnTo>
                    <a:pt x="885" y="212"/>
                  </a:lnTo>
                  <a:lnTo>
                    <a:pt x="890" y="239"/>
                  </a:lnTo>
                  <a:lnTo>
                    <a:pt x="906" y="260"/>
                  </a:lnTo>
                  <a:lnTo>
                    <a:pt x="931" y="272"/>
                  </a:lnTo>
                  <a:lnTo>
                    <a:pt x="970" y="272"/>
                  </a:lnTo>
                  <a:lnTo>
                    <a:pt x="976" y="281"/>
                  </a:lnTo>
                  <a:lnTo>
                    <a:pt x="982" y="293"/>
                  </a:lnTo>
                  <a:lnTo>
                    <a:pt x="987" y="303"/>
                  </a:lnTo>
                  <a:lnTo>
                    <a:pt x="995" y="314"/>
                  </a:lnTo>
                  <a:lnTo>
                    <a:pt x="1001" y="324"/>
                  </a:lnTo>
                  <a:lnTo>
                    <a:pt x="1007" y="336"/>
                  </a:lnTo>
                  <a:lnTo>
                    <a:pt x="1015" y="347"/>
                  </a:lnTo>
                  <a:lnTo>
                    <a:pt x="1022" y="359"/>
                  </a:lnTo>
                  <a:lnTo>
                    <a:pt x="1016" y="378"/>
                  </a:lnTo>
                  <a:lnTo>
                    <a:pt x="1009" y="405"/>
                  </a:lnTo>
                  <a:lnTo>
                    <a:pt x="999" y="433"/>
                  </a:lnTo>
                  <a:lnTo>
                    <a:pt x="991" y="462"/>
                  </a:lnTo>
                  <a:lnTo>
                    <a:pt x="985" y="487"/>
                  </a:lnTo>
                  <a:lnTo>
                    <a:pt x="987" y="510"/>
                  </a:lnTo>
                  <a:lnTo>
                    <a:pt x="999" y="528"/>
                  </a:lnTo>
                  <a:lnTo>
                    <a:pt x="1022" y="539"/>
                  </a:lnTo>
                  <a:lnTo>
                    <a:pt x="1044" y="512"/>
                  </a:lnTo>
                  <a:lnTo>
                    <a:pt x="1071" y="487"/>
                  </a:lnTo>
                  <a:lnTo>
                    <a:pt x="1100" y="464"/>
                  </a:lnTo>
                  <a:lnTo>
                    <a:pt x="1131" y="448"/>
                  </a:lnTo>
                  <a:lnTo>
                    <a:pt x="1158" y="440"/>
                  </a:lnTo>
                  <a:lnTo>
                    <a:pt x="1181" y="450"/>
                  </a:lnTo>
                  <a:lnTo>
                    <a:pt x="1197" y="477"/>
                  </a:lnTo>
                  <a:lnTo>
                    <a:pt x="1205" y="528"/>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45" name="Freeform 21"/>
            <p:cNvSpPr>
              <a:spLocks/>
            </p:cNvSpPr>
            <p:nvPr/>
          </p:nvSpPr>
          <p:spPr bwMode="auto">
            <a:xfrm>
              <a:off x="4167" y="2723"/>
              <a:ext cx="584" cy="578"/>
            </a:xfrm>
            <a:custGeom>
              <a:avLst/>
              <a:gdLst>
                <a:gd name="T0" fmla="*/ 37 w 1167"/>
                <a:gd name="T1" fmla="*/ 14 h 1155"/>
                <a:gd name="T2" fmla="*/ 36 w 1167"/>
                <a:gd name="T3" fmla="*/ 19 h 1155"/>
                <a:gd name="T4" fmla="*/ 35 w 1167"/>
                <a:gd name="T5" fmla="*/ 23 h 1155"/>
                <a:gd name="T6" fmla="*/ 35 w 1167"/>
                <a:gd name="T7" fmla="*/ 27 h 1155"/>
                <a:gd name="T8" fmla="*/ 34 w 1167"/>
                <a:gd name="T9" fmla="*/ 30 h 1155"/>
                <a:gd name="T10" fmla="*/ 33 w 1167"/>
                <a:gd name="T11" fmla="*/ 31 h 1155"/>
                <a:gd name="T12" fmla="*/ 31 w 1167"/>
                <a:gd name="T13" fmla="*/ 32 h 1155"/>
                <a:gd name="T14" fmla="*/ 29 w 1167"/>
                <a:gd name="T15" fmla="*/ 34 h 1155"/>
                <a:gd name="T16" fmla="*/ 26 w 1167"/>
                <a:gd name="T17" fmla="*/ 35 h 1155"/>
                <a:gd name="T18" fmla="*/ 23 w 1167"/>
                <a:gd name="T19" fmla="*/ 36 h 1155"/>
                <a:gd name="T20" fmla="*/ 20 w 1167"/>
                <a:gd name="T21" fmla="*/ 36 h 1155"/>
                <a:gd name="T22" fmla="*/ 16 w 1167"/>
                <a:gd name="T23" fmla="*/ 35 h 1155"/>
                <a:gd name="T24" fmla="*/ 12 w 1167"/>
                <a:gd name="T25" fmla="*/ 33 h 1155"/>
                <a:gd name="T26" fmla="*/ 9 w 1167"/>
                <a:gd name="T27" fmla="*/ 30 h 1155"/>
                <a:gd name="T28" fmla="*/ 7 w 1167"/>
                <a:gd name="T29" fmla="*/ 28 h 1155"/>
                <a:gd name="T30" fmla="*/ 5 w 1167"/>
                <a:gd name="T31" fmla="*/ 24 h 1155"/>
                <a:gd name="T32" fmla="*/ 4 w 1167"/>
                <a:gd name="T33" fmla="*/ 22 h 1155"/>
                <a:gd name="T34" fmla="*/ 3 w 1167"/>
                <a:gd name="T35" fmla="*/ 20 h 1155"/>
                <a:gd name="T36" fmla="*/ 1 w 1167"/>
                <a:gd name="T37" fmla="*/ 17 h 1155"/>
                <a:gd name="T38" fmla="*/ 0 w 1167"/>
                <a:gd name="T39" fmla="*/ 15 h 1155"/>
                <a:gd name="T40" fmla="*/ 2 w 1167"/>
                <a:gd name="T41" fmla="*/ 13 h 1155"/>
                <a:gd name="T42" fmla="*/ 5 w 1167"/>
                <a:gd name="T43" fmla="*/ 10 h 1155"/>
                <a:gd name="T44" fmla="*/ 8 w 1167"/>
                <a:gd name="T45" fmla="*/ 8 h 1155"/>
                <a:gd name="T46" fmla="*/ 11 w 1167"/>
                <a:gd name="T47" fmla="*/ 9 h 1155"/>
                <a:gd name="T48" fmla="*/ 14 w 1167"/>
                <a:gd name="T49" fmla="*/ 12 h 1155"/>
                <a:gd name="T50" fmla="*/ 15 w 1167"/>
                <a:gd name="T51" fmla="*/ 14 h 1155"/>
                <a:gd name="T52" fmla="*/ 16 w 1167"/>
                <a:gd name="T53" fmla="*/ 17 h 1155"/>
                <a:gd name="T54" fmla="*/ 18 w 1167"/>
                <a:gd name="T55" fmla="*/ 18 h 1155"/>
                <a:gd name="T56" fmla="*/ 19 w 1167"/>
                <a:gd name="T57" fmla="*/ 19 h 1155"/>
                <a:gd name="T58" fmla="*/ 20 w 1167"/>
                <a:gd name="T59" fmla="*/ 19 h 1155"/>
                <a:gd name="T60" fmla="*/ 19 w 1167"/>
                <a:gd name="T61" fmla="*/ 19 h 1155"/>
                <a:gd name="T62" fmla="*/ 20 w 1167"/>
                <a:gd name="T63" fmla="*/ 18 h 1155"/>
                <a:gd name="T64" fmla="*/ 23 w 1167"/>
                <a:gd name="T65" fmla="*/ 19 h 1155"/>
                <a:gd name="T66" fmla="*/ 24 w 1167"/>
                <a:gd name="T67" fmla="*/ 20 h 1155"/>
                <a:gd name="T68" fmla="*/ 26 w 1167"/>
                <a:gd name="T69" fmla="*/ 22 h 1155"/>
                <a:gd name="T70" fmla="*/ 26 w 1167"/>
                <a:gd name="T71" fmla="*/ 22 h 1155"/>
                <a:gd name="T72" fmla="*/ 26 w 1167"/>
                <a:gd name="T73" fmla="*/ 21 h 1155"/>
                <a:gd name="T74" fmla="*/ 24 w 1167"/>
                <a:gd name="T75" fmla="*/ 19 h 1155"/>
                <a:gd name="T76" fmla="*/ 22 w 1167"/>
                <a:gd name="T77" fmla="*/ 18 h 1155"/>
                <a:gd name="T78" fmla="*/ 22 w 1167"/>
                <a:gd name="T79" fmla="*/ 17 h 1155"/>
                <a:gd name="T80" fmla="*/ 23 w 1167"/>
                <a:gd name="T81" fmla="*/ 16 h 1155"/>
                <a:gd name="T82" fmla="*/ 24 w 1167"/>
                <a:gd name="T83" fmla="*/ 15 h 1155"/>
                <a:gd name="T84" fmla="*/ 23 w 1167"/>
                <a:gd name="T85" fmla="*/ 14 h 1155"/>
                <a:gd name="T86" fmla="*/ 22 w 1167"/>
                <a:gd name="T87" fmla="*/ 12 h 1155"/>
                <a:gd name="T88" fmla="*/ 24 w 1167"/>
                <a:gd name="T89" fmla="*/ 10 h 1155"/>
                <a:gd name="T90" fmla="*/ 27 w 1167"/>
                <a:gd name="T91" fmla="*/ 8 h 1155"/>
                <a:gd name="T92" fmla="*/ 30 w 1167"/>
                <a:gd name="T93" fmla="*/ 7 h 1155"/>
                <a:gd name="T94" fmla="*/ 30 w 1167"/>
                <a:gd name="T95" fmla="*/ 6 h 1155"/>
                <a:gd name="T96" fmla="*/ 30 w 1167"/>
                <a:gd name="T97" fmla="*/ 5 h 1155"/>
                <a:gd name="T98" fmla="*/ 29 w 1167"/>
                <a:gd name="T99" fmla="*/ 4 h 1155"/>
                <a:gd name="T100" fmla="*/ 30 w 1167"/>
                <a:gd name="T101" fmla="*/ 3 h 1155"/>
                <a:gd name="T102" fmla="*/ 31 w 1167"/>
                <a:gd name="T103" fmla="*/ 2 h 1155"/>
                <a:gd name="T104" fmla="*/ 32 w 1167"/>
                <a:gd name="T105" fmla="*/ 2 h 1155"/>
                <a:gd name="T106" fmla="*/ 33 w 1167"/>
                <a:gd name="T107" fmla="*/ 1 h 1155"/>
                <a:gd name="T108" fmla="*/ 35 w 1167"/>
                <a:gd name="T109" fmla="*/ 2 h 1155"/>
                <a:gd name="T110" fmla="*/ 36 w 1167"/>
                <a:gd name="T111" fmla="*/ 5 h 1155"/>
                <a:gd name="T112" fmla="*/ 37 w 1167"/>
                <a:gd name="T113" fmla="*/ 8 h 1155"/>
                <a:gd name="T114" fmla="*/ 37 w 1167"/>
                <a:gd name="T115" fmla="*/ 11 h 11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67"/>
                <a:gd name="T175" fmla="*/ 0 h 1155"/>
                <a:gd name="T176" fmla="*/ 1167 w 1167"/>
                <a:gd name="T177" fmla="*/ 1155 h 11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67" h="1155">
                  <a:moveTo>
                    <a:pt x="1167" y="374"/>
                  </a:moveTo>
                  <a:lnTo>
                    <a:pt x="1155" y="446"/>
                  </a:lnTo>
                  <a:lnTo>
                    <a:pt x="1144" y="515"/>
                  </a:lnTo>
                  <a:lnTo>
                    <a:pt x="1128" y="581"/>
                  </a:lnTo>
                  <a:lnTo>
                    <a:pt x="1117" y="649"/>
                  </a:lnTo>
                  <a:lnTo>
                    <a:pt x="1107" y="713"/>
                  </a:lnTo>
                  <a:lnTo>
                    <a:pt x="1103" y="781"/>
                  </a:lnTo>
                  <a:lnTo>
                    <a:pt x="1107" y="851"/>
                  </a:lnTo>
                  <a:lnTo>
                    <a:pt x="1122" y="926"/>
                  </a:lnTo>
                  <a:lnTo>
                    <a:pt x="1088" y="934"/>
                  </a:lnTo>
                  <a:lnTo>
                    <a:pt x="1060" y="950"/>
                  </a:lnTo>
                  <a:lnTo>
                    <a:pt x="1033" y="971"/>
                  </a:lnTo>
                  <a:lnTo>
                    <a:pt x="1008" y="996"/>
                  </a:lnTo>
                  <a:lnTo>
                    <a:pt x="981" y="1020"/>
                  </a:lnTo>
                  <a:lnTo>
                    <a:pt x="954" y="1043"/>
                  </a:lnTo>
                  <a:lnTo>
                    <a:pt x="923" y="1064"/>
                  </a:lnTo>
                  <a:lnTo>
                    <a:pt x="892" y="1080"/>
                  </a:lnTo>
                  <a:lnTo>
                    <a:pt x="822" y="1115"/>
                  </a:lnTo>
                  <a:lnTo>
                    <a:pt x="764" y="1140"/>
                  </a:lnTo>
                  <a:lnTo>
                    <a:pt x="713" y="1151"/>
                  </a:lnTo>
                  <a:lnTo>
                    <a:pt x="667" y="1155"/>
                  </a:lnTo>
                  <a:lnTo>
                    <a:pt x="616" y="1144"/>
                  </a:lnTo>
                  <a:lnTo>
                    <a:pt x="566" y="1126"/>
                  </a:lnTo>
                  <a:lnTo>
                    <a:pt x="508" y="1097"/>
                  </a:lnTo>
                  <a:lnTo>
                    <a:pt x="442" y="1064"/>
                  </a:lnTo>
                  <a:lnTo>
                    <a:pt x="382" y="1033"/>
                  </a:lnTo>
                  <a:lnTo>
                    <a:pt x="329" y="1000"/>
                  </a:lnTo>
                  <a:lnTo>
                    <a:pt x="285" y="959"/>
                  </a:lnTo>
                  <a:lnTo>
                    <a:pt x="246" y="919"/>
                  </a:lnTo>
                  <a:lnTo>
                    <a:pt x="209" y="870"/>
                  </a:lnTo>
                  <a:lnTo>
                    <a:pt x="180" y="820"/>
                  </a:lnTo>
                  <a:lnTo>
                    <a:pt x="151" y="765"/>
                  </a:lnTo>
                  <a:lnTo>
                    <a:pt x="124" y="709"/>
                  </a:lnTo>
                  <a:lnTo>
                    <a:pt x="110" y="688"/>
                  </a:lnTo>
                  <a:lnTo>
                    <a:pt x="91" y="657"/>
                  </a:lnTo>
                  <a:lnTo>
                    <a:pt x="69" y="620"/>
                  </a:lnTo>
                  <a:lnTo>
                    <a:pt x="48" y="581"/>
                  </a:lnTo>
                  <a:lnTo>
                    <a:pt x="25" y="539"/>
                  </a:lnTo>
                  <a:lnTo>
                    <a:pt x="9" y="502"/>
                  </a:lnTo>
                  <a:lnTo>
                    <a:pt x="0" y="469"/>
                  </a:lnTo>
                  <a:lnTo>
                    <a:pt x="0" y="447"/>
                  </a:lnTo>
                  <a:lnTo>
                    <a:pt x="58" y="409"/>
                  </a:lnTo>
                  <a:lnTo>
                    <a:pt x="108" y="364"/>
                  </a:lnTo>
                  <a:lnTo>
                    <a:pt x="151" y="318"/>
                  </a:lnTo>
                  <a:lnTo>
                    <a:pt x="193" y="281"/>
                  </a:lnTo>
                  <a:lnTo>
                    <a:pt x="238" y="255"/>
                  </a:lnTo>
                  <a:lnTo>
                    <a:pt x="290" y="255"/>
                  </a:lnTo>
                  <a:lnTo>
                    <a:pt x="351" y="283"/>
                  </a:lnTo>
                  <a:lnTo>
                    <a:pt x="430" y="349"/>
                  </a:lnTo>
                  <a:lnTo>
                    <a:pt x="440" y="376"/>
                  </a:lnTo>
                  <a:lnTo>
                    <a:pt x="453" y="411"/>
                  </a:lnTo>
                  <a:lnTo>
                    <a:pt x="467" y="447"/>
                  </a:lnTo>
                  <a:lnTo>
                    <a:pt x="484" y="486"/>
                  </a:lnTo>
                  <a:lnTo>
                    <a:pt x="502" y="521"/>
                  </a:lnTo>
                  <a:lnTo>
                    <a:pt x="527" y="552"/>
                  </a:lnTo>
                  <a:lnTo>
                    <a:pt x="550" y="574"/>
                  </a:lnTo>
                  <a:lnTo>
                    <a:pt x="581" y="589"/>
                  </a:lnTo>
                  <a:lnTo>
                    <a:pt x="597" y="605"/>
                  </a:lnTo>
                  <a:lnTo>
                    <a:pt x="614" y="622"/>
                  </a:lnTo>
                  <a:lnTo>
                    <a:pt x="610" y="608"/>
                  </a:lnTo>
                  <a:lnTo>
                    <a:pt x="605" y="599"/>
                  </a:lnTo>
                  <a:lnTo>
                    <a:pt x="599" y="587"/>
                  </a:lnTo>
                  <a:lnTo>
                    <a:pt x="599" y="575"/>
                  </a:lnTo>
                  <a:lnTo>
                    <a:pt x="640" y="575"/>
                  </a:lnTo>
                  <a:lnTo>
                    <a:pt x="676" y="583"/>
                  </a:lnTo>
                  <a:lnTo>
                    <a:pt x="707" y="593"/>
                  </a:lnTo>
                  <a:lnTo>
                    <a:pt x="737" y="610"/>
                  </a:lnTo>
                  <a:lnTo>
                    <a:pt x="760" y="630"/>
                  </a:lnTo>
                  <a:lnTo>
                    <a:pt x="783" y="657"/>
                  </a:lnTo>
                  <a:lnTo>
                    <a:pt x="801" y="688"/>
                  </a:lnTo>
                  <a:lnTo>
                    <a:pt x="818" y="729"/>
                  </a:lnTo>
                  <a:lnTo>
                    <a:pt x="826" y="700"/>
                  </a:lnTo>
                  <a:lnTo>
                    <a:pt x="822" y="670"/>
                  </a:lnTo>
                  <a:lnTo>
                    <a:pt x="804" y="641"/>
                  </a:lnTo>
                  <a:lnTo>
                    <a:pt x="779" y="614"/>
                  </a:lnTo>
                  <a:lnTo>
                    <a:pt x="746" y="587"/>
                  </a:lnTo>
                  <a:lnTo>
                    <a:pt x="715" y="566"/>
                  </a:lnTo>
                  <a:lnTo>
                    <a:pt x="686" y="550"/>
                  </a:lnTo>
                  <a:lnTo>
                    <a:pt x="665" y="542"/>
                  </a:lnTo>
                  <a:lnTo>
                    <a:pt x="673" y="529"/>
                  </a:lnTo>
                  <a:lnTo>
                    <a:pt x="690" y="517"/>
                  </a:lnTo>
                  <a:lnTo>
                    <a:pt x="709" y="506"/>
                  </a:lnTo>
                  <a:lnTo>
                    <a:pt x="729" y="496"/>
                  </a:lnTo>
                  <a:lnTo>
                    <a:pt x="738" y="478"/>
                  </a:lnTo>
                  <a:lnTo>
                    <a:pt x="740" y="457"/>
                  </a:lnTo>
                  <a:lnTo>
                    <a:pt x="725" y="426"/>
                  </a:lnTo>
                  <a:lnTo>
                    <a:pt x="694" y="391"/>
                  </a:lnTo>
                  <a:lnTo>
                    <a:pt x="702" y="366"/>
                  </a:lnTo>
                  <a:lnTo>
                    <a:pt x="729" y="339"/>
                  </a:lnTo>
                  <a:lnTo>
                    <a:pt x="766" y="306"/>
                  </a:lnTo>
                  <a:lnTo>
                    <a:pt x="812" y="275"/>
                  </a:lnTo>
                  <a:lnTo>
                    <a:pt x="857" y="242"/>
                  </a:lnTo>
                  <a:lnTo>
                    <a:pt x="901" y="215"/>
                  </a:lnTo>
                  <a:lnTo>
                    <a:pt x="936" y="193"/>
                  </a:lnTo>
                  <a:lnTo>
                    <a:pt x="961" y="180"/>
                  </a:lnTo>
                  <a:lnTo>
                    <a:pt x="958" y="164"/>
                  </a:lnTo>
                  <a:lnTo>
                    <a:pt x="954" y="153"/>
                  </a:lnTo>
                  <a:lnTo>
                    <a:pt x="946" y="141"/>
                  </a:lnTo>
                  <a:lnTo>
                    <a:pt x="940" y="131"/>
                  </a:lnTo>
                  <a:lnTo>
                    <a:pt x="927" y="116"/>
                  </a:lnTo>
                  <a:lnTo>
                    <a:pt x="921" y="102"/>
                  </a:lnTo>
                  <a:lnTo>
                    <a:pt x="934" y="87"/>
                  </a:lnTo>
                  <a:lnTo>
                    <a:pt x="952" y="75"/>
                  </a:lnTo>
                  <a:lnTo>
                    <a:pt x="969" y="60"/>
                  </a:lnTo>
                  <a:lnTo>
                    <a:pt x="989" y="48"/>
                  </a:lnTo>
                  <a:lnTo>
                    <a:pt x="1006" y="34"/>
                  </a:lnTo>
                  <a:lnTo>
                    <a:pt x="1025" y="21"/>
                  </a:lnTo>
                  <a:lnTo>
                    <a:pt x="1045" y="9"/>
                  </a:lnTo>
                  <a:lnTo>
                    <a:pt x="1068" y="0"/>
                  </a:lnTo>
                  <a:lnTo>
                    <a:pt x="1095" y="40"/>
                  </a:lnTo>
                  <a:lnTo>
                    <a:pt x="1119" y="87"/>
                  </a:lnTo>
                  <a:lnTo>
                    <a:pt x="1136" y="131"/>
                  </a:lnTo>
                  <a:lnTo>
                    <a:pt x="1150" y="180"/>
                  </a:lnTo>
                  <a:lnTo>
                    <a:pt x="1155" y="226"/>
                  </a:lnTo>
                  <a:lnTo>
                    <a:pt x="1163" y="275"/>
                  </a:lnTo>
                  <a:lnTo>
                    <a:pt x="1165" y="323"/>
                  </a:lnTo>
                  <a:lnTo>
                    <a:pt x="1167" y="374"/>
                  </a:ln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46" name="Freeform 22"/>
            <p:cNvSpPr>
              <a:spLocks/>
            </p:cNvSpPr>
            <p:nvPr/>
          </p:nvSpPr>
          <p:spPr bwMode="auto">
            <a:xfrm>
              <a:off x="4212" y="3405"/>
              <a:ext cx="516" cy="244"/>
            </a:xfrm>
            <a:custGeom>
              <a:avLst/>
              <a:gdLst>
                <a:gd name="T0" fmla="*/ 33 w 1031"/>
                <a:gd name="T1" fmla="*/ 13 h 486"/>
                <a:gd name="T2" fmla="*/ 32 w 1031"/>
                <a:gd name="T3" fmla="*/ 13 h 486"/>
                <a:gd name="T4" fmla="*/ 31 w 1031"/>
                <a:gd name="T5" fmla="*/ 14 h 486"/>
                <a:gd name="T6" fmla="*/ 30 w 1031"/>
                <a:gd name="T7" fmla="*/ 14 h 486"/>
                <a:gd name="T8" fmla="*/ 29 w 1031"/>
                <a:gd name="T9" fmla="*/ 14 h 486"/>
                <a:gd name="T10" fmla="*/ 28 w 1031"/>
                <a:gd name="T11" fmla="*/ 14 h 486"/>
                <a:gd name="T12" fmla="*/ 27 w 1031"/>
                <a:gd name="T13" fmla="*/ 14 h 486"/>
                <a:gd name="T14" fmla="*/ 27 w 1031"/>
                <a:gd name="T15" fmla="*/ 14 h 486"/>
                <a:gd name="T16" fmla="*/ 26 w 1031"/>
                <a:gd name="T17" fmla="*/ 14 h 486"/>
                <a:gd name="T18" fmla="*/ 26 w 1031"/>
                <a:gd name="T19" fmla="*/ 14 h 486"/>
                <a:gd name="T20" fmla="*/ 26 w 1031"/>
                <a:gd name="T21" fmla="*/ 14 h 486"/>
                <a:gd name="T22" fmla="*/ 25 w 1031"/>
                <a:gd name="T23" fmla="*/ 14 h 486"/>
                <a:gd name="T24" fmla="*/ 24 w 1031"/>
                <a:gd name="T25" fmla="*/ 14 h 486"/>
                <a:gd name="T26" fmla="*/ 22 w 1031"/>
                <a:gd name="T27" fmla="*/ 15 h 486"/>
                <a:gd name="T28" fmla="*/ 21 w 1031"/>
                <a:gd name="T29" fmla="*/ 15 h 486"/>
                <a:gd name="T30" fmla="*/ 19 w 1031"/>
                <a:gd name="T31" fmla="*/ 15 h 486"/>
                <a:gd name="T32" fmla="*/ 18 w 1031"/>
                <a:gd name="T33" fmla="*/ 15 h 486"/>
                <a:gd name="T34" fmla="*/ 17 w 1031"/>
                <a:gd name="T35" fmla="*/ 15 h 486"/>
                <a:gd name="T36" fmla="*/ 16 w 1031"/>
                <a:gd name="T37" fmla="*/ 15 h 486"/>
                <a:gd name="T38" fmla="*/ 14 w 1031"/>
                <a:gd name="T39" fmla="*/ 15 h 486"/>
                <a:gd name="T40" fmla="*/ 12 w 1031"/>
                <a:gd name="T41" fmla="*/ 15 h 486"/>
                <a:gd name="T42" fmla="*/ 10 w 1031"/>
                <a:gd name="T43" fmla="*/ 15 h 486"/>
                <a:gd name="T44" fmla="*/ 8 w 1031"/>
                <a:gd name="T45" fmla="*/ 16 h 486"/>
                <a:gd name="T46" fmla="*/ 6 w 1031"/>
                <a:gd name="T47" fmla="*/ 16 h 486"/>
                <a:gd name="T48" fmla="*/ 4 w 1031"/>
                <a:gd name="T49" fmla="*/ 16 h 486"/>
                <a:gd name="T50" fmla="*/ 2 w 1031"/>
                <a:gd name="T51" fmla="*/ 16 h 486"/>
                <a:gd name="T52" fmla="*/ 0 w 1031"/>
                <a:gd name="T53" fmla="*/ 15 h 486"/>
                <a:gd name="T54" fmla="*/ 0 w 1031"/>
                <a:gd name="T55" fmla="*/ 15 h 486"/>
                <a:gd name="T56" fmla="*/ 1 w 1031"/>
                <a:gd name="T57" fmla="*/ 14 h 486"/>
                <a:gd name="T58" fmla="*/ 1 w 1031"/>
                <a:gd name="T59" fmla="*/ 13 h 486"/>
                <a:gd name="T60" fmla="*/ 1 w 1031"/>
                <a:gd name="T61" fmla="*/ 12 h 486"/>
                <a:gd name="T62" fmla="*/ 1 w 1031"/>
                <a:gd name="T63" fmla="*/ 12 h 486"/>
                <a:gd name="T64" fmla="*/ 1 w 1031"/>
                <a:gd name="T65" fmla="*/ 11 h 486"/>
                <a:gd name="T66" fmla="*/ 2 w 1031"/>
                <a:gd name="T67" fmla="*/ 10 h 486"/>
                <a:gd name="T68" fmla="*/ 2 w 1031"/>
                <a:gd name="T69" fmla="*/ 9 h 486"/>
                <a:gd name="T70" fmla="*/ 2 w 1031"/>
                <a:gd name="T71" fmla="*/ 8 h 486"/>
                <a:gd name="T72" fmla="*/ 2 w 1031"/>
                <a:gd name="T73" fmla="*/ 7 h 486"/>
                <a:gd name="T74" fmla="*/ 2 w 1031"/>
                <a:gd name="T75" fmla="*/ 6 h 486"/>
                <a:gd name="T76" fmla="*/ 2 w 1031"/>
                <a:gd name="T77" fmla="*/ 6 h 486"/>
                <a:gd name="T78" fmla="*/ 2 w 1031"/>
                <a:gd name="T79" fmla="*/ 5 h 486"/>
                <a:gd name="T80" fmla="*/ 2 w 1031"/>
                <a:gd name="T81" fmla="*/ 4 h 486"/>
                <a:gd name="T82" fmla="*/ 2 w 1031"/>
                <a:gd name="T83" fmla="*/ 3 h 486"/>
                <a:gd name="T84" fmla="*/ 2 w 1031"/>
                <a:gd name="T85" fmla="*/ 2 h 486"/>
                <a:gd name="T86" fmla="*/ 4 w 1031"/>
                <a:gd name="T87" fmla="*/ 2 h 486"/>
                <a:gd name="T88" fmla="*/ 5 w 1031"/>
                <a:gd name="T89" fmla="*/ 1 h 486"/>
                <a:gd name="T90" fmla="*/ 7 w 1031"/>
                <a:gd name="T91" fmla="*/ 1 h 486"/>
                <a:gd name="T92" fmla="*/ 8 w 1031"/>
                <a:gd name="T93" fmla="*/ 1 h 486"/>
                <a:gd name="T94" fmla="*/ 10 w 1031"/>
                <a:gd name="T95" fmla="*/ 1 h 486"/>
                <a:gd name="T96" fmla="*/ 12 w 1031"/>
                <a:gd name="T97" fmla="*/ 1 h 486"/>
                <a:gd name="T98" fmla="*/ 13 w 1031"/>
                <a:gd name="T99" fmla="*/ 0 h 486"/>
                <a:gd name="T100" fmla="*/ 15 w 1031"/>
                <a:gd name="T101" fmla="*/ 0 h 486"/>
                <a:gd name="T102" fmla="*/ 16 w 1031"/>
                <a:gd name="T103" fmla="*/ 1 h 486"/>
                <a:gd name="T104" fmla="*/ 18 w 1031"/>
                <a:gd name="T105" fmla="*/ 2 h 486"/>
                <a:gd name="T106" fmla="*/ 21 w 1031"/>
                <a:gd name="T107" fmla="*/ 3 h 486"/>
                <a:gd name="T108" fmla="*/ 24 w 1031"/>
                <a:gd name="T109" fmla="*/ 5 h 486"/>
                <a:gd name="T110" fmla="*/ 27 w 1031"/>
                <a:gd name="T111" fmla="*/ 7 h 486"/>
                <a:gd name="T112" fmla="*/ 29 w 1031"/>
                <a:gd name="T113" fmla="*/ 9 h 486"/>
                <a:gd name="T114" fmla="*/ 31 w 1031"/>
                <a:gd name="T115" fmla="*/ 11 h 486"/>
                <a:gd name="T116" fmla="*/ 32 w 1031"/>
                <a:gd name="T117" fmla="*/ 12 h 486"/>
                <a:gd name="T118" fmla="*/ 32 w 1031"/>
                <a:gd name="T119" fmla="*/ 12 h 486"/>
                <a:gd name="T120" fmla="*/ 32 w 1031"/>
                <a:gd name="T121" fmla="*/ 12 h 486"/>
                <a:gd name="T122" fmla="*/ 33 w 1031"/>
                <a:gd name="T123" fmla="*/ 12 h 486"/>
                <a:gd name="T124" fmla="*/ 33 w 1031"/>
                <a:gd name="T125" fmla="*/ 13 h 4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1"/>
                <a:gd name="T190" fmla="*/ 0 h 486"/>
                <a:gd name="T191" fmla="*/ 1031 w 1031"/>
                <a:gd name="T192" fmla="*/ 486 h 4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1" h="486">
                  <a:moveTo>
                    <a:pt x="1031" y="399"/>
                  </a:moveTo>
                  <a:lnTo>
                    <a:pt x="1002" y="407"/>
                  </a:lnTo>
                  <a:lnTo>
                    <a:pt x="973" y="417"/>
                  </a:lnTo>
                  <a:lnTo>
                    <a:pt x="944" y="422"/>
                  </a:lnTo>
                  <a:lnTo>
                    <a:pt x="917" y="428"/>
                  </a:lnTo>
                  <a:lnTo>
                    <a:pt x="888" y="430"/>
                  </a:lnTo>
                  <a:lnTo>
                    <a:pt x="861" y="434"/>
                  </a:lnTo>
                  <a:lnTo>
                    <a:pt x="834" y="438"/>
                  </a:lnTo>
                  <a:lnTo>
                    <a:pt x="808" y="442"/>
                  </a:lnTo>
                  <a:lnTo>
                    <a:pt x="805" y="432"/>
                  </a:lnTo>
                  <a:lnTo>
                    <a:pt x="801" y="428"/>
                  </a:lnTo>
                  <a:lnTo>
                    <a:pt x="777" y="438"/>
                  </a:lnTo>
                  <a:lnTo>
                    <a:pt x="744" y="446"/>
                  </a:lnTo>
                  <a:lnTo>
                    <a:pt x="700" y="452"/>
                  </a:lnTo>
                  <a:lnTo>
                    <a:pt x="653" y="459"/>
                  </a:lnTo>
                  <a:lnTo>
                    <a:pt x="603" y="461"/>
                  </a:lnTo>
                  <a:lnTo>
                    <a:pt x="560" y="465"/>
                  </a:lnTo>
                  <a:lnTo>
                    <a:pt x="523" y="467"/>
                  </a:lnTo>
                  <a:lnTo>
                    <a:pt x="504" y="469"/>
                  </a:lnTo>
                  <a:lnTo>
                    <a:pt x="438" y="465"/>
                  </a:lnTo>
                  <a:lnTo>
                    <a:pt x="374" y="469"/>
                  </a:lnTo>
                  <a:lnTo>
                    <a:pt x="310" y="473"/>
                  </a:lnTo>
                  <a:lnTo>
                    <a:pt x="246" y="481"/>
                  </a:lnTo>
                  <a:lnTo>
                    <a:pt x="182" y="484"/>
                  </a:lnTo>
                  <a:lnTo>
                    <a:pt x="120" y="486"/>
                  </a:lnTo>
                  <a:lnTo>
                    <a:pt x="58" y="483"/>
                  </a:lnTo>
                  <a:lnTo>
                    <a:pt x="0" y="475"/>
                  </a:lnTo>
                  <a:lnTo>
                    <a:pt x="0" y="450"/>
                  </a:lnTo>
                  <a:lnTo>
                    <a:pt x="4" y="426"/>
                  </a:lnTo>
                  <a:lnTo>
                    <a:pt x="7" y="401"/>
                  </a:lnTo>
                  <a:lnTo>
                    <a:pt x="13" y="378"/>
                  </a:lnTo>
                  <a:lnTo>
                    <a:pt x="19" y="353"/>
                  </a:lnTo>
                  <a:lnTo>
                    <a:pt x="27" y="329"/>
                  </a:lnTo>
                  <a:lnTo>
                    <a:pt x="33" y="304"/>
                  </a:lnTo>
                  <a:lnTo>
                    <a:pt x="40" y="281"/>
                  </a:lnTo>
                  <a:lnTo>
                    <a:pt x="40" y="252"/>
                  </a:lnTo>
                  <a:lnTo>
                    <a:pt x="40" y="223"/>
                  </a:lnTo>
                  <a:lnTo>
                    <a:pt x="40" y="192"/>
                  </a:lnTo>
                  <a:lnTo>
                    <a:pt x="40" y="163"/>
                  </a:lnTo>
                  <a:lnTo>
                    <a:pt x="40" y="132"/>
                  </a:lnTo>
                  <a:lnTo>
                    <a:pt x="40" y="101"/>
                  </a:lnTo>
                  <a:lnTo>
                    <a:pt x="40" y="71"/>
                  </a:lnTo>
                  <a:lnTo>
                    <a:pt x="46" y="44"/>
                  </a:lnTo>
                  <a:lnTo>
                    <a:pt x="97" y="35"/>
                  </a:lnTo>
                  <a:lnTo>
                    <a:pt x="149" y="27"/>
                  </a:lnTo>
                  <a:lnTo>
                    <a:pt x="201" y="19"/>
                  </a:lnTo>
                  <a:lnTo>
                    <a:pt x="254" y="13"/>
                  </a:lnTo>
                  <a:lnTo>
                    <a:pt x="306" y="7"/>
                  </a:lnTo>
                  <a:lnTo>
                    <a:pt x="358" y="4"/>
                  </a:lnTo>
                  <a:lnTo>
                    <a:pt x="413" y="0"/>
                  </a:lnTo>
                  <a:lnTo>
                    <a:pt x="467" y="0"/>
                  </a:lnTo>
                  <a:lnTo>
                    <a:pt x="506" y="15"/>
                  </a:lnTo>
                  <a:lnTo>
                    <a:pt x="574" y="48"/>
                  </a:lnTo>
                  <a:lnTo>
                    <a:pt x="661" y="93"/>
                  </a:lnTo>
                  <a:lnTo>
                    <a:pt x="756" y="149"/>
                  </a:lnTo>
                  <a:lnTo>
                    <a:pt x="845" y="205"/>
                  </a:lnTo>
                  <a:lnTo>
                    <a:pt x="925" y="265"/>
                  </a:lnTo>
                  <a:lnTo>
                    <a:pt x="981" y="320"/>
                  </a:lnTo>
                  <a:lnTo>
                    <a:pt x="1002" y="370"/>
                  </a:lnTo>
                  <a:lnTo>
                    <a:pt x="1008" y="368"/>
                  </a:lnTo>
                  <a:lnTo>
                    <a:pt x="1016" y="366"/>
                  </a:lnTo>
                  <a:lnTo>
                    <a:pt x="1028" y="382"/>
                  </a:lnTo>
                  <a:lnTo>
                    <a:pt x="1031" y="399"/>
                  </a:ln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47" name="Freeform 23"/>
            <p:cNvSpPr>
              <a:spLocks/>
            </p:cNvSpPr>
            <p:nvPr/>
          </p:nvSpPr>
          <p:spPr bwMode="auto">
            <a:xfrm>
              <a:off x="4580" y="2611"/>
              <a:ext cx="140" cy="158"/>
            </a:xfrm>
            <a:custGeom>
              <a:avLst/>
              <a:gdLst>
                <a:gd name="T0" fmla="*/ 8 w 281"/>
                <a:gd name="T1" fmla="*/ 1 h 316"/>
                <a:gd name="T2" fmla="*/ 8 w 281"/>
                <a:gd name="T3" fmla="*/ 1 h 316"/>
                <a:gd name="T4" fmla="*/ 8 w 281"/>
                <a:gd name="T5" fmla="*/ 2 h 316"/>
                <a:gd name="T6" fmla="*/ 8 w 281"/>
                <a:gd name="T7" fmla="*/ 3 h 316"/>
                <a:gd name="T8" fmla="*/ 8 w 281"/>
                <a:gd name="T9" fmla="*/ 3 h 316"/>
                <a:gd name="T10" fmla="*/ 8 w 281"/>
                <a:gd name="T11" fmla="*/ 3 h 316"/>
                <a:gd name="T12" fmla="*/ 8 w 281"/>
                <a:gd name="T13" fmla="*/ 3 h 316"/>
                <a:gd name="T14" fmla="*/ 8 w 281"/>
                <a:gd name="T15" fmla="*/ 3 h 316"/>
                <a:gd name="T16" fmla="*/ 8 w 281"/>
                <a:gd name="T17" fmla="*/ 3 h 316"/>
                <a:gd name="T18" fmla="*/ 7 w 281"/>
                <a:gd name="T19" fmla="*/ 4 h 316"/>
                <a:gd name="T20" fmla="*/ 7 w 281"/>
                <a:gd name="T21" fmla="*/ 5 h 316"/>
                <a:gd name="T22" fmla="*/ 6 w 281"/>
                <a:gd name="T23" fmla="*/ 6 h 316"/>
                <a:gd name="T24" fmla="*/ 5 w 281"/>
                <a:gd name="T25" fmla="*/ 7 h 316"/>
                <a:gd name="T26" fmla="*/ 5 w 281"/>
                <a:gd name="T27" fmla="*/ 7 h 316"/>
                <a:gd name="T28" fmla="*/ 4 w 281"/>
                <a:gd name="T29" fmla="*/ 8 h 316"/>
                <a:gd name="T30" fmla="*/ 3 w 281"/>
                <a:gd name="T31" fmla="*/ 9 h 316"/>
                <a:gd name="T32" fmla="*/ 2 w 281"/>
                <a:gd name="T33" fmla="*/ 10 h 316"/>
                <a:gd name="T34" fmla="*/ 1 w 281"/>
                <a:gd name="T35" fmla="*/ 10 h 316"/>
                <a:gd name="T36" fmla="*/ 1 w 281"/>
                <a:gd name="T37" fmla="*/ 10 h 316"/>
                <a:gd name="T38" fmla="*/ 1 w 281"/>
                <a:gd name="T39" fmla="*/ 10 h 316"/>
                <a:gd name="T40" fmla="*/ 1 w 281"/>
                <a:gd name="T41" fmla="*/ 10 h 316"/>
                <a:gd name="T42" fmla="*/ 0 w 281"/>
                <a:gd name="T43" fmla="*/ 10 h 316"/>
                <a:gd name="T44" fmla="*/ 0 w 281"/>
                <a:gd name="T45" fmla="*/ 10 h 316"/>
                <a:gd name="T46" fmla="*/ 0 w 281"/>
                <a:gd name="T47" fmla="*/ 10 h 316"/>
                <a:gd name="T48" fmla="*/ 0 w 281"/>
                <a:gd name="T49" fmla="*/ 10 h 316"/>
                <a:gd name="T50" fmla="*/ 0 w 281"/>
                <a:gd name="T51" fmla="*/ 10 h 316"/>
                <a:gd name="T52" fmla="*/ 0 w 281"/>
                <a:gd name="T53" fmla="*/ 9 h 316"/>
                <a:gd name="T54" fmla="*/ 1 w 281"/>
                <a:gd name="T55" fmla="*/ 9 h 316"/>
                <a:gd name="T56" fmla="*/ 2 w 281"/>
                <a:gd name="T57" fmla="*/ 8 h 316"/>
                <a:gd name="T58" fmla="*/ 3 w 281"/>
                <a:gd name="T59" fmla="*/ 7 h 316"/>
                <a:gd name="T60" fmla="*/ 4 w 281"/>
                <a:gd name="T61" fmla="*/ 6 h 316"/>
                <a:gd name="T62" fmla="*/ 5 w 281"/>
                <a:gd name="T63" fmla="*/ 6 h 316"/>
                <a:gd name="T64" fmla="*/ 6 w 281"/>
                <a:gd name="T65" fmla="*/ 5 h 316"/>
                <a:gd name="T66" fmla="*/ 6 w 281"/>
                <a:gd name="T67" fmla="*/ 5 h 316"/>
                <a:gd name="T68" fmla="*/ 6 w 281"/>
                <a:gd name="T69" fmla="*/ 4 h 316"/>
                <a:gd name="T70" fmla="*/ 7 w 281"/>
                <a:gd name="T71" fmla="*/ 3 h 316"/>
                <a:gd name="T72" fmla="*/ 7 w 281"/>
                <a:gd name="T73" fmla="*/ 3 h 316"/>
                <a:gd name="T74" fmla="*/ 7 w 281"/>
                <a:gd name="T75" fmla="*/ 3 h 316"/>
                <a:gd name="T76" fmla="*/ 8 w 281"/>
                <a:gd name="T77" fmla="*/ 1 h 316"/>
                <a:gd name="T78" fmla="*/ 8 w 281"/>
                <a:gd name="T79" fmla="*/ 1 h 316"/>
                <a:gd name="T80" fmla="*/ 8 w 281"/>
                <a:gd name="T81" fmla="*/ 0 h 316"/>
                <a:gd name="T82" fmla="*/ 8 w 281"/>
                <a:gd name="T83" fmla="*/ 1 h 316"/>
                <a:gd name="T84" fmla="*/ 8 w 281"/>
                <a:gd name="T85" fmla="*/ 1 h 316"/>
                <a:gd name="T86" fmla="*/ 8 w 281"/>
                <a:gd name="T87" fmla="*/ 1 h 316"/>
                <a:gd name="T88" fmla="*/ 8 w 281"/>
                <a:gd name="T89" fmla="*/ 1 h 3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1"/>
                <a:gd name="T136" fmla="*/ 0 h 316"/>
                <a:gd name="T137" fmla="*/ 281 w 281"/>
                <a:gd name="T138" fmla="*/ 316 h 3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1" h="316">
                  <a:moveTo>
                    <a:pt x="281" y="25"/>
                  </a:moveTo>
                  <a:lnTo>
                    <a:pt x="271" y="42"/>
                  </a:lnTo>
                  <a:lnTo>
                    <a:pt x="267" y="56"/>
                  </a:lnTo>
                  <a:lnTo>
                    <a:pt x="262" y="65"/>
                  </a:lnTo>
                  <a:lnTo>
                    <a:pt x="262" y="73"/>
                  </a:lnTo>
                  <a:lnTo>
                    <a:pt x="260" y="83"/>
                  </a:lnTo>
                  <a:lnTo>
                    <a:pt x="263" y="89"/>
                  </a:lnTo>
                  <a:lnTo>
                    <a:pt x="265" y="89"/>
                  </a:lnTo>
                  <a:lnTo>
                    <a:pt x="267" y="89"/>
                  </a:lnTo>
                  <a:lnTo>
                    <a:pt x="248" y="128"/>
                  </a:lnTo>
                  <a:lnTo>
                    <a:pt x="231" y="160"/>
                  </a:lnTo>
                  <a:lnTo>
                    <a:pt x="211" y="186"/>
                  </a:lnTo>
                  <a:lnTo>
                    <a:pt x="190" y="211"/>
                  </a:lnTo>
                  <a:lnTo>
                    <a:pt x="165" y="230"/>
                  </a:lnTo>
                  <a:lnTo>
                    <a:pt x="137" y="250"/>
                  </a:lnTo>
                  <a:lnTo>
                    <a:pt x="106" y="269"/>
                  </a:lnTo>
                  <a:lnTo>
                    <a:pt x="73" y="292"/>
                  </a:lnTo>
                  <a:lnTo>
                    <a:pt x="62" y="304"/>
                  </a:lnTo>
                  <a:lnTo>
                    <a:pt x="52" y="312"/>
                  </a:lnTo>
                  <a:lnTo>
                    <a:pt x="44" y="314"/>
                  </a:lnTo>
                  <a:lnTo>
                    <a:pt x="37" y="316"/>
                  </a:lnTo>
                  <a:lnTo>
                    <a:pt x="27" y="314"/>
                  </a:lnTo>
                  <a:lnTo>
                    <a:pt x="19" y="312"/>
                  </a:lnTo>
                  <a:lnTo>
                    <a:pt x="9" y="308"/>
                  </a:lnTo>
                  <a:lnTo>
                    <a:pt x="0" y="308"/>
                  </a:lnTo>
                  <a:lnTo>
                    <a:pt x="6" y="298"/>
                  </a:lnTo>
                  <a:lnTo>
                    <a:pt x="23" y="285"/>
                  </a:lnTo>
                  <a:lnTo>
                    <a:pt x="48" y="265"/>
                  </a:lnTo>
                  <a:lnTo>
                    <a:pt x="81" y="246"/>
                  </a:lnTo>
                  <a:lnTo>
                    <a:pt x="112" y="221"/>
                  </a:lnTo>
                  <a:lnTo>
                    <a:pt x="145" y="199"/>
                  </a:lnTo>
                  <a:lnTo>
                    <a:pt x="172" y="180"/>
                  </a:lnTo>
                  <a:lnTo>
                    <a:pt x="194" y="168"/>
                  </a:lnTo>
                  <a:lnTo>
                    <a:pt x="203" y="147"/>
                  </a:lnTo>
                  <a:lnTo>
                    <a:pt x="215" y="128"/>
                  </a:lnTo>
                  <a:lnTo>
                    <a:pt x="225" y="108"/>
                  </a:lnTo>
                  <a:lnTo>
                    <a:pt x="236" y="89"/>
                  </a:lnTo>
                  <a:lnTo>
                    <a:pt x="246" y="67"/>
                  </a:lnTo>
                  <a:lnTo>
                    <a:pt x="256" y="46"/>
                  </a:lnTo>
                  <a:lnTo>
                    <a:pt x="265" y="23"/>
                  </a:lnTo>
                  <a:lnTo>
                    <a:pt x="277" y="0"/>
                  </a:lnTo>
                  <a:lnTo>
                    <a:pt x="277" y="1"/>
                  </a:lnTo>
                  <a:lnTo>
                    <a:pt x="279" y="5"/>
                  </a:lnTo>
                  <a:lnTo>
                    <a:pt x="279" y="11"/>
                  </a:lnTo>
                  <a:lnTo>
                    <a:pt x="281" y="25"/>
                  </a:ln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48" name="Freeform 24"/>
            <p:cNvSpPr>
              <a:spLocks/>
            </p:cNvSpPr>
            <p:nvPr/>
          </p:nvSpPr>
          <p:spPr bwMode="auto">
            <a:xfrm>
              <a:off x="4418" y="2784"/>
              <a:ext cx="211" cy="208"/>
            </a:xfrm>
            <a:custGeom>
              <a:avLst/>
              <a:gdLst>
                <a:gd name="T0" fmla="*/ 13 w 423"/>
                <a:gd name="T1" fmla="*/ 0 h 417"/>
                <a:gd name="T2" fmla="*/ 12 w 423"/>
                <a:gd name="T3" fmla="*/ 1 h 417"/>
                <a:gd name="T4" fmla="*/ 10 w 423"/>
                <a:gd name="T5" fmla="*/ 2 h 417"/>
                <a:gd name="T6" fmla="*/ 9 w 423"/>
                <a:gd name="T7" fmla="*/ 3 h 417"/>
                <a:gd name="T8" fmla="*/ 7 w 423"/>
                <a:gd name="T9" fmla="*/ 4 h 417"/>
                <a:gd name="T10" fmla="*/ 6 w 423"/>
                <a:gd name="T11" fmla="*/ 5 h 417"/>
                <a:gd name="T12" fmla="*/ 5 w 423"/>
                <a:gd name="T13" fmla="*/ 6 h 417"/>
                <a:gd name="T14" fmla="*/ 5 w 423"/>
                <a:gd name="T15" fmla="*/ 7 h 417"/>
                <a:gd name="T16" fmla="*/ 5 w 423"/>
                <a:gd name="T17" fmla="*/ 8 h 417"/>
                <a:gd name="T18" fmla="*/ 5 w 423"/>
                <a:gd name="T19" fmla="*/ 9 h 417"/>
                <a:gd name="T20" fmla="*/ 6 w 423"/>
                <a:gd name="T21" fmla="*/ 9 h 417"/>
                <a:gd name="T22" fmla="*/ 6 w 423"/>
                <a:gd name="T23" fmla="*/ 9 h 417"/>
                <a:gd name="T24" fmla="*/ 6 w 423"/>
                <a:gd name="T25" fmla="*/ 10 h 417"/>
                <a:gd name="T26" fmla="*/ 6 w 423"/>
                <a:gd name="T27" fmla="*/ 10 h 417"/>
                <a:gd name="T28" fmla="*/ 5 w 423"/>
                <a:gd name="T29" fmla="*/ 10 h 417"/>
                <a:gd name="T30" fmla="*/ 4 w 423"/>
                <a:gd name="T31" fmla="*/ 11 h 417"/>
                <a:gd name="T32" fmla="*/ 4 w 423"/>
                <a:gd name="T33" fmla="*/ 11 h 417"/>
                <a:gd name="T34" fmla="*/ 3 w 423"/>
                <a:gd name="T35" fmla="*/ 12 h 417"/>
                <a:gd name="T36" fmla="*/ 2 w 423"/>
                <a:gd name="T37" fmla="*/ 12 h 417"/>
                <a:gd name="T38" fmla="*/ 2 w 423"/>
                <a:gd name="T39" fmla="*/ 12 h 417"/>
                <a:gd name="T40" fmla="*/ 1 w 423"/>
                <a:gd name="T41" fmla="*/ 13 h 417"/>
                <a:gd name="T42" fmla="*/ 1 w 423"/>
                <a:gd name="T43" fmla="*/ 12 h 417"/>
                <a:gd name="T44" fmla="*/ 1 w 423"/>
                <a:gd name="T45" fmla="*/ 12 h 417"/>
                <a:gd name="T46" fmla="*/ 0 w 423"/>
                <a:gd name="T47" fmla="*/ 11 h 417"/>
                <a:gd name="T48" fmla="*/ 0 w 423"/>
                <a:gd name="T49" fmla="*/ 11 h 417"/>
                <a:gd name="T50" fmla="*/ 0 w 423"/>
                <a:gd name="T51" fmla="*/ 10 h 417"/>
                <a:gd name="T52" fmla="*/ 0 w 423"/>
                <a:gd name="T53" fmla="*/ 10 h 417"/>
                <a:gd name="T54" fmla="*/ 0 w 423"/>
                <a:gd name="T55" fmla="*/ 9 h 417"/>
                <a:gd name="T56" fmla="*/ 0 w 423"/>
                <a:gd name="T57" fmla="*/ 8 h 417"/>
                <a:gd name="T58" fmla="*/ 0 w 423"/>
                <a:gd name="T59" fmla="*/ 8 h 417"/>
                <a:gd name="T60" fmla="*/ 0 w 423"/>
                <a:gd name="T61" fmla="*/ 8 h 417"/>
                <a:gd name="T62" fmla="*/ 0 w 423"/>
                <a:gd name="T63" fmla="*/ 7 h 417"/>
                <a:gd name="T64" fmla="*/ 0 w 423"/>
                <a:gd name="T65" fmla="*/ 6 h 417"/>
                <a:gd name="T66" fmla="*/ 0 w 423"/>
                <a:gd name="T67" fmla="*/ 5 h 417"/>
                <a:gd name="T68" fmla="*/ 1 w 423"/>
                <a:gd name="T69" fmla="*/ 4 h 417"/>
                <a:gd name="T70" fmla="*/ 1 w 423"/>
                <a:gd name="T71" fmla="*/ 3 h 417"/>
                <a:gd name="T72" fmla="*/ 2 w 423"/>
                <a:gd name="T73" fmla="*/ 2 h 417"/>
                <a:gd name="T74" fmla="*/ 2 w 423"/>
                <a:gd name="T75" fmla="*/ 1 h 417"/>
                <a:gd name="T76" fmla="*/ 3 w 423"/>
                <a:gd name="T77" fmla="*/ 0 h 417"/>
                <a:gd name="T78" fmla="*/ 5 w 423"/>
                <a:gd name="T79" fmla="*/ 0 h 417"/>
                <a:gd name="T80" fmla="*/ 7 w 423"/>
                <a:gd name="T81" fmla="*/ 0 h 417"/>
                <a:gd name="T82" fmla="*/ 8 w 423"/>
                <a:gd name="T83" fmla="*/ 0 h 417"/>
                <a:gd name="T84" fmla="*/ 10 w 423"/>
                <a:gd name="T85" fmla="*/ 0 h 417"/>
                <a:gd name="T86" fmla="*/ 11 w 423"/>
                <a:gd name="T87" fmla="*/ 0 h 417"/>
                <a:gd name="T88" fmla="*/ 12 w 423"/>
                <a:gd name="T89" fmla="*/ 0 h 417"/>
                <a:gd name="T90" fmla="*/ 13 w 423"/>
                <a:gd name="T91" fmla="*/ 0 h 417"/>
                <a:gd name="T92" fmla="*/ 13 w 423"/>
                <a:gd name="T93" fmla="*/ 0 h 4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3"/>
                <a:gd name="T142" fmla="*/ 0 h 417"/>
                <a:gd name="T143" fmla="*/ 423 w 423"/>
                <a:gd name="T144" fmla="*/ 417 h 4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3" h="417">
                  <a:moveTo>
                    <a:pt x="423" y="29"/>
                  </a:moveTo>
                  <a:lnTo>
                    <a:pt x="392" y="50"/>
                  </a:lnTo>
                  <a:lnTo>
                    <a:pt x="349" y="77"/>
                  </a:lnTo>
                  <a:lnTo>
                    <a:pt x="300" y="106"/>
                  </a:lnTo>
                  <a:lnTo>
                    <a:pt x="254" y="141"/>
                  </a:lnTo>
                  <a:lnTo>
                    <a:pt x="211" y="174"/>
                  </a:lnTo>
                  <a:lnTo>
                    <a:pt x="180" y="211"/>
                  </a:lnTo>
                  <a:lnTo>
                    <a:pt x="167" y="246"/>
                  </a:lnTo>
                  <a:lnTo>
                    <a:pt x="178" y="285"/>
                  </a:lnTo>
                  <a:lnTo>
                    <a:pt x="188" y="294"/>
                  </a:lnTo>
                  <a:lnTo>
                    <a:pt x="198" y="306"/>
                  </a:lnTo>
                  <a:lnTo>
                    <a:pt x="203" y="318"/>
                  </a:lnTo>
                  <a:lnTo>
                    <a:pt x="207" y="335"/>
                  </a:lnTo>
                  <a:lnTo>
                    <a:pt x="196" y="339"/>
                  </a:lnTo>
                  <a:lnTo>
                    <a:pt x="180" y="351"/>
                  </a:lnTo>
                  <a:lnTo>
                    <a:pt x="157" y="362"/>
                  </a:lnTo>
                  <a:lnTo>
                    <a:pt x="136" y="378"/>
                  </a:lnTo>
                  <a:lnTo>
                    <a:pt x="108" y="391"/>
                  </a:lnTo>
                  <a:lnTo>
                    <a:pt x="87" y="403"/>
                  </a:lnTo>
                  <a:lnTo>
                    <a:pt x="66" y="413"/>
                  </a:lnTo>
                  <a:lnTo>
                    <a:pt x="52" y="417"/>
                  </a:lnTo>
                  <a:lnTo>
                    <a:pt x="43" y="401"/>
                  </a:lnTo>
                  <a:lnTo>
                    <a:pt x="33" y="388"/>
                  </a:lnTo>
                  <a:lnTo>
                    <a:pt x="21" y="370"/>
                  </a:lnTo>
                  <a:lnTo>
                    <a:pt x="13" y="355"/>
                  </a:lnTo>
                  <a:lnTo>
                    <a:pt x="4" y="337"/>
                  </a:lnTo>
                  <a:lnTo>
                    <a:pt x="0" y="320"/>
                  </a:lnTo>
                  <a:lnTo>
                    <a:pt x="0" y="302"/>
                  </a:lnTo>
                  <a:lnTo>
                    <a:pt x="6" y="285"/>
                  </a:lnTo>
                  <a:lnTo>
                    <a:pt x="10" y="285"/>
                  </a:lnTo>
                  <a:lnTo>
                    <a:pt x="13" y="285"/>
                  </a:lnTo>
                  <a:lnTo>
                    <a:pt x="6" y="242"/>
                  </a:lnTo>
                  <a:lnTo>
                    <a:pt x="11" y="207"/>
                  </a:lnTo>
                  <a:lnTo>
                    <a:pt x="23" y="172"/>
                  </a:lnTo>
                  <a:lnTo>
                    <a:pt x="41" y="141"/>
                  </a:lnTo>
                  <a:lnTo>
                    <a:pt x="58" y="108"/>
                  </a:lnTo>
                  <a:lnTo>
                    <a:pt x="77" y="75"/>
                  </a:lnTo>
                  <a:lnTo>
                    <a:pt x="93" y="38"/>
                  </a:lnTo>
                  <a:lnTo>
                    <a:pt x="105" y="0"/>
                  </a:lnTo>
                  <a:lnTo>
                    <a:pt x="167" y="0"/>
                  </a:lnTo>
                  <a:lnTo>
                    <a:pt x="229" y="0"/>
                  </a:lnTo>
                  <a:lnTo>
                    <a:pt x="285" y="0"/>
                  </a:lnTo>
                  <a:lnTo>
                    <a:pt x="335" y="4"/>
                  </a:lnTo>
                  <a:lnTo>
                    <a:pt x="374" y="6"/>
                  </a:lnTo>
                  <a:lnTo>
                    <a:pt x="403" y="11"/>
                  </a:lnTo>
                  <a:lnTo>
                    <a:pt x="419" y="17"/>
                  </a:lnTo>
                  <a:lnTo>
                    <a:pt x="423" y="29"/>
                  </a:ln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49" name="Freeform 25"/>
            <p:cNvSpPr>
              <a:spLocks/>
            </p:cNvSpPr>
            <p:nvPr/>
          </p:nvSpPr>
          <p:spPr bwMode="auto">
            <a:xfrm>
              <a:off x="4073" y="3479"/>
              <a:ext cx="531" cy="219"/>
            </a:xfrm>
            <a:custGeom>
              <a:avLst/>
              <a:gdLst>
                <a:gd name="T0" fmla="*/ 33 w 1063"/>
                <a:gd name="T1" fmla="*/ 11 h 438"/>
                <a:gd name="T2" fmla="*/ 32 w 1063"/>
                <a:gd name="T3" fmla="*/ 12 h 438"/>
                <a:gd name="T4" fmla="*/ 31 w 1063"/>
                <a:gd name="T5" fmla="*/ 13 h 438"/>
                <a:gd name="T6" fmla="*/ 29 w 1063"/>
                <a:gd name="T7" fmla="*/ 13 h 438"/>
                <a:gd name="T8" fmla="*/ 26 w 1063"/>
                <a:gd name="T9" fmla="*/ 13 h 438"/>
                <a:gd name="T10" fmla="*/ 24 w 1063"/>
                <a:gd name="T11" fmla="*/ 14 h 438"/>
                <a:gd name="T12" fmla="*/ 22 w 1063"/>
                <a:gd name="T13" fmla="*/ 14 h 438"/>
                <a:gd name="T14" fmla="*/ 19 w 1063"/>
                <a:gd name="T15" fmla="*/ 14 h 438"/>
                <a:gd name="T16" fmla="*/ 16 w 1063"/>
                <a:gd name="T17" fmla="*/ 14 h 438"/>
                <a:gd name="T18" fmla="*/ 13 w 1063"/>
                <a:gd name="T19" fmla="*/ 14 h 438"/>
                <a:gd name="T20" fmla="*/ 11 w 1063"/>
                <a:gd name="T21" fmla="*/ 14 h 438"/>
                <a:gd name="T22" fmla="*/ 7 w 1063"/>
                <a:gd name="T23" fmla="*/ 14 h 438"/>
                <a:gd name="T24" fmla="*/ 4 w 1063"/>
                <a:gd name="T25" fmla="*/ 14 h 438"/>
                <a:gd name="T26" fmla="*/ 1 w 1063"/>
                <a:gd name="T27" fmla="*/ 13 h 438"/>
                <a:gd name="T28" fmla="*/ 0 w 1063"/>
                <a:gd name="T29" fmla="*/ 12 h 438"/>
                <a:gd name="T30" fmla="*/ 0 w 1063"/>
                <a:gd name="T31" fmla="*/ 11 h 438"/>
                <a:gd name="T32" fmla="*/ 1 w 1063"/>
                <a:gd name="T33" fmla="*/ 10 h 438"/>
                <a:gd name="T34" fmla="*/ 2 w 1063"/>
                <a:gd name="T35" fmla="*/ 9 h 438"/>
                <a:gd name="T36" fmla="*/ 3 w 1063"/>
                <a:gd name="T37" fmla="*/ 7 h 438"/>
                <a:gd name="T38" fmla="*/ 4 w 1063"/>
                <a:gd name="T39" fmla="*/ 5 h 438"/>
                <a:gd name="T40" fmla="*/ 5 w 1063"/>
                <a:gd name="T41" fmla="*/ 3 h 438"/>
                <a:gd name="T42" fmla="*/ 6 w 1063"/>
                <a:gd name="T43" fmla="*/ 2 h 438"/>
                <a:gd name="T44" fmla="*/ 7 w 1063"/>
                <a:gd name="T45" fmla="*/ 0 h 438"/>
                <a:gd name="T46" fmla="*/ 8 w 1063"/>
                <a:gd name="T47" fmla="*/ 0 h 438"/>
                <a:gd name="T48" fmla="*/ 9 w 1063"/>
                <a:gd name="T49" fmla="*/ 0 h 438"/>
                <a:gd name="T50" fmla="*/ 9 w 1063"/>
                <a:gd name="T51" fmla="*/ 2 h 438"/>
                <a:gd name="T52" fmla="*/ 8 w 1063"/>
                <a:gd name="T53" fmla="*/ 5 h 438"/>
                <a:gd name="T54" fmla="*/ 8 w 1063"/>
                <a:gd name="T55" fmla="*/ 7 h 438"/>
                <a:gd name="T56" fmla="*/ 7 w 1063"/>
                <a:gd name="T57" fmla="*/ 10 h 438"/>
                <a:gd name="T58" fmla="*/ 8 w 1063"/>
                <a:gd name="T59" fmla="*/ 12 h 438"/>
                <a:gd name="T60" fmla="*/ 12 w 1063"/>
                <a:gd name="T61" fmla="*/ 12 h 438"/>
                <a:gd name="T62" fmla="*/ 16 w 1063"/>
                <a:gd name="T63" fmla="*/ 11 h 438"/>
                <a:gd name="T64" fmla="*/ 20 w 1063"/>
                <a:gd name="T65" fmla="*/ 11 h 438"/>
                <a:gd name="T66" fmla="*/ 23 w 1063"/>
                <a:gd name="T67" fmla="*/ 11 h 438"/>
                <a:gd name="T68" fmla="*/ 26 w 1063"/>
                <a:gd name="T69" fmla="*/ 11 h 438"/>
                <a:gd name="T70" fmla="*/ 28 w 1063"/>
                <a:gd name="T71" fmla="*/ 10 h 438"/>
                <a:gd name="T72" fmla="*/ 31 w 1063"/>
                <a:gd name="T73" fmla="*/ 10 h 438"/>
                <a:gd name="T74" fmla="*/ 33 w 1063"/>
                <a:gd name="T75" fmla="*/ 11 h 4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63"/>
                <a:gd name="T115" fmla="*/ 0 h 438"/>
                <a:gd name="T116" fmla="*/ 1063 w 1063"/>
                <a:gd name="T117" fmla="*/ 438 h 4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63" h="438">
                  <a:moveTo>
                    <a:pt x="1063" y="332"/>
                  </a:moveTo>
                  <a:lnTo>
                    <a:pt x="1057" y="347"/>
                  </a:lnTo>
                  <a:lnTo>
                    <a:pt x="1054" y="365"/>
                  </a:lnTo>
                  <a:lnTo>
                    <a:pt x="1048" y="380"/>
                  </a:lnTo>
                  <a:lnTo>
                    <a:pt x="1044" y="398"/>
                  </a:lnTo>
                  <a:lnTo>
                    <a:pt x="1011" y="398"/>
                  </a:lnTo>
                  <a:lnTo>
                    <a:pt x="978" y="401"/>
                  </a:lnTo>
                  <a:lnTo>
                    <a:pt x="941" y="403"/>
                  </a:lnTo>
                  <a:lnTo>
                    <a:pt x="906" y="407"/>
                  </a:lnTo>
                  <a:lnTo>
                    <a:pt x="863" y="409"/>
                  </a:lnTo>
                  <a:lnTo>
                    <a:pt x="821" y="413"/>
                  </a:lnTo>
                  <a:lnTo>
                    <a:pt x="774" y="417"/>
                  </a:lnTo>
                  <a:lnTo>
                    <a:pt x="722" y="423"/>
                  </a:lnTo>
                  <a:lnTo>
                    <a:pt x="706" y="419"/>
                  </a:lnTo>
                  <a:lnTo>
                    <a:pt x="675" y="421"/>
                  </a:lnTo>
                  <a:lnTo>
                    <a:pt x="631" y="421"/>
                  </a:lnTo>
                  <a:lnTo>
                    <a:pt x="580" y="425"/>
                  </a:lnTo>
                  <a:lnTo>
                    <a:pt x="526" y="427"/>
                  </a:lnTo>
                  <a:lnTo>
                    <a:pt x="478" y="431"/>
                  </a:lnTo>
                  <a:lnTo>
                    <a:pt x="437" y="434"/>
                  </a:lnTo>
                  <a:lnTo>
                    <a:pt x="412" y="438"/>
                  </a:lnTo>
                  <a:lnTo>
                    <a:pt x="357" y="438"/>
                  </a:lnTo>
                  <a:lnTo>
                    <a:pt x="301" y="438"/>
                  </a:lnTo>
                  <a:lnTo>
                    <a:pt x="245" y="436"/>
                  </a:lnTo>
                  <a:lnTo>
                    <a:pt x="192" y="436"/>
                  </a:lnTo>
                  <a:lnTo>
                    <a:pt x="138" y="429"/>
                  </a:lnTo>
                  <a:lnTo>
                    <a:pt x="88" y="417"/>
                  </a:lnTo>
                  <a:lnTo>
                    <a:pt x="41" y="400"/>
                  </a:lnTo>
                  <a:lnTo>
                    <a:pt x="0" y="376"/>
                  </a:lnTo>
                  <a:lnTo>
                    <a:pt x="4" y="357"/>
                  </a:lnTo>
                  <a:lnTo>
                    <a:pt x="12" y="339"/>
                  </a:lnTo>
                  <a:lnTo>
                    <a:pt x="22" y="324"/>
                  </a:lnTo>
                  <a:lnTo>
                    <a:pt x="33" y="308"/>
                  </a:lnTo>
                  <a:lnTo>
                    <a:pt x="45" y="291"/>
                  </a:lnTo>
                  <a:lnTo>
                    <a:pt x="57" y="275"/>
                  </a:lnTo>
                  <a:lnTo>
                    <a:pt x="70" y="260"/>
                  </a:lnTo>
                  <a:lnTo>
                    <a:pt x="86" y="244"/>
                  </a:lnTo>
                  <a:lnTo>
                    <a:pt x="101" y="213"/>
                  </a:lnTo>
                  <a:lnTo>
                    <a:pt x="121" y="184"/>
                  </a:lnTo>
                  <a:lnTo>
                    <a:pt x="138" y="155"/>
                  </a:lnTo>
                  <a:lnTo>
                    <a:pt x="159" y="126"/>
                  </a:lnTo>
                  <a:lnTo>
                    <a:pt x="179" y="95"/>
                  </a:lnTo>
                  <a:lnTo>
                    <a:pt x="198" y="64"/>
                  </a:lnTo>
                  <a:lnTo>
                    <a:pt x="216" y="33"/>
                  </a:lnTo>
                  <a:lnTo>
                    <a:pt x="235" y="2"/>
                  </a:lnTo>
                  <a:lnTo>
                    <a:pt x="251" y="0"/>
                  </a:lnTo>
                  <a:lnTo>
                    <a:pt x="266" y="0"/>
                  </a:lnTo>
                  <a:lnTo>
                    <a:pt x="272" y="0"/>
                  </a:lnTo>
                  <a:lnTo>
                    <a:pt x="282" y="0"/>
                  </a:lnTo>
                  <a:lnTo>
                    <a:pt x="291" y="0"/>
                  </a:lnTo>
                  <a:lnTo>
                    <a:pt x="309" y="2"/>
                  </a:lnTo>
                  <a:lnTo>
                    <a:pt x="303" y="47"/>
                  </a:lnTo>
                  <a:lnTo>
                    <a:pt x="297" y="91"/>
                  </a:lnTo>
                  <a:lnTo>
                    <a:pt x="287" y="134"/>
                  </a:lnTo>
                  <a:lnTo>
                    <a:pt x="280" y="178"/>
                  </a:lnTo>
                  <a:lnTo>
                    <a:pt x="268" y="219"/>
                  </a:lnTo>
                  <a:lnTo>
                    <a:pt x="260" y="262"/>
                  </a:lnTo>
                  <a:lnTo>
                    <a:pt x="254" y="303"/>
                  </a:lnTo>
                  <a:lnTo>
                    <a:pt x="254" y="343"/>
                  </a:lnTo>
                  <a:lnTo>
                    <a:pt x="286" y="353"/>
                  </a:lnTo>
                  <a:lnTo>
                    <a:pt x="336" y="357"/>
                  </a:lnTo>
                  <a:lnTo>
                    <a:pt x="396" y="357"/>
                  </a:lnTo>
                  <a:lnTo>
                    <a:pt x="468" y="353"/>
                  </a:lnTo>
                  <a:lnTo>
                    <a:pt x="538" y="345"/>
                  </a:lnTo>
                  <a:lnTo>
                    <a:pt x="606" y="339"/>
                  </a:lnTo>
                  <a:lnTo>
                    <a:pt x="664" y="334"/>
                  </a:lnTo>
                  <a:lnTo>
                    <a:pt x="710" y="332"/>
                  </a:lnTo>
                  <a:lnTo>
                    <a:pt x="749" y="330"/>
                  </a:lnTo>
                  <a:lnTo>
                    <a:pt x="794" y="326"/>
                  </a:lnTo>
                  <a:lnTo>
                    <a:pt x="836" y="322"/>
                  </a:lnTo>
                  <a:lnTo>
                    <a:pt x="883" y="320"/>
                  </a:lnTo>
                  <a:lnTo>
                    <a:pt x="927" y="314"/>
                  </a:lnTo>
                  <a:lnTo>
                    <a:pt x="972" y="312"/>
                  </a:lnTo>
                  <a:lnTo>
                    <a:pt x="1017" y="312"/>
                  </a:lnTo>
                  <a:lnTo>
                    <a:pt x="1063" y="314"/>
                  </a:lnTo>
                  <a:lnTo>
                    <a:pt x="1063" y="324"/>
                  </a:lnTo>
                  <a:lnTo>
                    <a:pt x="1063" y="332"/>
                  </a:ln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50" name="Freeform 26"/>
            <p:cNvSpPr>
              <a:spLocks/>
            </p:cNvSpPr>
            <p:nvPr/>
          </p:nvSpPr>
          <p:spPr bwMode="auto">
            <a:xfrm>
              <a:off x="4494" y="2273"/>
              <a:ext cx="90" cy="108"/>
            </a:xfrm>
            <a:custGeom>
              <a:avLst/>
              <a:gdLst>
                <a:gd name="T0" fmla="*/ 6 w 180"/>
                <a:gd name="T1" fmla="*/ 1 h 217"/>
                <a:gd name="T2" fmla="*/ 6 w 180"/>
                <a:gd name="T3" fmla="*/ 1 h 217"/>
                <a:gd name="T4" fmla="*/ 6 w 180"/>
                <a:gd name="T5" fmla="*/ 2 h 217"/>
                <a:gd name="T6" fmla="*/ 6 w 180"/>
                <a:gd name="T7" fmla="*/ 3 h 217"/>
                <a:gd name="T8" fmla="*/ 6 w 180"/>
                <a:gd name="T9" fmla="*/ 3 h 217"/>
                <a:gd name="T10" fmla="*/ 5 w 180"/>
                <a:gd name="T11" fmla="*/ 4 h 217"/>
                <a:gd name="T12" fmla="*/ 5 w 180"/>
                <a:gd name="T13" fmla="*/ 5 h 217"/>
                <a:gd name="T14" fmla="*/ 5 w 180"/>
                <a:gd name="T15" fmla="*/ 6 h 217"/>
                <a:gd name="T16" fmla="*/ 5 w 180"/>
                <a:gd name="T17" fmla="*/ 6 h 217"/>
                <a:gd name="T18" fmla="*/ 4 w 180"/>
                <a:gd name="T19" fmla="*/ 6 h 217"/>
                <a:gd name="T20" fmla="*/ 3 w 180"/>
                <a:gd name="T21" fmla="*/ 6 h 217"/>
                <a:gd name="T22" fmla="*/ 3 w 180"/>
                <a:gd name="T23" fmla="*/ 6 h 217"/>
                <a:gd name="T24" fmla="*/ 2 w 180"/>
                <a:gd name="T25" fmla="*/ 5 h 217"/>
                <a:gd name="T26" fmla="*/ 1 w 180"/>
                <a:gd name="T27" fmla="*/ 5 h 217"/>
                <a:gd name="T28" fmla="*/ 1 w 180"/>
                <a:gd name="T29" fmla="*/ 4 h 217"/>
                <a:gd name="T30" fmla="*/ 0 w 180"/>
                <a:gd name="T31" fmla="*/ 4 h 217"/>
                <a:gd name="T32" fmla="*/ 0 w 180"/>
                <a:gd name="T33" fmla="*/ 3 h 217"/>
                <a:gd name="T34" fmla="*/ 1 w 180"/>
                <a:gd name="T35" fmla="*/ 3 h 217"/>
                <a:gd name="T36" fmla="*/ 2 w 180"/>
                <a:gd name="T37" fmla="*/ 2 h 217"/>
                <a:gd name="T38" fmla="*/ 2 w 180"/>
                <a:gd name="T39" fmla="*/ 2 h 217"/>
                <a:gd name="T40" fmla="*/ 3 w 180"/>
                <a:gd name="T41" fmla="*/ 1 h 217"/>
                <a:gd name="T42" fmla="*/ 3 w 180"/>
                <a:gd name="T43" fmla="*/ 0 h 217"/>
                <a:gd name="T44" fmla="*/ 4 w 180"/>
                <a:gd name="T45" fmla="*/ 0 h 217"/>
                <a:gd name="T46" fmla="*/ 5 w 180"/>
                <a:gd name="T47" fmla="*/ 0 h 217"/>
                <a:gd name="T48" fmla="*/ 6 w 180"/>
                <a:gd name="T49" fmla="*/ 0 h 217"/>
                <a:gd name="T50" fmla="*/ 6 w 180"/>
                <a:gd name="T51" fmla="*/ 0 h 217"/>
                <a:gd name="T52" fmla="*/ 6 w 180"/>
                <a:gd name="T53" fmla="*/ 1 h 2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0"/>
                <a:gd name="T82" fmla="*/ 0 h 217"/>
                <a:gd name="T83" fmla="*/ 180 w 180"/>
                <a:gd name="T84" fmla="*/ 217 h 2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0" h="217">
                  <a:moveTo>
                    <a:pt x="180" y="33"/>
                  </a:moveTo>
                  <a:lnTo>
                    <a:pt x="175" y="56"/>
                  </a:lnTo>
                  <a:lnTo>
                    <a:pt x="169" y="79"/>
                  </a:lnTo>
                  <a:lnTo>
                    <a:pt x="163" y="103"/>
                  </a:lnTo>
                  <a:lnTo>
                    <a:pt x="161" y="126"/>
                  </a:lnTo>
                  <a:lnTo>
                    <a:pt x="155" y="147"/>
                  </a:lnTo>
                  <a:lnTo>
                    <a:pt x="153" y="170"/>
                  </a:lnTo>
                  <a:lnTo>
                    <a:pt x="149" y="194"/>
                  </a:lnTo>
                  <a:lnTo>
                    <a:pt x="148" y="217"/>
                  </a:lnTo>
                  <a:lnTo>
                    <a:pt x="126" y="213"/>
                  </a:lnTo>
                  <a:lnTo>
                    <a:pt x="103" y="207"/>
                  </a:lnTo>
                  <a:lnTo>
                    <a:pt x="78" y="196"/>
                  </a:lnTo>
                  <a:lnTo>
                    <a:pt x="54" y="186"/>
                  </a:lnTo>
                  <a:lnTo>
                    <a:pt x="29" y="170"/>
                  </a:lnTo>
                  <a:lnTo>
                    <a:pt x="12" y="155"/>
                  </a:lnTo>
                  <a:lnTo>
                    <a:pt x="0" y="139"/>
                  </a:lnTo>
                  <a:lnTo>
                    <a:pt x="0" y="124"/>
                  </a:lnTo>
                  <a:lnTo>
                    <a:pt x="16" y="106"/>
                  </a:lnTo>
                  <a:lnTo>
                    <a:pt x="33" y="87"/>
                  </a:lnTo>
                  <a:lnTo>
                    <a:pt x="54" y="66"/>
                  </a:lnTo>
                  <a:lnTo>
                    <a:pt x="78" y="46"/>
                  </a:lnTo>
                  <a:lnTo>
                    <a:pt x="101" y="25"/>
                  </a:lnTo>
                  <a:lnTo>
                    <a:pt x="128" y="9"/>
                  </a:lnTo>
                  <a:lnTo>
                    <a:pt x="153" y="0"/>
                  </a:lnTo>
                  <a:lnTo>
                    <a:pt x="180" y="0"/>
                  </a:lnTo>
                  <a:lnTo>
                    <a:pt x="180" y="15"/>
                  </a:lnTo>
                  <a:lnTo>
                    <a:pt x="180" y="33"/>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51" name="Freeform 27"/>
            <p:cNvSpPr>
              <a:spLocks/>
            </p:cNvSpPr>
            <p:nvPr/>
          </p:nvSpPr>
          <p:spPr bwMode="auto">
            <a:xfrm>
              <a:off x="3804" y="2864"/>
              <a:ext cx="687" cy="496"/>
            </a:xfrm>
            <a:custGeom>
              <a:avLst/>
              <a:gdLst>
                <a:gd name="T0" fmla="*/ 43 w 1373"/>
                <a:gd name="T1" fmla="*/ 30 h 991"/>
                <a:gd name="T2" fmla="*/ 37 w 1373"/>
                <a:gd name="T3" fmla="*/ 31 h 991"/>
                <a:gd name="T4" fmla="*/ 24 w 1373"/>
                <a:gd name="T5" fmla="*/ 31 h 991"/>
                <a:gd name="T6" fmla="*/ 10 w 1373"/>
                <a:gd name="T7" fmla="*/ 31 h 991"/>
                <a:gd name="T8" fmla="*/ 5 w 1373"/>
                <a:gd name="T9" fmla="*/ 31 h 991"/>
                <a:gd name="T10" fmla="*/ 3 w 1373"/>
                <a:gd name="T11" fmla="*/ 31 h 991"/>
                <a:gd name="T12" fmla="*/ 2 w 1373"/>
                <a:gd name="T13" fmla="*/ 31 h 991"/>
                <a:gd name="T14" fmla="*/ 2 w 1373"/>
                <a:gd name="T15" fmla="*/ 31 h 991"/>
                <a:gd name="T16" fmla="*/ 5 w 1373"/>
                <a:gd name="T17" fmla="*/ 28 h 991"/>
                <a:gd name="T18" fmla="*/ 7 w 1373"/>
                <a:gd name="T19" fmla="*/ 25 h 991"/>
                <a:gd name="T20" fmla="*/ 8 w 1373"/>
                <a:gd name="T21" fmla="*/ 20 h 991"/>
                <a:gd name="T22" fmla="*/ 9 w 1373"/>
                <a:gd name="T23" fmla="*/ 20 h 991"/>
                <a:gd name="T24" fmla="*/ 10 w 1373"/>
                <a:gd name="T25" fmla="*/ 19 h 991"/>
                <a:gd name="T26" fmla="*/ 11 w 1373"/>
                <a:gd name="T27" fmla="*/ 19 h 991"/>
                <a:gd name="T28" fmla="*/ 11 w 1373"/>
                <a:gd name="T29" fmla="*/ 19 h 991"/>
                <a:gd name="T30" fmla="*/ 10 w 1373"/>
                <a:gd name="T31" fmla="*/ 19 h 991"/>
                <a:gd name="T32" fmla="*/ 10 w 1373"/>
                <a:gd name="T33" fmla="*/ 18 h 991"/>
                <a:gd name="T34" fmla="*/ 12 w 1373"/>
                <a:gd name="T35" fmla="*/ 15 h 991"/>
                <a:gd name="T36" fmla="*/ 12 w 1373"/>
                <a:gd name="T37" fmla="*/ 14 h 991"/>
                <a:gd name="T38" fmla="*/ 10 w 1373"/>
                <a:gd name="T39" fmla="*/ 16 h 991"/>
                <a:gd name="T40" fmla="*/ 9 w 1373"/>
                <a:gd name="T41" fmla="*/ 18 h 991"/>
                <a:gd name="T42" fmla="*/ 7 w 1373"/>
                <a:gd name="T43" fmla="*/ 21 h 991"/>
                <a:gd name="T44" fmla="*/ 6 w 1373"/>
                <a:gd name="T45" fmla="*/ 25 h 991"/>
                <a:gd name="T46" fmla="*/ 4 w 1373"/>
                <a:gd name="T47" fmla="*/ 28 h 991"/>
                <a:gd name="T48" fmla="*/ 3 w 1373"/>
                <a:gd name="T49" fmla="*/ 28 h 991"/>
                <a:gd name="T50" fmla="*/ 2 w 1373"/>
                <a:gd name="T51" fmla="*/ 26 h 991"/>
                <a:gd name="T52" fmla="*/ 1 w 1373"/>
                <a:gd name="T53" fmla="*/ 23 h 991"/>
                <a:gd name="T54" fmla="*/ 1 w 1373"/>
                <a:gd name="T55" fmla="*/ 22 h 991"/>
                <a:gd name="T56" fmla="*/ 1 w 1373"/>
                <a:gd name="T57" fmla="*/ 19 h 991"/>
                <a:gd name="T58" fmla="*/ 1 w 1373"/>
                <a:gd name="T59" fmla="*/ 17 h 991"/>
                <a:gd name="T60" fmla="*/ 1 w 1373"/>
                <a:gd name="T61" fmla="*/ 14 h 991"/>
                <a:gd name="T62" fmla="*/ 2 w 1373"/>
                <a:gd name="T63" fmla="*/ 10 h 991"/>
                <a:gd name="T64" fmla="*/ 3 w 1373"/>
                <a:gd name="T65" fmla="*/ 5 h 991"/>
                <a:gd name="T66" fmla="*/ 6 w 1373"/>
                <a:gd name="T67" fmla="*/ 2 h 991"/>
                <a:gd name="T68" fmla="*/ 11 w 1373"/>
                <a:gd name="T69" fmla="*/ 0 h 991"/>
                <a:gd name="T70" fmla="*/ 15 w 1373"/>
                <a:gd name="T71" fmla="*/ 1 h 991"/>
                <a:gd name="T72" fmla="*/ 17 w 1373"/>
                <a:gd name="T73" fmla="*/ 4 h 991"/>
                <a:gd name="T74" fmla="*/ 18 w 1373"/>
                <a:gd name="T75" fmla="*/ 9 h 991"/>
                <a:gd name="T76" fmla="*/ 18 w 1373"/>
                <a:gd name="T77" fmla="*/ 14 h 991"/>
                <a:gd name="T78" fmla="*/ 19 w 1373"/>
                <a:gd name="T79" fmla="*/ 19 h 991"/>
                <a:gd name="T80" fmla="*/ 21 w 1373"/>
                <a:gd name="T81" fmla="*/ 22 h 991"/>
                <a:gd name="T82" fmla="*/ 22 w 1373"/>
                <a:gd name="T83" fmla="*/ 24 h 991"/>
                <a:gd name="T84" fmla="*/ 23 w 1373"/>
                <a:gd name="T85" fmla="*/ 26 h 991"/>
                <a:gd name="T86" fmla="*/ 24 w 1373"/>
                <a:gd name="T87" fmla="*/ 26 h 991"/>
                <a:gd name="T88" fmla="*/ 24 w 1373"/>
                <a:gd name="T89" fmla="*/ 24 h 991"/>
                <a:gd name="T90" fmla="*/ 22 w 1373"/>
                <a:gd name="T91" fmla="*/ 21 h 991"/>
                <a:gd name="T92" fmla="*/ 23 w 1373"/>
                <a:gd name="T93" fmla="*/ 20 h 991"/>
                <a:gd name="T94" fmla="*/ 25 w 1373"/>
                <a:gd name="T95" fmla="*/ 19 h 991"/>
                <a:gd name="T96" fmla="*/ 27 w 1373"/>
                <a:gd name="T97" fmla="*/ 19 h 991"/>
                <a:gd name="T98" fmla="*/ 27 w 1373"/>
                <a:gd name="T99" fmla="*/ 18 h 991"/>
                <a:gd name="T100" fmla="*/ 30 w 1373"/>
                <a:gd name="T101" fmla="*/ 21 h 991"/>
                <a:gd name="T102" fmla="*/ 35 w 1373"/>
                <a:gd name="T103" fmla="*/ 25 h 991"/>
                <a:gd name="T104" fmla="*/ 41 w 1373"/>
                <a:gd name="T105" fmla="*/ 28 h 991"/>
                <a:gd name="T106" fmla="*/ 41 w 1373"/>
                <a:gd name="T107" fmla="*/ 28 h 991"/>
                <a:gd name="T108" fmla="*/ 42 w 1373"/>
                <a:gd name="T109" fmla="*/ 29 h 991"/>
                <a:gd name="T110" fmla="*/ 43 w 1373"/>
                <a:gd name="T111" fmla="*/ 29 h 9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73"/>
                <a:gd name="T169" fmla="*/ 0 h 991"/>
                <a:gd name="T170" fmla="*/ 1373 w 1373"/>
                <a:gd name="T171" fmla="*/ 991 h 9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73" h="991">
                  <a:moveTo>
                    <a:pt x="1373" y="929"/>
                  </a:moveTo>
                  <a:lnTo>
                    <a:pt x="1358" y="938"/>
                  </a:lnTo>
                  <a:lnTo>
                    <a:pt x="1346" y="948"/>
                  </a:lnTo>
                  <a:lnTo>
                    <a:pt x="1335" y="958"/>
                  </a:lnTo>
                  <a:lnTo>
                    <a:pt x="1329" y="969"/>
                  </a:lnTo>
                  <a:lnTo>
                    <a:pt x="1183" y="973"/>
                  </a:lnTo>
                  <a:lnTo>
                    <a:pt x="1038" y="979"/>
                  </a:lnTo>
                  <a:lnTo>
                    <a:pt x="892" y="981"/>
                  </a:lnTo>
                  <a:lnTo>
                    <a:pt x="747" y="983"/>
                  </a:lnTo>
                  <a:lnTo>
                    <a:pt x="601" y="983"/>
                  </a:lnTo>
                  <a:lnTo>
                    <a:pt x="460" y="983"/>
                  </a:lnTo>
                  <a:lnTo>
                    <a:pt x="316" y="983"/>
                  </a:lnTo>
                  <a:lnTo>
                    <a:pt x="177" y="983"/>
                  </a:lnTo>
                  <a:lnTo>
                    <a:pt x="159" y="983"/>
                  </a:lnTo>
                  <a:lnTo>
                    <a:pt x="142" y="983"/>
                  </a:lnTo>
                  <a:lnTo>
                    <a:pt x="126" y="983"/>
                  </a:lnTo>
                  <a:lnTo>
                    <a:pt x="111" y="985"/>
                  </a:lnTo>
                  <a:lnTo>
                    <a:pt x="95" y="985"/>
                  </a:lnTo>
                  <a:lnTo>
                    <a:pt x="80" y="987"/>
                  </a:lnTo>
                  <a:lnTo>
                    <a:pt x="64" y="989"/>
                  </a:lnTo>
                  <a:lnTo>
                    <a:pt x="51" y="991"/>
                  </a:lnTo>
                  <a:lnTo>
                    <a:pt x="51" y="981"/>
                  </a:lnTo>
                  <a:lnTo>
                    <a:pt x="53" y="973"/>
                  </a:lnTo>
                  <a:lnTo>
                    <a:pt x="56" y="965"/>
                  </a:lnTo>
                  <a:lnTo>
                    <a:pt x="66" y="958"/>
                  </a:lnTo>
                  <a:lnTo>
                    <a:pt x="103" y="929"/>
                  </a:lnTo>
                  <a:lnTo>
                    <a:pt x="136" y="896"/>
                  </a:lnTo>
                  <a:lnTo>
                    <a:pt x="163" y="857"/>
                  </a:lnTo>
                  <a:lnTo>
                    <a:pt x="186" y="816"/>
                  </a:lnTo>
                  <a:lnTo>
                    <a:pt x="204" y="769"/>
                  </a:lnTo>
                  <a:lnTo>
                    <a:pt x="219" y="725"/>
                  </a:lnTo>
                  <a:lnTo>
                    <a:pt x="231" y="676"/>
                  </a:lnTo>
                  <a:lnTo>
                    <a:pt x="245" y="628"/>
                  </a:lnTo>
                  <a:lnTo>
                    <a:pt x="250" y="620"/>
                  </a:lnTo>
                  <a:lnTo>
                    <a:pt x="256" y="614"/>
                  </a:lnTo>
                  <a:lnTo>
                    <a:pt x="270" y="612"/>
                  </a:lnTo>
                  <a:lnTo>
                    <a:pt x="283" y="610"/>
                  </a:lnTo>
                  <a:lnTo>
                    <a:pt x="295" y="607"/>
                  </a:lnTo>
                  <a:lnTo>
                    <a:pt x="309" y="605"/>
                  </a:lnTo>
                  <a:lnTo>
                    <a:pt x="318" y="599"/>
                  </a:lnTo>
                  <a:lnTo>
                    <a:pt x="330" y="593"/>
                  </a:lnTo>
                  <a:lnTo>
                    <a:pt x="342" y="583"/>
                  </a:lnTo>
                  <a:lnTo>
                    <a:pt x="355" y="574"/>
                  </a:lnTo>
                  <a:lnTo>
                    <a:pt x="336" y="574"/>
                  </a:lnTo>
                  <a:lnTo>
                    <a:pt x="322" y="578"/>
                  </a:lnTo>
                  <a:lnTo>
                    <a:pt x="311" y="581"/>
                  </a:lnTo>
                  <a:lnTo>
                    <a:pt x="301" y="587"/>
                  </a:lnTo>
                  <a:lnTo>
                    <a:pt x="297" y="585"/>
                  </a:lnTo>
                  <a:lnTo>
                    <a:pt x="297" y="583"/>
                  </a:lnTo>
                  <a:lnTo>
                    <a:pt x="303" y="568"/>
                  </a:lnTo>
                  <a:lnTo>
                    <a:pt x="316" y="548"/>
                  </a:lnTo>
                  <a:lnTo>
                    <a:pt x="328" y="525"/>
                  </a:lnTo>
                  <a:lnTo>
                    <a:pt x="343" y="504"/>
                  </a:lnTo>
                  <a:lnTo>
                    <a:pt x="355" y="479"/>
                  </a:lnTo>
                  <a:lnTo>
                    <a:pt x="367" y="455"/>
                  </a:lnTo>
                  <a:lnTo>
                    <a:pt x="373" y="434"/>
                  </a:lnTo>
                  <a:lnTo>
                    <a:pt x="376" y="420"/>
                  </a:lnTo>
                  <a:lnTo>
                    <a:pt x="357" y="444"/>
                  </a:lnTo>
                  <a:lnTo>
                    <a:pt x="338" y="471"/>
                  </a:lnTo>
                  <a:lnTo>
                    <a:pt x="318" y="494"/>
                  </a:lnTo>
                  <a:lnTo>
                    <a:pt x="299" y="521"/>
                  </a:lnTo>
                  <a:lnTo>
                    <a:pt x="279" y="546"/>
                  </a:lnTo>
                  <a:lnTo>
                    <a:pt x="260" y="572"/>
                  </a:lnTo>
                  <a:lnTo>
                    <a:pt x="241" y="597"/>
                  </a:lnTo>
                  <a:lnTo>
                    <a:pt x="223" y="624"/>
                  </a:lnTo>
                  <a:lnTo>
                    <a:pt x="215" y="659"/>
                  </a:lnTo>
                  <a:lnTo>
                    <a:pt x="206" y="702"/>
                  </a:lnTo>
                  <a:lnTo>
                    <a:pt x="192" y="746"/>
                  </a:lnTo>
                  <a:lnTo>
                    <a:pt x="177" y="791"/>
                  </a:lnTo>
                  <a:lnTo>
                    <a:pt x="155" y="830"/>
                  </a:lnTo>
                  <a:lnTo>
                    <a:pt x="132" y="866"/>
                  </a:lnTo>
                  <a:lnTo>
                    <a:pt x="107" y="896"/>
                  </a:lnTo>
                  <a:lnTo>
                    <a:pt x="82" y="917"/>
                  </a:lnTo>
                  <a:lnTo>
                    <a:pt x="78" y="892"/>
                  </a:lnTo>
                  <a:lnTo>
                    <a:pt x="74" y="868"/>
                  </a:lnTo>
                  <a:lnTo>
                    <a:pt x="66" y="847"/>
                  </a:lnTo>
                  <a:lnTo>
                    <a:pt x="60" y="826"/>
                  </a:lnTo>
                  <a:lnTo>
                    <a:pt x="51" y="802"/>
                  </a:lnTo>
                  <a:lnTo>
                    <a:pt x="43" y="781"/>
                  </a:lnTo>
                  <a:lnTo>
                    <a:pt x="33" y="758"/>
                  </a:lnTo>
                  <a:lnTo>
                    <a:pt x="25" y="735"/>
                  </a:lnTo>
                  <a:lnTo>
                    <a:pt x="23" y="719"/>
                  </a:lnTo>
                  <a:lnTo>
                    <a:pt x="22" y="700"/>
                  </a:lnTo>
                  <a:lnTo>
                    <a:pt x="20" y="676"/>
                  </a:lnTo>
                  <a:lnTo>
                    <a:pt x="20" y="653"/>
                  </a:lnTo>
                  <a:lnTo>
                    <a:pt x="16" y="628"/>
                  </a:lnTo>
                  <a:lnTo>
                    <a:pt x="12" y="607"/>
                  </a:lnTo>
                  <a:lnTo>
                    <a:pt x="6" y="591"/>
                  </a:lnTo>
                  <a:lnTo>
                    <a:pt x="0" y="581"/>
                  </a:lnTo>
                  <a:lnTo>
                    <a:pt x="6" y="543"/>
                  </a:lnTo>
                  <a:lnTo>
                    <a:pt x="14" y="504"/>
                  </a:lnTo>
                  <a:lnTo>
                    <a:pt x="22" y="465"/>
                  </a:lnTo>
                  <a:lnTo>
                    <a:pt x="31" y="428"/>
                  </a:lnTo>
                  <a:lnTo>
                    <a:pt x="37" y="387"/>
                  </a:lnTo>
                  <a:lnTo>
                    <a:pt x="45" y="349"/>
                  </a:lnTo>
                  <a:lnTo>
                    <a:pt x="51" y="308"/>
                  </a:lnTo>
                  <a:lnTo>
                    <a:pt x="58" y="269"/>
                  </a:lnTo>
                  <a:lnTo>
                    <a:pt x="58" y="207"/>
                  </a:lnTo>
                  <a:lnTo>
                    <a:pt x="72" y="157"/>
                  </a:lnTo>
                  <a:lnTo>
                    <a:pt x="93" y="114"/>
                  </a:lnTo>
                  <a:lnTo>
                    <a:pt x="126" y="83"/>
                  </a:lnTo>
                  <a:lnTo>
                    <a:pt x="165" y="54"/>
                  </a:lnTo>
                  <a:lnTo>
                    <a:pt x="212" y="33"/>
                  </a:lnTo>
                  <a:lnTo>
                    <a:pt x="264" y="15"/>
                  </a:lnTo>
                  <a:lnTo>
                    <a:pt x="322" y="0"/>
                  </a:lnTo>
                  <a:lnTo>
                    <a:pt x="380" y="0"/>
                  </a:lnTo>
                  <a:lnTo>
                    <a:pt x="429" y="5"/>
                  </a:lnTo>
                  <a:lnTo>
                    <a:pt x="464" y="19"/>
                  </a:lnTo>
                  <a:lnTo>
                    <a:pt x="491" y="42"/>
                  </a:lnTo>
                  <a:lnTo>
                    <a:pt x="508" y="71"/>
                  </a:lnTo>
                  <a:lnTo>
                    <a:pt x="522" y="110"/>
                  </a:lnTo>
                  <a:lnTo>
                    <a:pt x="534" y="157"/>
                  </a:lnTo>
                  <a:lnTo>
                    <a:pt x="545" y="215"/>
                  </a:lnTo>
                  <a:lnTo>
                    <a:pt x="545" y="271"/>
                  </a:lnTo>
                  <a:lnTo>
                    <a:pt x="547" y="327"/>
                  </a:lnTo>
                  <a:lnTo>
                    <a:pt x="549" y="384"/>
                  </a:lnTo>
                  <a:lnTo>
                    <a:pt x="557" y="440"/>
                  </a:lnTo>
                  <a:lnTo>
                    <a:pt x="565" y="494"/>
                  </a:lnTo>
                  <a:lnTo>
                    <a:pt x="578" y="548"/>
                  </a:lnTo>
                  <a:lnTo>
                    <a:pt x="596" y="601"/>
                  </a:lnTo>
                  <a:lnTo>
                    <a:pt x="619" y="653"/>
                  </a:lnTo>
                  <a:lnTo>
                    <a:pt x="629" y="665"/>
                  </a:lnTo>
                  <a:lnTo>
                    <a:pt x="644" y="682"/>
                  </a:lnTo>
                  <a:lnTo>
                    <a:pt x="662" y="704"/>
                  </a:lnTo>
                  <a:lnTo>
                    <a:pt x="683" y="727"/>
                  </a:lnTo>
                  <a:lnTo>
                    <a:pt x="698" y="748"/>
                  </a:lnTo>
                  <a:lnTo>
                    <a:pt x="714" y="771"/>
                  </a:lnTo>
                  <a:lnTo>
                    <a:pt x="724" y="791"/>
                  </a:lnTo>
                  <a:lnTo>
                    <a:pt x="729" y="808"/>
                  </a:lnTo>
                  <a:lnTo>
                    <a:pt x="720" y="818"/>
                  </a:lnTo>
                  <a:lnTo>
                    <a:pt x="722" y="830"/>
                  </a:lnTo>
                  <a:lnTo>
                    <a:pt x="745" y="816"/>
                  </a:lnTo>
                  <a:lnTo>
                    <a:pt x="755" y="797"/>
                  </a:lnTo>
                  <a:lnTo>
                    <a:pt x="749" y="771"/>
                  </a:lnTo>
                  <a:lnTo>
                    <a:pt x="737" y="744"/>
                  </a:lnTo>
                  <a:lnTo>
                    <a:pt x="720" y="715"/>
                  </a:lnTo>
                  <a:lnTo>
                    <a:pt x="702" y="688"/>
                  </a:lnTo>
                  <a:lnTo>
                    <a:pt x="689" y="665"/>
                  </a:lnTo>
                  <a:lnTo>
                    <a:pt x="685" y="649"/>
                  </a:lnTo>
                  <a:lnTo>
                    <a:pt x="700" y="634"/>
                  </a:lnTo>
                  <a:lnTo>
                    <a:pt x="718" y="624"/>
                  </a:lnTo>
                  <a:lnTo>
                    <a:pt x="735" y="616"/>
                  </a:lnTo>
                  <a:lnTo>
                    <a:pt x="753" y="610"/>
                  </a:lnTo>
                  <a:lnTo>
                    <a:pt x="770" y="605"/>
                  </a:lnTo>
                  <a:lnTo>
                    <a:pt x="791" y="599"/>
                  </a:lnTo>
                  <a:lnTo>
                    <a:pt x="811" y="589"/>
                  </a:lnTo>
                  <a:lnTo>
                    <a:pt x="834" y="581"/>
                  </a:lnTo>
                  <a:lnTo>
                    <a:pt x="842" y="572"/>
                  </a:lnTo>
                  <a:lnTo>
                    <a:pt x="848" y="568"/>
                  </a:lnTo>
                  <a:lnTo>
                    <a:pt x="852" y="566"/>
                  </a:lnTo>
                  <a:lnTo>
                    <a:pt x="857" y="566"/>
                  </a:lnTo>
                  <a:lnTo>
                    <a:pt x="902" y="614"/>
                  </a:lnTo>
                  <a:lnTo>
                    <a:pt x="951" y="661"/>
                  </a:lnTo>
                  <a:lnTo>
                    <a:pt x="1001" y="704"/>
                  </a:lnTo>
                  <a:lnTo>
                    <a:pt x="1055" y="746"/>
                  </a:lnTo>
                  <a:lnTo>
                    <a:pt x="1110" y="783"/>
                  </a:lnTo>
                  <a:lnTo>
                    <a:pt x="1170" y="820"/>
                  </a:lnTo>
                  <a:lnTo>
                    <a:pt x="1230" y="853"/>
                  </a:lnTo>
                  <a:lnTo>
                    <a:pt x="1296" y="888"/>
                  </a:lnTo>
                  <a:lnTo>
                    <a:pt x="1292" y="890"/>
                  </a:lnTo>
                  <a:lnTo>
                    <a:pt x="1292" y="892"/>
                  </a:lnTo>
                  <a:lnTo>
                    <a:pt x="1296" y="892"/>
                  </a:lnTo>
                  <a:lnTo>
                    <a:pt x="1305" y="896"/>
                  </a:lnTo>
                  <a:lnTo>
                    <a:pt x="1317" y="899"/>
                  </a:lnTo>
                  <a:lnTo>
                    <a:pt x="1333" y="907"/>
                  </a:lnTo>
                  <a:lnTo>
                    <a:pt x="1346" y="913"/>
                  </a:lnTo>
                  <a:lnTo>
                    <a:pt x="1358" y="919"/>
                  </a:lnTo>
                  <a:lnTo>
                    <a:pt x="1367" y="923"/>
                  </a:lnTo>
                  <a:lnTo>
                    <a:pt x="1373" y="929"/>
                  </a:ln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52" name="Freeform 28"/>
            <p:cNvSpPr>
              <a:spLocks/>
            </p:cNvSpPr>
            <p:nvPr/>
          </p:nvSpPr>
          <p:spPr bwMode="auto">
            <a:xfrm>
              <a:off x="4333" y="2769"/>
              <a:ext cx="125" cy="137"/>
            </a:xfrm>
            <a:custGeom>
              <a:avLst/>
              <a:gdLst>
                <a:gd name="T0" fmla="*/ 8 w 250"/>
                <a:gd name="T1" fmla="*/ 1 h 273"/>
                <a:gd name="T2" fmla="*/ 8 w 250"/>
                <a:gd name="T3" fmla="*/ 2 h 273"/>
                <a:gd name="T4" fmla="*/ 7 w 250"/>
                <a:gd name="T5" fmla="*/ 3 h 273"/>
                <a:gd name="T6" fmla="*/ 7 w 250"/>
                <a:gd name="T7" fmla="*/ 4 h 273"/>
                <a:gd name="T8" fmla="*/ 6 w 250"/>
                <a:gd name="T9" fmla="*/ 5 h 273"/>
                <a:gd name="T10" fmla="*/ 6 w 250"/>
                <a:gd name="T11" fmla="*/ 6 h 273"/>
                <a:gd name="T12" fmla="*/ 6 w 250"/>
                <a:gd name="T13" fmla="*/ 7 h 273"/>
                <a:gd name="T14" fmla="*/ 5 w 250"/>
                <a:gd name="T15" fmla="*/ 8 h 273"/>
                <a:gd name="T16" fmla="*/ 5 w 250"/>
                <a:gd name="T17" fmla="*/ 9 h 273"/>
                <a:gd name="T18" fmla="*/ 5 w 250"/>
                <a:gd name="T19" fmla="*/ 9 h 273"/>
                <a:gd name="T20" fmla="*/ 4 w 250"/>
                <a:gd name="T21" fmla="*/ 8 h 273"/>
                <a:gd name="T22" fmla="*/ 3 w 250"/>
                <a:gd name="T23" fmla="*/ 8 h 273"/>
                <a:gd name="T24" fmla="*/ 3 w 250"/>
                <a:gd name="T25" fmla="*/ 7 h 273"/>
                <a:gd name="T26" fmla="*/ 2 w 250"/>
                <a:gd name="T27" fmla="*/ 6 h 273"/>
                <a:gd name="T28" fmla="*/ 1 w 250"/>
                <a:gd name="T29" fmla="*/ 5 h 273"/>
                <a:gd name="T30" fmla="*/ 1 w 250"/>
                <a:gd name="T31" fmla="*/ 5 h 273"/>
                <a:gd name="T32" fmla="*/ 0 w 250"/>
                <a:gd name="T33" fmla="*/ 5 h 273"/>
                <a:gd name="T34" fmla="*/ 1 w 250"/>
                <a:gd name="T35" fmla="*/ 4 h 273"/>
                <a:gd name="T36" fmla="*/ 1 w 250"/>
                <a:gd name="T37" fmla="*/ 3 h 273"/>
                <a:gd name="T38" fmla="*/ 2 w 250"/>
                <a:gd name="T39" fmla="*/ 2 h 273"/>
                <a:gd name="T40" fmla="*/ 3 w 250"/>
                <a:gd name="T41" fmla="*/ 2 h 273"/>
                <a:gd name="T42" fmla="*/ 4 w 250"/>
                <a:gd name="T43" fmla="*/ 1 h 273"/>
                <a:gd name="T44" fmla="*/ 6 w 250"/>
                <a:gd name="T45" fmla="*/ 1 h 273"/>
                <a:gd name="T46" fmla="*/ 7 w 250"/>
                <a:gd name="T47" fmla="*/ 1 h 273"/>
                <a:gd name="T48" fmla="*/ 8 w 250"/>
                <a:gd name="T49" fmla="*/ 0 h 273"/>
                <a:gd name="T50" fmla="*/ 8 w 250"/>
                <a:gd name="T51" fmla="*/ 1 h 273"/>
                <a:gd name="T52" fmla="*/ 8 w 250"/>
                <a:gd name="T53" fmla="*/ 1 h 273"/>
                <a:gd name="T54" fmla="*/ 8 w 250"/>
                <a:gd name="T55" fmla="*/ 1 h 273"/>
                <a:gd name="T56" fmla="*/ 8 w 250"/>
                <a:gd name="T57" fmla="*/ 1 h 2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0"/>
                <a:gd name="T88" fmla="*/ 0 h 273"/>
                <a:gd name="T89" fmla="*/ 250 w 250"/>
                <a:gd name="T90" fmla="*/ 273 h 2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0" h="273">
                  <a:moveTo>
                    <a:pt x="250" y="25"/>
                  </a:moveTo>
                  <a:lnTo>
                    <a:pt x="239" y="60"/>
                  </a:lnTo>
                  <a:lnTo>
                    <a:pt x="223" y="91"/>
                  </a:lnTo>
                  <a:lnTo>
                    <a:pt x="206" y="118"/>
                  </a:lnTo>
                  <a:lnTo>
                    <a:pt x="190" y="145"/>
                  </a:lnTo>
                  <a:lnTo>
                    <a:pt x="173" y="170"/>
                  </a:lnTo>
                  <a:lnTo>
                    <a:pt x="161" y="199"/>
                  </a:lnTo>
                  <a:lnTo>
                    <a:pt x="151" y="232"/>
                  </a:lnTo>
                  <a:lnTo>
                    <a:pt x="151" y="273"/>
                  </a:lnTo>
                  <a:lnTo>
                    <a:pt x="138" y="265"/>
                  </a:lnTo>
                  <a:lnTo>
                    <a:pt x="118" y="250"/>
                  </a:lnTo>
                  <a:lnTo>
                    <a:pt x="95" y="226"/>
                  </a:lnTo>
                  <a:lnTo>
                    <a:pt x="70" y="203"/>
                  </a:lnTo>
                  <a:lnTo>
                    <a:pt x="43" y="178"/>
                  </a:lnTo>
                  <a:lnTo>
                    <a:pt x="22" y="157"/>
                  </a:lnTo>
                  <a:lnTo>
                    <a:pt x="6" y="139"/>
                  </a:lnTo>
                  <a:lnTo>
                    <a:pt x="0" y="133"/>
                  </a:lnTo>
                  <a:lnTo>
                    <a:pt x="4" y="108"/>
                  </a:lnTo>
                  <a:lnTo>
                    <a:pt x="22" y="85"/>
                  </a:lnTo>
                  <a:lnTo>
                    <a:pt x="49" y="62"/>
                  </a:lnTo>
                  <a:lnTo>
                    <a:pt x="86" y="42"/>
                  </a:lnTo>
                  <a:lnTo>
                    <a:pt x="124" y="23"/>
                  </a:lnTo>
                  <a:lnTo>
                    <a:pt x="163" y="11"/>
                  </a:lnTo>
                  <a:lnTo>
                    <a:pt x="202" y="2"/>
                  </a:lnTo>
                  <a:lnTo>
                    <a:pt x="235" y="0"/>
                  </a:lnTo>
                  <a:lnTo>
                    <a:pt x="243" y="11"/>
                  </a:lnTo>
                  <a:lnTo>
                    <a:pt x="248" y="17"/>
                  </a:lnTo>
                  <a:lnTo>
                    <a:pt x="248" y="21"/>
                  </a:lnTo>
                  <a:lnTo>
                    <a:pt x="250" y="2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53" name="Freeform 29"/>
            <p:cNvSpPr>
              <a:spLocks/>
            </p:cNvSpPr>
            <p:nvPr/>
          </p:nvSpPr>
          <p:spPr bwMode="auto">
            <a:xfrm>
              <a:off x="4235" y="2427"/>
              <a:ext cx="192" cy="257"/>
            </a:xfrm>
            <a:custGeom>
              <a:avLst/>
              <a:gdLst>
                <a:gd name="T0" fmla="*/ 12 w 384"/>
                <a:gd name="T1" fmla="*/ 5 h 514"/>
                <a:gd name="T2" fmla="*/ 12 w 384"/>
                <a:gd name="T3" fmla="*/ 6 h 514"/>
                <a:gd name="T4" fmla="*/ 11 w 384"/>
                <a:gd name="T5" fmla="*/ 9 h 514"/>
                <a:gd name="T6" fmla="*/ 9 w 384"/>
                <a:gd name="T7" fmla="*/ 11 h 514"/>
                <a:gd name="T8" fmla="*/ 7 w 384"/>
                <a:gd name="T9" fmla="*/ 13 h 514"/>
                <a:gd name="T10" fmla="*/ 6 w 384"/>
                <a:gd name="T11" fmla="*/ 15 h 514"/>
                <a:gd name="T12" fmla="*/ 4 w 384"/>
                <a:gd name="T13" fmla="*/ 16 h 514"/>
                <a:gd name="T14" fmla="*/ 2 w 384"/>
                <a:gd name="T15" fmla="*/ 16 h 514"/>
                <a:gd name="T16" fmla="*/ 1 w 384"/>
                <a:gd name="T17" fmla="*/ 14 h 514"/>
                <a:gd name="T18" fmla="*/ 0 w 384"/>
                <a:gd name="T19" fmla="*/ 12 h 514"/>
                <a:gd name="T20" fmla="*/ 1 w 384"/>
                <a:gd name="T21" fmla="*/ 10 h 514"/>
                <a:gd name="T22" fmla="*/ 2 w 384"/>
                <a:gd name="T23" fmla="*/ 8 h 514"/>
                <a:gd name="T24" fmla="*/ 3 w 384"/>
                <a:gd name="T25" fmla="*/ 6 h 514"/>
                <a:gd name="T26" fmla="*/ 4 w 384"/>
                <a:gd name="T27" fmla="*/ 4 h 514"/>
                <a:gd name="T28" fmla="*/ 6 w 384"/>
                <a:gd name="T29" fmla="*/ 3 h 514"/>
                <a:gd name="T30" fmla="*/ 7 w 384"/>
                <a:gd name="T31" fmla="*/ 1 h 514"/>
                <a:gd name="T32" fmla="*/ 9 w 384"/>
                <a:gd name="T33" fmla="*/ 0 h 514"/>
                <a:gd name="T34" fmla="*/ 10 w 384"/>
                <a:gd name="T35" fmla="*/ 1 h 514"/>
                <a:gd name="T36" fmla="*/ 11 w 384"/>
                <a:gd name="T37" fmla="*/ 1 h 514"/>
                <a:gd name="T38" fmla="*/ 11 w 384"/>
                <a:gd name="T39" fmla="*/ 1 h 514"/>
                <a:gd name="T40" fmla="*/ 12 w 384"/>
                <a:gd name="T41" fmla="*/ 1 h 514"/>
                <a:gd name="T42" fmla="*/ 12 w 384"/>
                <a:gd name="T43" fmla="*/ 2 h 514"/>
                <a:gd name="T44" fmla="*/ 12 w 384"/>
                <a:gd name="T45" fmla="*/ 3 h 514"/>
                <a:gd name="T46" fmla="*/ 12 w 384"/>
                <a:gd name="T47" fmla="*/ 4 h 514"/>
                <a:gd name="T48" fmla="*/ 12 w 384"/>
                <a:gd name="T49" fmla="*/ 5 h 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4"/>
                <a:gd name="T76" fmla="*/ 0 h 514"/>
                <a:gd name="T77" fmla="*/ 384 w 384"/>
                <a:gd name="T78" fmla="*/ 514 h 5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4" h="514">
                  <a:moveTo>
                    <a:pt x="384" y="146"/>
                  </a:moveTo>
                  <a:lnTo>
                    <a:pt x="363" y="200"/>
                  </a:lnTo>
                  <a:lnTo>
                    <a:pt x="330" y="274"/>
                  </a:lnTo>
                  <a:lnTo>
                    <a:pt x="285" y="351"/>
                  </a:lnTo>
                  <a:lnTo>
                    <a:pt x="237" y="425"/>
                  </a:lnTo>
                  <a:lnTo>
                    <a:pt x="179" y="481"/>
                  </a:lnTo>
                  <a:lnTo>
                    <a:pt x="122" y="514"/>
                  </a:lnTo>
                  <a:lnTo>
                    <a:pt x="64" y="508"/>
                  </a:lnTo>
                  <a:lnTo>
                    <a:pt x="10" y="458"/>
                  </a:lnTo>
                  <a:lnTo>
                    <a:pt x="0" y="394"/>
                  </a:lnTo>
                  <a:lnTo>
                    <a:pt x="10" y="330"/>
                  </a:lnTo>
                  <a:lnTo>
                    <a:pt x="35" y="264"/>
                  </a:lnTo>
                  <a:lnTo>
                    <a:pt x="74" y="202"/>
                  </a:lnTo>
                  <a:lnTo>
                    <a:pt x="121" y="140"/>
                  </a:lnTo>
                  <a:lnTo>
                    <a:pt x="173" y="85"/>
                  </a:lnTo>
                  <a:lnTo>
                    <a:pt x="225" y="37"/>
                  </a:lnTo>
                  <a:lnTo>
                    <a:pt x="278" y="0"/>
                  </a:lnTo>
                  <a:lnTo>
                    <a:pt x="307" y="2"/>
                  </a:lnTo>
                  <a:lnTo>
                    <a:pt x="332" y="12"/>
                  </a:lnTo>
                  <a:lnTo>
                    <a:pt x="349" y="23"/>
                  </a:lnTo>
                  <a:lnTo>
                    <a:pt x="365" y="43"/>
                  </a:lnTo>
                  <a:lnTo>
                    <a:pt x="373" y="62"/>
                  </a:lnTo>
                  <a:lnTo>
                    <a:pt x="380" y="87"/>
                  </a:lnTo>
                  <a:lnTo>
                    <a:pt x="382" y="114"/>
                  </a:lnTo>
                  <a:lnTo>
                    <a:pt x="384"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54" name="Freeform 30"/>
            <p:cNvSpPr>
              <a:spLocks/>
            </p:cNvSpPr>
            <p:nvPr/>
          </p:nvSpPr>
          <p:spPr bwMode="auto">
            <a:xfrm>
              <a:off x="4355" y="2436"/>
              <a:ext cx="58" cy="49"/>
            </a:xfrm>
            <a:custGeom>
              <a:avLst/>
              <a:gdLst>
                <a:gd name="T0" fmla="*/ 4 w 116"/>
                <a:gd name="T1" fmla="*/ 3 h 98"/>
                <a:gd name="T2" fmla="*/ 3 w 116"/>
                <a:gd name="T3" fmla="*/ 3 h 98"/>
                <a:gd name="T4" fmla="*/ 2 w 116"/>
                <a:gd name="T5" fmla="*/ 3 h 98"/>
                <a:gd name="T6" fmla="*/ 2 w 116"/>
                <a:gd name="T7" fmla="*/ 3 h 98"/>
                <a:gd name="T8" fmla="*/ 1 w 116"/>
                <a:gd name="T9" fmla="*/ 2 h 98"/>
                <a:gd name="T10" fmla="*/ 1 w 116"/>
                <a:gd name="T11" fmla="*/ 2 h 98"/>
                <a:gd name="T12" fmla="*/ 1 w 116"/>
                <a:gd name="T13" fmla="*/ 2 h 98"/>
                <a:gd name="T14" fmla="*/ 1 w 116"/>
                <a:gd name="T15" fmla="*/ 2 h 98"/>
                <a:gd name="T16" fmla="*/ 0 w 116"/>
                <a:gd name="T17" fmla="*/ 2 h 98"/>
                <a:gd name="T18" fmla="*/ 1 w 116"/>
                <a:gd name="T19" fmla="*/ 2 h 98"/>
                <a:gd name="T20" fmla="*/ 1 w 116"/>
                <a:gd name="T21" fmla="*/ 1 h 98"/>
                <a:gd name="T22" fmla="*/ 2 w 116"/>
                <a:gd name="T23" fmla="*/ 1 h 98"/>
                <a:gd name="T24" fmla="*/ 2 w 116"/>
                <a:gd name="T25" fmla="*/ 1 h 98"/>
                <a:gd name="T26" fmla="*/ 2 w 116"/>
                <a:gd name="T27" fmla="*/ 0 h 98"/>
                <a:gd name="T28" fmla="*/ 3 w 116"/>
                <a:gd name="T29" fmla="*/ 0 h 98"/>
                <a:gd name="T30" fmla="*/ 3 w 116"/>
                <a:gd name="T31" fmla="*/ 1 h 98"/>
                <a:gd name="T32" fmla="*/ 3 w 116"/>
                <a:gd name="T33" fmla="*/ 1 h 98"/>
                <a:gd name="T34" fmla="*/ 4 w 116"/>
                <a:gd name="T35" fmla="*/ 2 h 98"/>
                <a:gd name="T36" fmla="*/ 4 w 116"/>
                <a:gd name="T37" fmla="*/ 2 h 98"/>
                <a:gd name="T38" fmla="*/ 4 w 116"/>
                <a:gd name="T39" fmla="*/ 2 h 98"/>
                <a:gd name="T40" fmla="*/ 4 w 116"/>
                <a:gd name="T41" fmla="*/ 3 h 98"/>
                <a:gd name="T42" fmla="*/ 4 w 116"/>
                <a:gd name="T43" fmla="*/ 3 h 98"/>
                <a:gd name="T44" fmla="*/ 4 w 116"/>
                <a:gd name="T45" fmla="*/ 3 h 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6"/>
                <a:gd name="T70" fmla="*/ 0 h 98"/>
                <a:gd name="T71" fmla="*/ 116 w 116"/>
                <a:gd name="T72" fmla="*/ 98 h 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6" h="98">
                  <a:moveTo>
                    <a:pt x="116" y="98"/>
                  </a:moveTo>
                  <a:lnTo>
                    <a:pt x="85" y="85"/>
                  </a:lnTo>
                  <a:lnTo>
                    <a:pt x="62" y="77"/>
                  </a:lnTo>
                  <a:lnTo>
                    <a:pt x="42" y="69"/>
                  </a:lnTo>
                  <a:lnTo>
                    <a:pt x="31" y="64"/>
                  </a:lnTo>
                  <a:lnTo>
                    <a:pt x="19" y="58"/>
                  </a:lnTo>
                  <a:lnTo>
                    <a:pt x="11" y="56"/>
                  </a:lnTo>
                  <a:lnTo>
                    <a:pt x="6" y="52"/>
                  </a:lnTo>
                  <a:lnTo>
                    <a:pt x="0" y="52"/>
                  </a:lnTo>
                  <a:lnTo>
                    <a:pt x="6" y="33"/>
                  </a:lnTo>
                  <a:lnTo>
                    <a:pt x="23" y="17"/>
                  </a:lnTo>
                  <a:lnTo>
                    <a:pt x="35" y="9"/>
                  </a:lnTo>
                  <a:lnTo>
                    <a:pt x="46" y="5"/>
                  </a:lnTo>
                  <a:lnTo>
                    <a:pt x="60" y="0"/>
                  </a:lnTo>
                  <a:lnTo>
                    <a:pt x="73" y="0"/>
                  </a:lnTo>
                  <a:lnTo>
                    <a:pt x="83" y="11"/>
                  </a:lnTo>
                  <a:lnTo>
                    <a:pt x="93" y="23"/>
                  </a:lnTo>
                  <a:lnTo>
                    <a:pt x="99" y="34"/>
                  </a:lnTo>
                  <a:lnTo>
                    <a:pt x="105" y="46"/>
                  </a:lnTo>
                  <a:lnTo>
                    <a:pt x="106" y="56"/>
                  </a:lnTo>
                  <a:lnTo>
                    <a:pt x="108" y="67"/>
                  </a:lnTo>
                  <a:lnTo>
                    <a:pt x="110" y="81"/>
                  </a:lnTo>
                  <a:lnTo>
                    <a:pt x="116"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55" name="Freeform 31"/>
            <p:cNvSpPr>
              <a:spLocks/>
            </p:cNvSpPr>
            <p:nvPr/>
          </p:nvSpPr>
          <p:spPr bwMode="auto">
            <a:xfrm>
              <a:off x="4249" y="2476"/>
              <a:ext cx="162" cy="160"/>
            </a:xfrm>
            <a:custGeom>
              <a:avLst/>
              <a:gdLst>
                <a:gd name="T0" fmla="*/ 10 w 324"/>
                <a:gd name="T1" fmla="*/ 2 h 318"/>
                <a:gd name="T2" fmla="*/ 10 w 324"/>
                <a:gd name="T3" fmla="*/ 3 h 318"/>
                <a:gd name="T4" fmla="*/ 9 w 324"/>
                <a:gd name="T5" fmla="*/ 4 h 318"/>
                <a:gd name="T6" fmla="*/ 9 w 324"/>
                <a:gd name="T7" fmla="*/ 5 h 318"/>
                <a:gd name="T8" fmla="*/ 8 w 324"/>
                <a:gd name="T9" fmla="*/ 6 h 318"/>
                <a:gd name="T10" fmla="*/ 7 w 324"/>
                <a:gd name="T11" fmla="*/ 7 h 318"/>
                <a:gd name="T12" fmla="*/ 7 w 324"/>
                <a:gd name="T13" fmla="*/ 8 h 318"/>
                <a:gd name="T14" fmla="*/ 6 w 324"/>
                <a:gd name="T15" fmla="*/ 9 h 318"/>
                <a:gd name="T16" fmla="*/ 5 w 324"/>
                <a:gd name="T17" fmla="*/ 11 h 318"/>
                <a:gd name="T18" fmla="*/ 5 w 324"/>
                <a:gd name="T19" fmla="*/ 10 h 318"/>
                <a:gd name="T20" fmla="*/ 5 w 324"/>
                <a:gd name="T21" fmla="*/ 10 h 318"/>
                <a:gd name="T22" fmla="*/ 4 w 324"/>
                <a:gd name="T23" fmla="*/ 10 h 318"/>
                <a:gd name="T24" fmla="*/ 4 w 324"/>
                <a:gd name="T25" fmla="*/ 10 h 318"/>
                <a:gd name="T26" fmla="*/ 3 w 324"/>
                <a:gd name="T27" fmla="*/ 10 h 318"/>
                <a:gd name="T28" fmla="*/ 3 w 324"/>
                <a:gd name="T29" fmla="*/ 10 h 318"/>
                <a:gd name="T30" fmla="*/ 3 w 324"/>
                <a:gd name="T31" fmla="*/ 10 h 318"/>
                <a:gd name="T32" fmla="*/ 3 w 324"/>
                <a:gd name="T33" fmla="*/ 10 h 318"/>
                <a:gd name="T34" fmla="*/ 2 w 324"/>
                <a:gd name="T35" fmla="*/ 9 h 318"/>
                <a:gd name="T36" fmla="*/ 2 w 324"/>
                <a:gd name="T37" fmla="*/ 9 h 318"/>
                <a:gd name="T38" fmla="*/ 2 w 324"/>
                <a:gd name="T39" fmla="*/ 9 h 318"/>
                <a:gd name="T40" fmla="*/ 1 w 324"/>
                <a:gd name="T41" fmla="*/ 9 h 318"/>
                <a:gd name="T42" fmla="*/ 1 w 324"/>
                <a:gd name="T43" fmla="*/ 9 h 318"/>
                <a:gd name="T44" fmla="*/ 0 w 324"/>
                <a:gd name="T45" fmla="*/ 9 h 318"/>
                <a:gd name="T46" fmla="*/ 1 w 324"/>
                <a:gd name="T47" fmla="*/ 8 h 318"/>
                <a:gd name="T48" fmla="*/ 1 w 324"/>
                <a:gd name="T49" fmla="*/ 7 h 318"/>
                <a:gd name="T50" fmla="*/ 2 w 324"/>
                <a:gd name="T51" fmla="*/ 5 h 318"/>
                <a:gd name="T52" fmla="*/ 3 w 324"/>
                <a:gd name="T53" fmla="*/ 3 h 318"/>
                <a:gd name="T54" fmla="*/ 4 w 324"/>
                <a:gd name="T55" fmla="*/ 2 h 318"/>
                <a:gd name="T56" fmla="*/ 5 w 324"/>
                <a:gd name="T57" fmla="*/ 1 h 318"/>
                <a:gd name="T58" fmla="*/ 6 w 324"/>
                <a:gd name="T59" fmla="*/ 0 h 318"/>
                <a:gd name="T60" fmla="*/ 8 w 324"/>
                <a:gd name="T61" fmla="*/ 1 h 318"/>
                <a:gd name="T62" fmla="*/ 9 w 324"/>
                <a:gd name="T63" fmla="*/ 1 h 318"/>
                <a:gd name="T64" fmla="*/ 9 w 324"/>
                <a:gd name="T65" fmla="*/ 1 h 318"/>
                <a:gd name="T66" fmla="*/ 10 w 324"/>
                <a:gd name="T67" fmla="*/ 2 h 318"/>
                <a:gd name="T68" fmla="*/ 10 w 324"/>
                <a:gd name="T69" fmla="*/ 2 h 318"/>
                <a:gd name="T70" fmla="*/ 10 w 324"/>
                <a:gd name="T71" fmla="*/ 2 h 318"/>
                <a:gd name="T72" fmla="*/ 10 w 324"/>
                <a:gd name="T73" fmla="*/ 2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4"/>
                <a:gd name="T112" fmla="*/ 0 h 318"/>
                <a:gd name="T113" fmla="*/ 324 w 324"/>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4" h="318">
                  <a:moveTo>
                    <a:pt x="322" y="54"/>
                  </a:moveTo>
                  <a:lnTo>
                    <a:pt x="301" y="87"/>
                  </a:lnTo>
                  <a:lnTo>
                    <a:pt x="282" y="122"/>
                  </a:lnTo>
                  <a:lnTo>
                    <a:pt x="264" y="155"/>
                  </a:lnTo>
                  <a:lnTo>
                    <a:pt x="247" y="190"/>
                  </a:lnTo>
                  <a:lnTo>
                    <a:pt x="227" y="221"/>
                  </a:lnTo>
                  <a:lnTo>
                    <a:pt x="210" y="254"/>
                  </a:lnTo>
                  <a:lnTo>
                    <a:pt x="189" y="285"/>
                  </a:lnTo>
                  <a:lnTo>
                    <a:pt x="167" y="318"/>
                  </a:lnTo>
                  <a:lnTo>
                    <a:pt x="148" y="314"/>
                  </a:lnTo>
                  <a:lnTo>
                    <a:pt x="134" y="312"/>
                  </a:lnTo>
                  <a:lnTo>
                    <a:pt x="123" y="310"/>
                  </a:lnTo>
                  <a:lnTo>
                    <a:pt x="115" y="310"/>
                  </a:lnTo>
                  <a:lnTo>
                    <a:pt x="101" y="310"/>
                  </a:lnTo>
                  <a:lnTo>
                    <a:pt x="88" y="314"/>
                  </a:lnTo>
                  <a:lnTo>
                    <a:pt x="78" y="299"/>
                  </a:lnTo>
                  <a:lnTo>
                    <a:pt x="70" y="289"/>
                  </a:lnTo>
                  <a:lnTo>
                    <a:pt x="59" y="283"/>
                  </a:lnTo>
                  <a:lnTo>
                    <a:pt x="49" y="281"/>
                  </a:lnTo>
                  <a:lnTo>
                    <a:pt x="35" y="279"/>
                  </a:lnTo>
                  <a:lnTo>
                    <a:pt x="24" y="279"/>
                  </a:lnTo>
                  <a:lnTo>
                    <a:pt x="12" y="281"/>
                  </a:lnTo>
                  <a:lnTo>
                    <a:pt x="0" y="285"/>
                  </a:lnTo>
                  <a:lnTo>
                    <a:pt x="10" y="242"/>
                  </a:lnTo>
                  <a:lnTo>
                    <a:pt x="29" y="192"/>
                  </a:lnTo>
                  <a:lnTo>
                    <a:pt x="55" y="134"/>
                  </a:lnTo>
                  <a:lnTo>
                    <a:pt x="88" y="81"/>
                  </a:lnTo>
                  <a:lnTo>
                    <a:pt x="123" y="35"/>
                  </a:lnTo>
                  <a:lnTo>
                    <a:pt x="163" y="6"/>
                  </a:lnTo>
                  <a:lnTo>
                    <a:pt x="206" y="0"/>
                  </a:lnTo>
                  <a:lnTo>
                    <a:pt x="253" y="25"/>
                  </a:lnTo>
                  <a:lnTo>
                    <a:pt x="270" y="25"/>
                  </a:lnTo>
                  <a:lnTo>
                    <a:pt x="287" y="31"/>
                  </a:lnTo>
                  <a:lnTo>
                    <a:pt x="305" y="37"/>
                  </a:lnTo>
                  <a:lnTo>
                    <a:pt x="324" y="50"/>
                  </a:lnTo>
                  <a:lnTo>
                    <a:pt x="322" y="52"/>
                  </a:lnTo>
                  <a:lnTo>
                    <a:pt x="322"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56" name="Freeform 32"/>
            <p:cNvSpPr>
              <a:spLocks/>
            </p:cNvSpPr>
            <p:nvPr/>
          </p:nvSpPr>
          <p:spPr bwMode="auto">
            <a:xfrm>
              <a:off x="4058" y="2774"/>
              <a:ext cx="260" cy="156"/>
            </a:xfrm>
            <a:custGeom>
              <a:avLst/>
              <a:gdLst>
                <a:gd name="T0" fmla="*/ 17 w 520"/>
                <a:gd name="T1" fmla="*/ 4 h 313"/>
                <a:gd name="T2" fmla="*/ 14 w 520"/>
                <a:gd name="T3" fmla="*/ 4 h 313"/>
                <a:gd name="T4" fmla="*/ 12 w 520"/>
                <a:gd name="T5" fmla="*/ 4 h 313"/>
                <a:gd name="T6" fmla="*/ 11 w 520"/>
                <a:gd name="T7" fmla="*/ 5 h 313"/>
                <a:gd name="T8" fmla="*/ 10 w 520"/>
                <a:gd name="T9" fmla="*/ 6 h 313"/>
                <a:gd name="T10" fmla="*/ 9 w 520"/>
                <a:gd name="T11" fmla="*/ 7 h 313"/>
                <a:gd name="T12" fmla="*/ 8 w 520"/>
                <a:gd name="T13" fmla="*/ 8 h 313"/>
                <a:gd name="T14" fmla="*/ 7 w 520"/>
                <a:gd name="T15" fmla="*/ 9 h 313"/>
                <a:gd name="T16" fmla="*/ 5 w 520"/>
                <a:gd name="T17" fmla="*/ 9 h 313"/>
                <a:gd name="T18" fmla="*/ 5 w 520"/>
                <a:gd name="T19" fmla="*/ 8 h 313"/>
                <a:gd name="T20" fmla="*/ 4 w 520"/>
                <a:gd name="T21" fmla="*/ 8 h 313"/>
                <a:gd name="T22" fmla="*/ 3 w 520"/>
                <a:gd name="T23" fmla="*/ 7 h 313"/>
                <a:gd name="T24" fmla="*/ 3 w 520"/>
                <a:gd name="T25" fmla="*/ 7 h 313"/>
                <a:gd name="T26" fmla="*/ 2 w 520"/>
                <a:gd name="T27" fmla="*/ 6 h 313"/>
                <a:gd name="T28" fmla="*/ 2 w 520"/>
                <a:gd name="T29" fmla="*/ 6 h 313"/>
                <a:gd name="T30" fmla="*/ 1 w 520"/>
                <a:gd name="T31" fmla="*/ 6 h 313"/>
                <a:gd name="T32" fmla="*/ 0 w 520"/>
                <a:gd name="T33" fmla="*/ 5 h 313"/>
                <a:gd name="T34" fmla="*/ 0 w 520"/>
                <a:gd name="T35" fmla="*/ 5 h 313"/>
                <a:gd name="T36" fmla="*/ 1 w 520"/>
                <a:gd name="T37" fmla="*/ 4 h 313"/>
                <a:gd name="T38" fmla="*/ 1 w 520"/>
                <a:gd name="T39" fmla="*/ 4 h 313"/>
                <a:gd name="T40" fmla="*/ 1 w 520"/>
                <a:gd name="T41" fmla="*/ 4 h 313"/>
                <a:gd name="T42" fmla="*/ 1 w 520"/>
                <a:gd name="T43" fmla="*/ 3 h 313"/>
                <a:gd name="T44" fmla="*/ 1 w 520"/>
                <a:gd name="T45" fmla="*/ 3 h 313"/>
                <a:gd name="T46" fmla="*/ 1 w 520"/>
                <a:gd name="T47" fmla="*/ 3 h 313"/>
                <a:gd name="T48" fmla="*/ 2 w 520"/>
                <a:gd name="T49" fmla="*/ 3 h 313"/>
                <a:gd name="T50" fmla="*/ 2 w 520"/>
                <a:gd name="T51" fmla="*/ 2 h 313"/>
                <a:gd name="T52" fmla="*/ 2 w 520"/>
                <a:gd name="T53" fmla="*/ 2 h 313"/>
                <a:gd name="T54" fmla="*/ 2 w 520"/>
                <a:gd name="T55" fmla="*/ 1 h 313"/>
                <a:gd name="T56" fmla="*/ 2 w 520"/>
                <a:gd name="T57" fmla="*/ 1 h 313"/>
                <a:gd name="T58" fmla="*/ 3 w 520"/>
                <a:gd name="T59" fmla="*/ 0 h 313"/>
                <a:gd name="T60" fmla="*/ 4 w 520"/>
                <a:gd name="T61" fmla="*/ 0 h 313"/>
                <a:gd name="T62" fmla="*/ 6 w 520"/>
                <a:gd name="T63" fmla="*/ 0 h 313"/>
                <a:gd name="T64" fmla="*/ 7 w 520"/>
                <a:gd name="T65" fmla="*/ 0 h 313"/>
                <a:gd name="T66" fmla="*/ 9 w 520"/>
                <a:gd name="T67" fmla="*/ 0 h 313"/>
                <a:gd name="T68" fmla="*/ 10 w 520"/>
                <a:gd name="T69" fmla="*/ 0 h 313"/>
                <a:gd name="T70" fmla="*/ 11 w 520"/>
                <a:gd name="T71" fmla="*/ 0 h 313"/>
                <a:gd name="T72" fmla="*/ 13 w 520"/>
                <a:gd name="T73" fmla="*/ 0 h 313"/>
                <a:gd name="T74" fmla="*/ 13 w 520"/>
                <a:gd name="T75" fmla="*/ 0 h 313"/>
                <a:gd name="T76" fmla="*/ 14 w 520"/>
                <a:gd name="T77" fmla="*/ 0 h 313"/>
                <a:gd name="T78" fmla="*/ 14 w 520"/>
                <a:gd name="T79" fmla="*/ 1 h 313"/>
                <a:gd name="T80" fmla="*/ 15 w 520"/>
                <a:gd name="T81" fmla="*/ 2 h 313"/>
                <a:gd name="T82" fmla="*/ 15 w 520"/>
                <a:gd name="T83" fmla="*/ 2 h 313"/>
                <a:gd name="T84" fmla="*/ 16 w 520"/>
                <a:gd name="T85" fmla="*/ 3 h 313"/>
                <a:gd name="T86" fmla="*/ 17 w 520"/>
                <a:gd name="T87" fmla="*/ 4 h 313"/>
                <a:gd name="T88" fmla="*/ 17 w 520"/>
                <a:gd name="T89" fmla="*/ 4 h 31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20"/>
                <a:gd name="T136" fmla="*/ 0 h 313"/>
                <a:gd name="T137" fmla="*/ 520 w 520"/>
                <a:gd name="T138" fmla="*/ 313 h 31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20" h="313">
                  <a:moveTo>
                    <a:pt x="520" y="140"/>
                  </a:moveTo>
                  <a:lnTo>
                    <a:pt x="452" y="136"/>
                  </a:lnTo>
                  <a:lnTo>
                    <a:pt x="396" y="152"/>
                  </a:lnTo>
                  <a:lnTo>
                    <a:pt x="349" y="181"/>
                  </a:lnTo>
                  <a:lnTo>
                    <a:pt x="313" y="217"/>
                  </a:lnTo>
                  <a:lnTo>
                    <a:pt x="276" y="254"/>
                  </a:lnTo>
                  <a:lnTo>
                    <a:pt x="245" y="285"/>
                  </a:lnTo>
                  <a:lnTo>
                    <a:pt x="210" y="307"/>
                  </a:lnTo>
                  <a:lnTo>
                    <a:pt x="173" y="313"/>
                  </a:lnTo>
                  <a:lnTo>
                    <a:pt x="148" y="283"/>
                  </a:lnTo>
                  <a:lnTo>
                    <a:pt x="128" y="264"/>
                  </a:lnTo>
                  <a:lnTo>
                    <a:pt x="109" y="247"/>
                  </a:lnTo>
                  <a:lnTo>
                    <a:pt x="93" y="235"/>
                  </a:lnTo>
                  <a:lnTo>
                    <a:pt x="74" y="221"/>
                  </a:lnTo>
                  <a:lnTo>
                    <a:pt x="55" y="210"/>
                  </a:lnTo>
                  <a:lnTo>
                    <a:pt x="29" y="196"/>
                  </a:lnTo>
                  <a:lnTo>
                    <a:pt x="0" y="183"/>
                  </a:lnTo>
                  <a:lnTo>
                    <a:pt x="0" y="169"/>
                  </a:lnTo>
                  <a:lnTo>
                    <a:pt x="2" y="157"/>
                  </a:lnTo>
                  <a:lnTo>
                    <a:pt x="4" y="146"/>
                  </a:lnTo>
                  <a:lnTo>
                    <a:pt x="10" y="136"/>
                  </a:lnTo>
                  <a:lnTo>
                    <a:pt x="16" y="124"/>
                  </a:lnTo>
                  <a:lnTo>
                    <a:pt x="26" y="115"/>
                  </a:lnTo>
                  <a:lnTo>
                    <a:pt x="37" y="107"/>
                  </a:lnTo>
                  <a:lnTo>
                    <a:pt x="53" y="103"/>
                  </a:lnTo>
                  <a:lnTo>
                    <a:pt x="55" y="86"/>
                  </a:lnTo>
                  <a:lnTo>
                    <a:pt x="57" y="72"/>
                  </a:lnTo>
                  <a:lnTo>
                    <a:pt x="59" y="55"/>
                  </a:lnTo>
                  <a:lnTo>
                    <a:pt x="62" y="41"/>
                  </a:lnTo>
                  <a:lnTo>
                    <a:pt x="97" y="27"/>
                  </a:lnTo>
                  <a:lnTo>
                    <a:pt x="140" y="18"/>
                  </a:lnTo>
                  <a:lnTo>
                    <a:pt x="183" y="10"/>
                  </a:lnTo>
                  <a:lnTo>
                    <a:pt x="229" y="6"/>
                  </a:lnTo>
                  <a:lnTo>
                    <a:pt x="274" y="0"/>
                  </a:lnTo>
                  <a:lnTo>
                    <a:pt x="320" y="0"/>
                  </a:lnTo>
                  <a:lnTo>
                    <a:pt x="365" y="0"/>
                  </a:lnTo>
                  <a:lnTo>
                    <a:pt x="411" y="0"/>
                  </a:lnTo>
                  <a:lnTo>
                    <a:pt x="419" y="6"/>
                  </a:lnTo>
                  <a:lnTo>
                    <a:pt x="435" y="22"/>
                  </a:lnTo>
                  <a:lnTo>
                    <a:pt x="452" y="41"/>
                  </a:lnTo>
                  <a:lnTo>
                    <a:pt x="472" y="64"/>
                  </a:lnTo>
                  <a:lnTo>
                    <a:pt x="487" y="88"/>
                  </a:lnTo>
                  <a:lnTo>
                    <a:pt x="503" y="111"/>
                  </a:lnTo>
                  <a:lnTo>
                    <a:pt x="514" y="128"/>
                  </a:lnTo>
                  <a:lnTo>
                    <a:pt x="520" y="14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57" name="Freeform 33"/>
            <p:cNvSpPr>
              <a:spLocks/>
            </p:cNvSpPr>
            <p:nvPr/>
          </p:nvSpPr>
          <p:spPr bwMode="auto">
            <a:xfrm>
              <a:off x="4282" y="2648"/>
              <a:ext cx="31" cy="24"/>
            </a:xfrm>
            <a:custGeom>
              <a:avLst/>
              <a:gdLst>
                <a:gd name="T0" fmla="*/ 2 w 62"/>
                <a:gd name="T1" fmla="*/ 0 h 49"/>
                <a:gd name="T2" fmla="*/ 2 w 62"/>
                <a:gd name="T3" fmla="*/ 0 h 49"/>
                <a:gd name="T4" fmla="*/ 1 w 62"/>
                <a:gd name="T5" fmla="*/ 0 h 49"/>
                <a:gd name="T6" fmla="*/ 1 w 62"/>
                <a:gd name="T7" fmla="*/ 1 h 49"/>
                <a:gd name="T8" fmla="*/ 0 w 62"/>
                <a:gd name="T9" fmla="*/ 1 h 49"/>
                <a:gd name="T10" fmla="*/ 1 w 62"/>
                <a:gd name="T11" fmla="*/ 0 h 49"/>
                <a:gd name="T12" fmla="*/ 1 w 62"/>
                <a:gd name="T13" fmla="*/ 0 h 49"/>
                <a:gd name="T14" fmla="*/ 1 w 62"/>
                <a:gd name="T15" fmla="*/ 0 h 49"/>
                <a:gd name="T16" fmla="*/ 2 w 62"/>
                <a:gd name="T17" fmla="*/ 0 h 49"/>
                <a:gd name="T18" fmla="*/ 2 w 62"/>
                <a:gd name="T19" fmla="*/ 0 h 49"/>
                <a:gd name="T20" fmla="*/ 2 w 62"/>
                <a:gd name="T21" fmla="*/ 0 h 49"/>
                <a:gd name="T22" fmla="*/ 2 w 62"/>
                <a:gd name="T23" fmla="*/ 0 h 49"/>
                <a:gd name="T24" fmla="*/ 2 w 62"/>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49"/>
                <a:gd name="T41" fmla="*/ 62 w 62"/>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49">
                  <a:moveTo>
                    <a:pt x="62" y="8"/>
                  </a:moveTo>
                  <a:lnTo>
                    <a:pt x="43" y="20"/>
                  </a:lnTo>
                  <a:lnTo>
                    <a:pt x="27" y="31"/>
                  </a:lnTo>
                  <a:lnTo>
                    <a:pt x="10" y="41"/>
                  </a:lnTo>
                  <a:lnTo>
                    <a:pt x="0" y="49"/>
                  </a:lnTo>
                  <a:lnTo>
                    <a:pt x="4" y="29"/>
                  </a:lnTo>
                  <a:lnTo>
                    <a:pt x="20" y="16"/>
                  </a:lnTo>
                  <a:lnTo>
                    <a:pt x="26" y="8"/>
                  </a:lnTo>
                  <a:lnTo>
                    <a:pt x="37" y="4"/>
                  </a:lnTo>
                  <a:lnTo>
                    <a:pt x="49" y="0"/>
                  </a:lnTo>
                  <a:lnTo>
                    <a:pt x="62" y="0"/>
                  </a:lnTo>
                  <a:lnTo>
                    <a:pt x="62" y="4"/>
                  </a:lnTo>
                  <a:lnTo>
                    <a:pt x="6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58" name="Freeform 34"/>
            <p:cNvSpPr>
              <a:spLocks/>
            </p:cNvSpPr>
            <p:nvPr/>
          </p:nvSpPr>
          <p:spPr bwMode="auto">
            <a:xfrm>
              <a:off x="4302" y="2798"/>
              <a:ext cx="11" cy="15"/>
            </a:xfrm>
            <a:custGeom>
              <a:avLst/>
              <a:gdLst>
                <a:gd name="T0" fmla="*/ 0 w 23"/>
                <a:gd name="T1" fmla="*/ 1 h 29"/>
                <a:gd name="T2" fmla="*/ 0 w 23"/>
                <a:gd name="T3" fmla="*/ 1 h 29"/>
                <a:gd name="T4" fmla="*/ 0 w 23"/>
                <a:gd name="T5" fmla="*/ 1 h 29"/>
                <a:gd name="T6" fmla="*/ 0 w 23"/>
                <a:gd name="T7" fmla="*/ 1 h 29"/>
                <a:gd name="T8" fmla="*/ 0 w 23"/>
                <a:gd name="T9" fmla="*/ 0 h 29"/>
                <a:gd name="T10" fmla="*/ 0 w 23"/>
                <a:gd name="T11" fmla="*/ 0 h 29"/>
                <a:gd name="T12" fmla="*/ 0 w 23"/>
                <a:gd name="T13" fmla="*/ 1 h 29"/>
                <a:gd name="T14" fmla="*/ 0 w 23"/>
                <a:gd name="T15" fmla="*/ 1 h 29"/>
                <a:gd name="T16" fmla="*/ 0 w 23"/>
                <a:gd name="T17" fmla="*/ 1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9"/>
                <a:gd name="T29" fmla="*/ 23 w 23"/>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9">
                  <a:moveTo>
                    <a:pt x="23" y="29"/>
                  </a:moveTo>
                  <a:lnTo>
                    <a:pt x="10" y="23"/>
                  </a:lnTo>
                  <a:lnTo>
                    <a:pt x="4" y="17"/>
                  </a:lnTo>
                  <a:lnTo>
                    <a:pt x="0" y="8"/>
                  </a:lnTo>
                  <a:lnTo>
                    <a:pt x="0" y="0"/>
                  </a:lnTo>
                  <a:lnTo>
                    <a:pt x="12" y="0"/>
                  </a:lnTo>
                  <a:lnTo>
                    <a:pt x="18" y="6"/>
                  </a:lnTo>
                  <a:lnTo>
                    <a:pt x="20" y="13"/>
                  </a:lnTo>
                  <a:lnTo>
                    <a:pt x="23"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59" name="Freeform 35"/>
            <p:cNvSpPr>
              <a:spLocks/>
            </p:cNvSpPr>
            <p:nvPr/>
          </p:nvSpPr>
          <p:spPr bwMode="auto">
            <a:xfrm>
              <a:off x="4248" y="2630"/>
              <a:ext cx="34" cy="42"/>
            </a:xfrm>
            <a:custGeom>
              <a:avLst/>
              <a:gdLst>
                <a:gd name="T0" fmla="*/ 2 w 68"/>
                <a:gd name="T1" fmla="*/ 0 h 86"/>
                <a:gd name="T2" fmla="*/ 2 w 68"/>
                <a:gd name="T3" fmla="*/ 1 h 86"/>
                <a:gd name="T4" fmla="*/ 1 w 68"/>
                <a:gd name="T5" fmla="*/ 1 h 86"/>
                <a:gd name="T6" fmla="*/ 1 w 68"/>
                <a:gd name="T7" fmla="*/ 1 h 86"/>
                <a:gd name="T8" fmla="*/ 1 w 68"/>
                <a:gd name="T9" fmla="*/ 2 h 86"/>
                <a:gd name="T10" fmla="*/ 2 w 68"/>
                <a:gd name="T11" fmla="*/ 2 h 86"/>
                <a:gd name="T12" fmla="*/ 2 w 68"/>
                <a:gd name="T13" fmla="*/ 2 h 86"/>
                <a:gd name="T14" fmla="*/ 2 w 68"/>
                <a:gd name="T15" fmla="*/ 2 h 86"/>
                <a:gd name="T16" fmla="*/ 1 w 68"/>
                <a:gd name="T17" fmla="*/ 2 h 86"/>
                <a:gd name="T18" fmla="*/ 1 w 68"/>
                <a:gd name="T19" fmla="*/ 2 h 86"/>
                <a:gd name="T20" fmla="*/ 1 w 68"/>
                <a:gd name="T21" fmla="*/ 1 h 86"/>
                <a:gd name="T22" fmla="*/ 1 w 68"/>
                <a:gd name="T23" fmla="*/ 1 h 86"/>
                <a:gd name="T24" fmla="*/ 1 w 68"/>
                <a:gd name="T25" fmla="*/ 1 h 86"/>
                <a:gd name="T26" fmla="*/ 0 w 68"/>
                <a:gd name="T27" fmla="*/ 0 h 86"/>
                <a:gd name="T28" fmla="*/ 1 w 68"/>
                <a:gd name="T29" fmla="*/ 0 h 86"/>
                <a:gd name="T30" fmla="*/ 1 w 68"/>
                <a:gd name="T31" fmla="*/ 0 h 86"/>
                <a:gd name="T32" fmla="*/ 1 w 68"/>
                <a:gd name="T33" fmla="*/ 0 h 86"/>
                <a:gd name="T34" fmla="*/ 1 w 68"/>
                <a:gd name="T35" fmla="*/ 0 h 86"/>
                <a:gd name="T36" fmla="*/ 2 w 68"/>
                <a:gd name="T37" fmla="*/ 0 h 86"/>
                <a:gd name="T38" fmla="*/ 2 w 68"/>
                <a:gd name="T39" fmla="*/ 0 h 86"/>
                <a:gd name="T40" fmla="*/ 2 w 68"/>
                <a:gd name="T41" fmla="*/ 0 h 86"/>
                <a:gd name="T42" fmla="*/ 2 w 68"/>
                <a:gd name="T43" fmla="*/ 0 h 86"/>
                <a:gd name="T44" fmla="*/ 2 w 68"/>
                <a:gd name="T45" fmla="*/ 0 h 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
                <a:gd name="T70" fmla="*/ 0 h 86"/>
                <a:gd name="T71" fmla="*/ 68 w 68"/>
                <a:gd name="T72" fmla="*/ 86 h 8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 h="86">
                  <a:moveTo>
                    <a:pt x="68" y="22"/>
                  </a:moveTo>
                  <a:lnTo>
                    <a:pt x="51" y="33"/>
                  </a:lnTo>
                  <a:lnTo>
                    <a:pt x="35" y="45"/>
                  </a:lnTo>
                  <a:lnTo>
                    <a:pt x="37" y="57"/>
                  </a:lnTo>
                  <a:lnTo>
                    <a:pt x="45" y="68"/>
                  </a:lnTo>
                  <a:lnTo>
                    <a:pt x="55" y="76"/>
                  </a:lnTo>
                  <a:lnTo>
                    <a:pt x="64" y="86"/>
                  </a:lnTo>
                  <a:lnTo>
                    <a:pt x="49" y="84"/>
                  </a:lnTo>
                  <a:lnTo>
                    <a:pt x="37" y="80"/>
                  </a:lnTo>
                  <a:lnTo>
                    <a:pt x="26" y="72"/>
                  </a:lnTo>
                  <a:lnTo>
                    <a:pt x="18" y="64"/>
                  </a:lnTo>
                  <a:lnTo>
                    <a:pt x="8" y="53"/>
                  </a:lnTo>
                  <a:lnTo>
                    <a:pt x="4" y="43"/>
                  </a:lnTo>
                  <a:lnTo>
                    <a:pt x="0" y="31"/>
                  </a:lnTo>
                  <a:lnTo>
                    <a:pt x="2" y="20"/>
                  </a:lnTo>
                  <a:lnTo>
                    <a:pt x="14" y="12"/>
                  </a:lnTo>
                  <a:lnTo>
                    <a:pt x="30" y="6"/>
                  </a:lnTo>
                  <a:lnTo>
                    <a:pt x="45" y="0"/>
                  </a:lnTo>
                  <a:lnTo>
                    <a:pt x="64" y="0"/>
                  </a:lnTo>
                  <a:lnTo>
                    <a:pt x="64" y="2"/>
                  </a:lnTo>
                  <a:lnTo>
                    <a:pt x="66" y="4"/>
                  </a:lnTo>
                  <a:lnTo>
                    <a:pt x="66" y="10"/>
                  </a:lnTo>
                  <a:lnTo>
                    <a:pt x="68" y="2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60" name="Freeform 36"/>
            <p:cNvSpPr>
              <a:spLocks/>
            </p:cNvSpPr>
            <p:nvPr/>
          </p:nvSpPr>
          <p:spPr bwMode="auto">
            <a:xfrm>
              <a:off x="4110" y="3009"/>
              <a:ext cx="113" cy="173"/>
            </a:xfrm>
            <a:custGeom>
              <a:avLst/>
              <a:gdLst>
                <a:gd name="T0" fmla="*/ 7 w 227"/>
                <a:gd name="T1" fmla="*/ 7 h 347"/>
                <a:gd name="T2" fmla="*/ 6 w 227"/>
                <a:gd name="T3" fmla="*/ 8 h 347"/>
                <a:gd name="T4" fmla="*/ 6 w 227"/>
                <a:gd name="T5" fmla="*/ 8 h 347"/>
                <a:gd name="T6" fmla="*/ 5 w 227"/>
                <a:gd name="T7" fmla="*/ 8 h 347"/>
                <a:gd name="T8" fmla="*/ 5 w 227"/>
                <a:gd name="T9" fmla="*/ 8 h 347"/>
                <a:gd name="T10" fmla="*/ 4 w 227"/>
                <a:gd name="T11" fmla="*/ 9 h 347"/>
                <a:gd name="T12" fmla="*/ 3 w 227"/>
                <a:gd name="T13" fmla="*/ 9 h 347"/>
                <a:gd name="T14" fmla="*/ 3 w 227"/>
                <a:gd name="T15" fmla="*/ 9 h 347"/>
                <a:gd name="T16" fmla="*/ 2 w 227"/>
                <a:gd name="T17" fmla="*/ 9 h 347"/>
                <a:gd name="T18" fmla="*/ 2 w 227"/>
                <a:gd name="T19" fmla="*/ 9 h 347"/>
                <a:gd name="T20" fmla="*/ 2 w 227"/>
                <a:gd name="T21" fmla="*/ 10 h 347"/>
                <a:gd name="T22" fmla="*/ 1 w 227"/>
                <a:gd name="T23" fmla="*/ 10 h 347"/>
                <a:gd name="T24" fmla="*/ 1 w 227"/>
                <a:gd name="T25" fmla="*/ 10 h 347"/>
                <a:gd name="T26" fmla="*/ 0 w 227"/>
                <a:gd name="T27" fmla="*/ 8 h 347"/>
                <a:gd name="T28" fmla="*/ 0 w 227"/>
                <a:gd name="T29" fmla="*/ 7 h 347"/>
                <a:gd name="T30" fmla="*/ 0 w 227"/>
                <a:gd name="T31" fmla="*/ 5 h 347"/>
                <a:gd name="T32" fmla="*/ 0 w 227"/>
                <a:gd name="T33" fmla="*/ 4 h 347"/>
                <a:gd name="T34" fmla="*/ 1 w 227"/>
                <a:gd name="T35" fmla="*/ 3 h 347"/>
                <a:gd name="T36" fmla="*/ 2 w 227"/>
                <a:gd name="T37" fmla="*/ 2 h 347"/>
                <a:gd name="T38" fmla="*/ 3 w 227"/>
                <a:gd name="T39" fmla="*/ 1 h 347"/>
                <a:gd name="T40" fmla="*/ 3 w 227"/>
                <a:gd name="T41" fmla="*/ 0 h 347"/>
                <a:gd name="T42" fmla="*/ 4 w 227"/>
                <a:gd name="T43" fmla="*/ 0 h 347"/>
                <a:gd name="T44" fmla="*/ 4 w 227"/>
                <a:gd name="T45" fmla="*/ 1 h 347"/>
                <a:gd name="T46" fmla="*/ 5 w 227"/>
                <a:gd name="T47" fmla="*/ 2 h 347"/>
                <a:gd name="T48" fmla="*/ 5 w 227"/>
                <a:gd name="T49" fmla="*/ 3 h 347"/>
                <a:gd name="T50" fmla="*/ 6 w 227"/>
                <a:gd name="T51" fmla="*/ 4 h 347"/>
                <a:gd name="T52" fmla="*/ 6 w 227"/>
                <a:gd name="T53" fmla="*/ 6 h 347"/>
                <a:gd name="T54" fmla="*/ 6 w 227"/>
                <a:gd name="T55" fmla="*/ 6 h 347"/>
                <a:gd name="T56" fmla="*/ 7 w 227"/>
                <a:gd name="T57" fmla="*/ 7 h 3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7"/>
                <a:gd name="T88" fmla="*/ 0 h 347"/>
                <a:gd name="T89" fmla="*/ 227 w 227"/>
                <a:gd name="T90" fmla="*/ 347 h 3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7" h="347">
                  <a:moveTo>
                    <a:pt x="227" y="244"/>
                  </a:moveTo>
                  <a:lnTo>
                    <a:pt x="215" y="256"/>
                  </a:lnTo>
                  <a:lnTo>
                    <a:pt x="202" y="269"/>
                  </a:lnTo>
                  <a:lnTo>
                    <a:pt x="184" y="277"/>
                  </a:lnTo>
                  <a:lnTo>
                    <a:pt x="167" y="287"/>
                  </a:lnTo>
                  <a:lnTo>
                    <a:pt x="146" y="290"/>
                  </a:lnTo>
                  <a:lnTo>
                    <a:pt x="126" y="296"/>
                  </a:lnTo>
                  <a:lnTo>
                    <a:pt x="107" y="300"/>
                  </a:lnTo>
                  <a:lnTo>
                    <a:pt x="95" y="306"/>
                  </a:lnTo>
                  <a:lnTo>
                    <a:pt x="80" y="318"/>
                  </a:lnTo>
                  <a:lnTo>
                    <a:pt x="66" y="331"/>
                  </a:lnTo>
                  <a:lnTo>
                    <a:pt x="52" y="341"/>
                  </a:lnTo>
                  <a:lnTo>
                    <a:pt x="45" y="347"/>
                  </a:lnTo>
                  <a:lnTo>
                    <a:pt x="12" y="277"/>
                  </a:lnTo>
                  <a:lnTo>
                    <a:pt x="0" y="225"/>
                  </a:lnTo>
                  <a:lnTo>
                    <a:pt x="2" y="184"/>
                  </a:lnTo>
                  <a:lnTo>
                    <a:pt x="20" y="153"/>
                  </a:lnTo>
                  <a:lnTo>
                    <a:pt x="41" y="120"/>
                  </a:lnTo>
                  <a:lnTo>
                    <a:pt x="70" y="89"/>
                  </a:lnTo>
                  <a:lnTo>
                    <a:pt x="97" y="50"/>
                  </a:lnTo>
                  <a:lnTo>
                    <a:pt x="124" y="0"/>
                  </a:lnTo>
                  <a:lnTo>
                    <a:pt x="134" y="13"/>
                  </a:lnTo>
                  <a:lnTo>
                    <a:pt x="148" y="40"/>
                  </a:lnTo>
                  <a:lnTo>
                    <a:pt x="165" y="75"/>
                  </a:lnTo>
                  <a:lnTo>
                    <a:pt x="182" y="116"/>
                  </a:lnTo>
                  <a:lnTo>
                    <a:pt x="196" y="153"/>
                  </a:lnTo>
                  <a:lnTo>
                    <a:pt x="212" y="192"/>
                  </a:lnTo>
                  <a:lnTo>
                    <a:pt x="221" y="223"/>
                  </a:lnTo>
                  <a:lnTo>
                    <a:pt x="227" y="244"/>
                  </a:lnTo>
                  <a:close/>
                </a:path>
              </a:pathLst>
            </a:custGeom>
            <a:solidFill>
              <a:srgbClr val="99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61" name="Freeform 37"/>
            <p:cNvSpPr>
              <a:spLocks/>
            </p:cNvSpPr>
            <p:nvPr/>
          </p:nvSpPr>
          <p:spPr bwMode="auto">
            <a:xfrm>
              <a:off x="3952" y="2704"/>
              <a:ext cx="217" cy="151"/>
            </a:xfrm>
            <a:custGeom>
              <a:avLst/>
              <a:gdLst>
                <a:gd name="T0" fmla="*/ 13 w 434"/>
                <a:gd name="T1" fmla="*/ 4 h 300"/>
                <a:gd name="T2" fmla="*/ 12 w 434"/>
                <a:gd name="T3" fmla="*/ 5 h 300"/>
                <a:gd name="T4" fmla="*/ 11 w 434"/>
                <a:gd name="T5" fmla="*/ 5 h 300"/>
                <a:gd name="T6" fmla="*/ 10 w 434"/>
                <a:gd name="T7" fmla="*/ 5 h 300"/>
                <a:gd name="T8" fmla="*/ 10 w 434"/>
                <a:gd name="T9" fmla="*/ 4 h 300"/>
                <a:gd name="T10" fmla="*/ 9 w 434"/>
                <a:gd name="T11" fmla="*/ 3 h 300"/>
                <a:gd name="T12" fmla="*/ 9 w 434"/>
                <a:gd name="T13" fmla="*/ 3 h 300"/>
                <a:gd name="T14" fmla="*/ 10 w 434"/>
                <a:gd name="T15" fmla="*/ 4 h 300"/>
                <a:gd name="T16" fmla="*/ 10 w 434"/>
                <a:gd name="T17" fmla="*/ 5 h 300"/>
                <a:gd name="T18" fmla="*/ 9 w 434"/>
                <a:gd name="T19" fmla="*/ 5 h 300"/>
                <a:gd name="T20" fmla="*/ 9 w 434"/>
                <a:gd name="T21" fmla="*/ 5 h 300"/>
                <a:gd name="T22" fmla="*/ 8 w 434"/>
                <a:gd name="T23" fmla="*/ 6 h 300"/>
                <a:gd name="T24" fmla="*/ 8 w 434"/>
                <a:gd name="T25" fmla="*/ 6 h 300"/>
                <a:gd name="T26" fmla="*/ 7 w 434"/>
                <a:gd name="T27" fmla="*/ 7 h 300"/>
                <a:gd name="T28" fmla="*/ 7 w 434"/>
                <a:gd name="T29" fmla="*/ 7 h 300"/>
                <a:gd name="T30" fmla="*/ 6 w 434"/>
                <a:gd name="T31" fmla="*/ 7 h 300"/>
                <a:gd name="T32" fmla="*/ 6 w 434"/>
                <a:gd name="T33" fmla="*/ 6 h 300"/>
                <a:gd name="T34" fmla="*/ 5 w 434"/>
                <a:gd name="T35" fmla="*/ 6 h 300"/>
                <a:gd name="T36" fmla="*/ 6 w 434"/>
                <a:gd name="T37" fmla="*/ 6 h 300"/>
                <a:gd name="T38" fmla="*/ 6 w 434"/>
                <a:gd name="T39" fmla="*/ 7 h 300"/>
                <a:gd name="T40" fmla="*/ 7 w 434"/>
                <a:gd name="T41" fmla="*/ 8 h 300"/>
                <a:gd name="T42" fmla="*/ 6 w 434"/>
                <a:gd name="T43" fmla="*/ 9 h 300"/>
                <a:gd name="T44" fmla="*/ 6 w 434"/>
                <a:gd name="T45" fmla="*/ 9 h 300"/>
                <a:gd name="T46" fmla="*/ 5 w 434"/>
                <a:gd name="T47" fmla="*/ 10 h 300"/>
                <a:gd name="T48" fmla="*/ 4 w 434"/>
                <a:gd name="T49" fmla="*/ 9 h 300"/>
                <a:gd name="T50" fmla="*/ 3 w 434"/>
                <a:gd name="T51" fmla="*/ 9 h 300"/>
                <a:gd name="T52" fmla="*/ 1 w 434"/>
                <a:gd name="T53" fmla="*/ 9 h 300"/>
                <a:gd name="T54" fmla="*/ 0 w 434"/>
                <a:gd name="T55" fmla="*/ 8 h 300"/>
                <a:gd name="T56" fmla="*/ 1 w 434"/>
                <a:gd name="T57" fmla="*/ 6 h 300"/>
                <a:gd name="T58" fmla="*/ 1 w 434"/>
                <a:gd name="T59" fmla="*/ 5 h 300"/>
                <a:gd name="T60" fmla="*/ 3 w 434"/>
                <a:gd name="T61" fmla="*/ 4 h 300"/>
                <a:gd name="T62" fmla="*/ 5 w 434"/>
                <a:gd name="T63" fmla="*/ 3 h 300"/>
                <a:gd name="T64" fmla="*/ 5 w 434"/>
                <a:gd name="T65" fmla="*/ 2 h 300"/>
                <a:gd name="T66" fmla="*/ 5 w 434"/>
                <a:gd name="T67" fmla="*/ 2 h 300"/>
                <a:gd name="T68" fmla="*/ 6 w 434"/>
                <a:gd name="T69" fmla="*/ 1 h 300"/>
                <a:gd name="T70" fmla="*/ 7 w 434"/>
                <a:gd name="T71" fmla="*/ 1 h 300"/>
                <a:gd name="T72" fmla="*/ 10 w 434"/>
                <a:gd name="T73" fmla="*/ 0 h 300"/>
                <a:gd name="T74" fmla="*/ 12 w 434"/>
                <a:gd name="T75" fmla="*/ 1 h 300"/>
                <a:gd name="T76" fmla="*/ 14 w 434"/>
                <a:gd name="T77" fmla="*/ 3 h 3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4"/>
                <a:gd name="T118" fmla="*/ 0 h 300"/>
                <a:gd name="T119" fmla="*/ 434 w 434"/>
                <a:gd name="T120" fmla="*/ 300 h 3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4" h="300">
                  <a:moveTo>
                    <a:pt x="434" y="114"/>
                  </a:moveTo>
                  <a:lnTo>
                    <a:pt x="398" y="120"/>
                  </a:lnTo>
                  <a:lnTo>
                    <a:pt x="372" y="128"/>
                  </a:lnTo>
                  <a:lnTo>
                    <a:pt x="353" y="132"/>
                  </a:lnTo>
                  <a:lnTo>
                    <a:pt x="341" y="135"/>
                  </a:lnTo>
                  <a:lnTo>
                    <a:pt x="328" y="137"/>
                  </a:lnTo>
                  <a:lnTo>
                    <a:pt x="320" y="139"/>
                  </a:lnTo>
                  <a:lnTo>
                    <a:pt x="312" y="130"/>
                  </a:lnTo>
                  <a:lnTo>
                    <a:pt x="304" y="120"/>
                  </a:lnTo>
                  <a:lnTo>
                    <a:pt x="293" y="108"/>
                  </a:lnTo>
                  <a:lnTo>
                    <a:pt x="283" y="99"/>
                  </a:lnTo>
                  <a:lnTo>
                    <a:pt x="262" y="79"/>
                  </a:lnTo>
                  <a:lnTo>
                    <a:pt x="246" y="73"/>
                  </a:lnTo>
                  <a:lnTo>
                    <a:pt x="258" y="89"/>
                  </a:lnTo>
                  <a:lnTo>
                    <a:pt x="275" y="108"/>
                  </a:lnTo>
                  <a:lnTo>
                    <a:pt x="289" y="126"/>
                  </a:lnTo>
                  <a:lnTo>
                    <a:pt x="299" y="143"/>
                  </a:lnTo>
                  <a:lnTo>
                    <a:pt x="289" y="145"/>
                  </a:lnTo>
                  <a:lnTo>
                    <a:pt x="279" y="147"/>
                  </a:lnTo>
                  <a:lnTo>
                    <a:pt x="273" y="147"/>
                  </a:lnTo>
                  <a:lnTo>
                    <a:pt x="268" y="147"/>
                  </a:lnTo>
                  <a:lnTo>
                    <a:pt x="260" y="149"/>
                  </a:lnTo>
                  <a:lnTo>
                    <a:pt x="250" y="151"/>
                  </a:lnTo>
                  <a:lnTo>
                    <a:pt x="244" y="165"/>
                  </a:lnTo>
                  <a:lnTo>
                    <a:pt x="242" y="178"/>
                  </a:lnTo>
                  <a:lnTo>
                    <a:pt x="240" y="190"/>
                  </a:lnTo>
                  <a:lnTo>
                    <a:pt x="240" y="205"/>
                  </a:lnTo>
                  <a:lnTo>
                    <a:pt x="229" y="207"/>
                  </a:lnTo>
                  <a:lnTo>
                    <a:pt x="221" y="209"/>
                  </a:lnTo>
                  <a:lnTo>
                    <a:pt x="215" y="209"/>
                  </a:lnTo>
                  <a:lnTo>
                    <a:pt x="209" y="209"/>
                  </a:lnTo>
                  <a:lnTo>
                    <a:pt x="192" y="192"/>
                  </a:lnTo>
                  <a:lnTo>
                    <a:pt x="178" y="178"/>
                  </a:lnTo>
                  <a:lnTo>
                    <a:pt x="163" y="161"/>
                  </a:lnTo>
                  <a:lnTo>
                    <a:pt x="147" y="147"/>
                  </a:lnTo>
                  <a:lnTo>
                    <a:pt x="147" y="161"/>
                  </a:lnTo>
                  <a:lnTo>
                    <a:pt x="153" y="174"/>
                  </a:lnTo>
                  <a:lnTo>
                    <a:pt x="161" y="186"/>
                  </a:lnTo>
                  <a:lnTo>
                    <a:pt x="171" y="199"/>
                  </a:lnTo>
                  <a:lnTo>
                    <a:pt x="178" y="209"/>
                  </a:lnTo>
                  <a:lnTo>
                    <a:pt x="188" y="221"/>
                  </a:lnTo>
                  <a:lnTo>
                    <a:pt x="194" y="232"/>
                  </a:lnTo>
                  <a:lnTo>
                    <a:pt x="200" y="246"/>
                  </a:lnTo>
                  <a:lnTo>
                    <a:pt x="190" y="260"/>
                  </a:lnTo>
                  <a:lnTo>
                    <a:pt x="182" y="275"/>
                  </a:lnTo>
                  <a:lnTo>
                    <a:pt x="176" y="287"/>
                  </a:lnTo>
                  <a:lnTo>
                    <a:pt x="175" y="300"/>
                  </a:lnTo>
                  <a:lnTo>
                    <a:pt x="151" y="292"/>
                  </a:lnTo>
                  <a:lnTo>
                    <a:pt x="128" y="289"/>
                  </a:lnTo>
                  <a:lnTo>
                    <a:pt x="107" y="285"/>
                  </a:lnTo>
                  <a:lnTo>
                    <a:pt x="87" y="285"/>
                  </a:lnTo>
                  <a:lnTo>
                    <a:pt x="66" y="283"/>
                  </a:lnTo>
                  <a:lnTo>
                    <a:pt x="45" y="283"/>
                  </a:lnTo>
                  <a:lnTo>
                    <a:pt x="23" y="285"/>
                  </a:lnTo>
                  <a:lnTo>
                    <a:pt x="2" y="287"/>
                  </a:lnTo>
                  <a:lnTo>
                    <a:pt x="0" y="242"/>
                  </a:lnTo>
                  <a:lnTo>
                    <a:pt x="2" y="209"/>
                  </a:lnTo>
                  <a:lnTo>
                    <a:pt x="6" y="182"/>
                  </a:lnTo>
                  <a:lnTo>
                    <a:pt x="16" y="163"/>
                  </a:lnTo>
                  <a:lnTo>
                    <a:pt x="31" y="145"/>
                  </a:lnTo>
                  <a:lnTo>
                    <a:pt x="54" y="130"/>
                  </a:lnTo>
                  <a:lnTo>
                    <a:pt x="87" y="114"/>
                  </a:lnTo>
                  <a:lnTo>
                    <a:pt x="134" y="99"/>
                  </a:lnTo>
                  <a:lnTo>
                    <a:pt x="138" y="87"/>
                  </a:lnTo>
                  <a:lnTo>
                    <a:pt x="142" y="75"/>
                  </a:lnTo>
                  <a:lnTo>
                    <a:pt x="145" y="64"/>
                  </a:lnTo>
                  <a:lnTo>
                    <a:pt x="151" y="54"/>
                  </a:lnTo>
                  <a:lnTo>
                    <a:pt x="155" y="40"/>
                  </a:lnTo>
                  <a:lnTo>
                    <a:pt x="161" y="29"/>
                  </a:lnTo>
                  <a:lnTo>
                    <a:pt x="169" y="17"/>
                  </a:lnTo>
                  <a:lnTo>
                    <a:pt x="180" y="7"/>
                  </a:lnTo>
                  <a:lnTo>
                    <a:pt x="213" y="4"/>
                  </a:lnTo>
                  <a:lnTo>
                    <a:pt x="252" y="2"/>
                  </a:lnTo>
                  <a:lnTo>
                    <a:pt x="291" y="0"/>
                  </a:lnTo>
                  <a:lnTo>
                    <a:pt x="332" y="6"/>
                  </a:lnTo>
                  <a:lnTo>
                    <a:pt x="365" y="13"/>
                  </a:lnTo>
                  <a:lnTo>
                    <a:pt x="396" y="35"/>
                  </a:lnTo>
                  <a:lnTo>
                    <a:pt x="419" y="66"/>
                  </a:lnTo>
                  <a:lnTo>
                    <a:pt x="434" y="114"/>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62" name="Freeform 38"/>
            <p:cNvSpPr>
              <a:spLocks/>
            </p:cNvSpPr>
            <p:nvPr/>
          </p:nvSpPr>
          <p:spPr bwMode="auto">
            <a:xfrm>
              <a:off x="4064" y="2881"/>
              <a:ext cx="99" cy="197"/>
            </a:xfrm>
            <a:custGeom>
              <a:avLst/>
              <a:gdLst>
                <a:gd name="T0" fmla="*/ 6 w 198"/>
                <a:gd name="T1" fmla="*/ 7 h 393"/>
                <a:gd name="T2" fmla="*/ 6 w 198"/>
                <a:gd name="T3" fmla="*/ 8 h 393"/>
                <a:gd name="T4" fmla="*/ 6 w 198"/>
                <a:gd name="T5" fmla="*/ 9 h 393"/>
                <a:gd name="T6" fmla="*/ 6 w 198"/>
                <a:gd name="T7" fmla="*/ 10 h 393"/>
                <a:gd name="T8" fmla="*/ 5 w 198"/>
                <a:gd name="T9" fmla="*/ 10 h 393"/>
                <a:gd name="T10" fmla="*/ 4 w 198"/>
                <a:gd name="T11" fmla="*/ 11 h 393"/>
                <a:gd name="T12" fmla="*/ 3 w 198"/>
                <a:gd name="T13" fmla="*/ 11 h 393"/>
                <a:gd name="T14" fmla="*/ 3 w 198"/>
                <a:gd name="T15" fmla="*/ 12 h 393"/>
                <a:gd name="T16" fmla="*/ 3 w 198"/>
                <a:gd name="T17" fmla="*/ 13 h 393"/>
                <a:gd name="T18" fmla="*/ 3 w 198"/>
                <a:gd name="T19" fmla="*/ 12 h 393"/>
                <a:gd name="T20" fmla="*/ 2 w 198"/>
                <a:gd name="T21" fmla="*/ 11 h 393"/>
                <a:gd name="T22" fmla="*/ 2 w 198"/>
                <a:gd name="T23" fmla="*/ 10 h 393"/>
                <a:gd name="T24" fmla="*/ 2 w 198"/>
                <a:gd name="T25" fmla="*/ 9 h 393"/>
                <a:gd name="T26" fmla="*/ 2 w 198"/>
                <a:gd name="T27" fmla="*/ 7 h 393"/>
                <a:gd name="T28" fmla="*/ 2 w 198"/>
                <a:gd name="T29" fmla="*/ 6 h 393"/>
                <a:gd name="T30" fmla="*/ 2 w 198"/>
                <a:gd name="T31" fmla="*/ 4 h 393"/>
                <a:gd name="T32" fmla="*/ 2 w 198"/>
                <a:gd name="T33" fmla="*/ 3 h 393"/>
                <a:gd name="T34" fmla="*/ 1 w 198"/>
                <a:gd name="T35" fmla="*/ 3 h 393"/>
                <a:gd name="T36" fmla="*/ 1 w 198"/>
                <a:gd name="T37" fmla="*/ 2 h 393"/>
                <a:gd name="T38" fmla="*/ 1 w 198"/>
                <a:gd name="T39" fmla="*/ 2 h 393"/>
                <a:gd name="T40" fmla="*/ 1 w 198"/>
                <a:gd name="T41" fmla="*/ 1 h 393"/>
                <a:gd name="T42" fmla="*/ 1 w 198"/>
                <a:gd name="T43" fmla="*/ 1 h 393"/>
                <a:gd name="T44" fmla="*/ 0 w 198"/>
                <a:gd name="T45" fmla="*/ 0 h 393"/>
                <a:gd name="T46" fmla="*/ 1 w 198"/>
                <a:gd name="T47" fmla="*/ 1 h 393"/>
                <a:gd name="T48" fmla="*/ 2 w 198"/>
                <a:gd name="T49" fmla="*/ 2 h 393"/>
                <a:gd name="T50" fmla="*/ 3 w 198"/>
                <a:gd name="T51" fmla="*/ 2 h 393"/>
                <a:gd name="T52" fmla="*/ 4 w 198"/>
                <a:gd name="T53" fmla="*/ 3 h 393"/>
                <a:gd name="T54" fmla="*/ 5 w 198"/>
                <a:gd name="T55" fmla="*/ 4 h 393"/>
                <a:gd name="T56" fmla="*/ 6 w 198"/>
                <a:gd name="T57" fmla="*/ 5 h 393"/>
                <a:gd name="T58" fmla="*/ 6 w 198"/>
                <a:gd name="T59" fmla="*/ 6 h 393"/>
                <a:gd name="T60" fmla="*/ 6 w 198"/>
                <a:gd name="T61" fmla="*/ 7 h 3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8"/>
                <a:gd name="T94" fmla="*/ 0 h 393"/>
                <a:gd name="T95" fmla="*/ 198 w 198"/>
                <a:gd name="T96" fmla="*/ 393 h 3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8" h="393">
                  <a:moveTo>
                    <a:pt x="198" y="211"/>
                  </a:moveTo>
                  <a:lnTo>
                    <a:pt x="188" y="240"/>
                  </a:lnTo>
                  <a:lnTo>
                    <a:pt x="178" y="267"/>
                  </a:lnTo>
                  <a:lnTo>
                    <a:pt x="163" y="290"/>
                  </a:lnTo>
                  <a:lnTo>
                    <a:pt x="147" y="312"/>
                  </a:lnTo>
                  <a:lnTo>
                    <a:pt x="128" y="331"/>
                  </a:lnTo>
                  <a:lnTo>
                    <a:pt x="111" y="351"/>
                  </a:lnTo>
                  <a:lnTo>
                    <a:pt x="91" y="370"/>
                  </a:lnTo>
                  <a:lnTo>
                    <a:pt x="74" y="393"/>
                  </a:lnTo>
                  <a:lnTo>
                    <a:pt x="66" y="376"/>
                  </a:lnTo>
                  <a:lnTo>
                    <a:pt x="60" y="347"/>
                  </a:lnTo>
                  <a:lnTo>
                    <a:pt x="56" y="306"/>
                  </a:lnTo>
                  <a:lnTo>
                    <a:pt x="54" y="259"/>
                  </a:lnTo>
                  <a:lnTo>
                    <a:pt x="48" y="209"/>
                  </a:lnTo>
                  <a:lnTo>
                    <a:pt x="45" y="164"/>
                  </a:lnTo>
                  <a:lnTo>
                    <a:pt x="41" y="124"/>
                  </a:lnTo>
                  <a:lnTo>
                    <a:pt x="37" y="95"/>
                  </a:lnTo>
                  <a:lnTo>
                    <a:pt x="27" y="71"/>
                  </a:lnTo>
                  <a:lnTo>
                    <a:pt x="19" y="56"/>
                  </a:lnTo>
                  <a:lnTo>
                    <a:pt x="14" y="40"/>
                  </a:lnTo>
                  <a:lnTo>
                    <a:pt x="10" y="29"/>
                  </a:lnTo>
                  <a:lnTo>
                    <a:pt x="2" y="11"/>
                  </a:lnTo>
                  <a:lnTo>
                    <a:pt x="0" y="0"/>
                  </a:lnTo>
                  <a:lnTo>
                    <a:pt x="27" y="11"/>
                  </a:lnTo>
                  <a:lnTo>
                    <a:pt x="60" y="33"/>
                  </a:lnTo>
                  <a:lnTo>
                    <a:pt x="91" y="56"/>
                  </a:lnTo>
                  <a:lnTo>
                    <a:pt x="122" y="85"/>
                  </a:lnTo>
                  <a:lnTo>
                    <a:pt x="149" y="114"/>
                  </a:lnTo>
                  <a:lnTo>
                    <a:pt x="173" y="147"/>
                  </a:lnTo>
                  <a:lnTo>
                    <a:pt x="188" y="178"/>
                  </a:lnTo>
                  <a:lnTo>
                    <a:pt x="198" y="211"/>
                  </a:ln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63" name="Freeform 39"/>
            <p:cNvSpPr>
              <a:spLocks/>
            </p:cNvSpPr>
            <p:nvPr/>
          </p:nvSpPr>
          <p:spPr bwMode="auto">
            <a:xfrm>
              <a:off x="3535" y="2790"/>
              <a:ext cx="357" cy="370"/>
            </a:xfrm>
            <a:custGeom>
              <a:avLst/>
              <a:gdLst>
                <a:gd name="T0" fmla="*/ 22 w 716"/>
                <a:gd name="T1" fmla="*/ 5 h 741"/>
                <a:gd name="T2" fmla="*/ 21 w 716"/>
                <a:gd name="T3" fmla="*/ 5 h 741"/>
                <a:gd name="T4" fmla="*/ 21 w 716"/>
                <a:gd name="T5" fmla="*/ 6 h 741"/>
                <a:gd name="T6" fmla="*/ 20 w 716"/>
                <a:gd name="T7" fmla="*/ 6 h 741"/>
                <a:gd name="T8" fmla="*/ 19 w 716"/>
                <a:gd name="T9" fmla="*/ 7 h 741"/>
                <a:gd name="T10" fmla="*/ 19 w 716"/>
                <a:gd name="T11" fmla="*/ 7 h 741"/>
                <a:gd name="T12" fmla="*/ 19 w 716"/>
                <a:gd name="T13" fmla="*/ 8 h 741"/>
                <a:gd name="T14" fmla="*/ 18 w 716"/>
                <a:gd name="T15" fmla="*/ 8 h 741"/>
                <a:gd name="T16" fmla="*/ 18 w 716"/>
                <a:gd name="T17" fmla="*/ 9 h 741"/>
                <a:gd name="T18" fmla="*/ 18 w 716"/>
                <a:gd name="T19" fmla="*/ 9 h 741"/>
                <a:gd name="T20" fmla="*/ 17 w 716"/>
                <a:gd name="T21" fmla="*/ 9 h 741"/>
                <a:gd name="T22" fmla="*/ 16 w 716"/>
                <a:gd name="T23" fmla="*/ 7 h 741"/>
                <a:gd name="T24" fmla="*/ 15 w 716"/>
                <a:gd name="T25" fmla="*/ 7 h 741"/>
                <a:gd name="T26" fmla="*/ 14 w 716"/>
                <a:gd name="T27" fmla="*/ 6 h 741"/>
                <a:gd name="T28" fmla="*/ 13 w 716"/>
                <a:gd name="T29" fmla="*/ 6 h 741"/>
                <a:gd name="T30" fmla="*/ 12 w 716"/>
                <a:gd name="T31" fmla="*/ 6 h 741"/>
                <a:gd name="T32" fmla="*/ 11 w 716"/>
                <a:gd name="T33" fmla="*/ 6 h 741"/>
                <a:gd name="T34" fmla="*/ 10 w 716"/>
                <a:gd name="T35" fmla="*/ 6 h 741"/>
                <a:gd name="T36" fmla="*/ 8 w 716"/>
                <a:gd name="T37" fmla="*/ 6 h 741"/>
                <a:gd name="T38" fmla="*/ 8 w 716"/>
                <a:gd name="T39" fmla="*/ 7 h 741"/>
                <a:gd name="T40" fmla="*/ 8 w 716"/>
                <a:gd name="T41" fmla="*/ 7 h 741"/>
                <a:gd name="T42" fmla="*/ 7 w 716"/>
                <a:gd name="T43" fmla="*/ 7 h 741"/>
                <a:gd name="T44" fmla="*/ 7 w 716"/>
                <a:gd name="T45" fmla="*/ 8 h 741"/>
                <a:gd name="T46" fmla="*/ 6 w 716"/>
                <a:gd name="T47" fmla="*/ 9 h 741"/>
                <a:gd name="T48" fmla="*/ 5 w 716"/>
                <a:gd name="T49" fmla="*/ 11 h 741"/>
                <a:gd name="T50" fmla="*/ 4 w 716"/>
                <a:gd name="T51" fmla="*/ 12 h 741"/>
                <a:gd name="T52" fmla="*/ 4 w 716"/>
                <a:gd name="T53" fmla="*/ 14 h 741"/>
                <a:gd name="T54" fmla="*/ 4 w 716"/>
                <a:gd name="T55" fmla="*/ 15 h 741"/>
                <a:gd name="T56" fmla="*/ 4 w 716"/>
                <a:gd name="T57" fmla="*/ 17 h 741"/>
                <a:gd name="T58" fmla="*/ 3 w 716"/>
                <a:gd name="T59" fmla="*/ 18 h 741"/>
                <a:gd name="T60" fmla="*/ 3 w 716"/>
                <a:gd name="T61" fmla="*/ 20 h 741"/>
                <a:gd name="T62" fmla="*/ 3 w 716"/>
                <a:gd name="T63" fmla="*/ 20 h 741"/>
                <a:gd name="T64" fmla="*/ 2 w 716"/>
                <a:gd name="T65" fmla="*/ 21 h 741"/>
                <a:gd name="T66" fmla="*/ 2 w 716"/>
                <a:gd name="T67" fmla="*/ 21 h 741"/>
                <a:gd name="T68" fmla="*/ 1 w 716"/>
                <a:gd name="T69" fmla="*/ 22 h 741"/>
                <a:gd name="T70" fmla="*/ 1 w 716"/>
                <a:gd name="T71" fmla="*/ 22 h 741"/>
                <a:gd name="T72" fmla="*/ 0 w 716"/>
                <a:gd name="T73" fmla="*/ 22 h 741"/>
                <a:gd name="T74" fmla="*/ 0 w 716"/>
                <a:gd name="T75" fmla="*/ 22 h 741"/>
                <a:gd name="T76" fmla="*/ 0 w 716"/>
                <a:gd name="T77" fmla="*/ 23 h 741"/>
                <a:gd name="T78" fmla="*/ 0 w 716"/>
                <a:gd name="T79" fmla="*/ 22 h 741"/>
                <a:gd name="T80" fmla="*/ 0 w 716"/>
                <a:gd name="T81" fmla="*/ 21 h 741"/>
                <a:gd name="T82" fmla="*/ 0 w 716"/>
                <a:gd name="T83" fmla="*/ 21 h 741"/>
                <a:gd name="T84" fmla="*/ 0 w 716"/>
                <a:gd name="T85" fmla="*/ 20 h 741"/>
                <a:gd name="T86" fmla="*/ 0 w 716"/>
                <a:gd name="T87" fmla="*/ 20 h 741"/>
                <a:gd name="T88" fmla="*/ 0 w 716"/>
                <a:gd name="T89" fmla="*/ 19 h 741"/>
                <a:gd name="T90" fmla="*/ 0 w 716"/>
                <a:gd name="T91" fmla="*/ 18 h 741"/>
                <a:gd name="T92" fmla="*/ 0 w 716"/>
                <a:gd name="T93" fmla="*/ 18 h 741"/>
                <a:gd name="T94" fmla="*/ 1 w 716"/>
                <a:gd name="T95" fmla="*/ 16 h 741"/>
                <a:gd name="T96" fmla="*/ 2 w 716"/>
                <a:gd name="T97" fmla="*/ 14 h 741"/>
                <a:gd name="T98" fmla="*/ 3 w 716"/>
                <a:gd name="T99" fmla="*/ 12 h 741"/>
                <a:gd name="T100" fmla="*/ 4 w 716"/>
                <a:gd name="T101" fmla="*/ 10 h 741"/>
                <a:gd name="T102" fmla="*/ 5 w 716"/>
                <a:gd name="T103" fmla="*/ 8 h 741"/>
                <a:gd name="T104" fmla="*/ 6 w 716"/>
                <a:gd name="T105" fmla="*/ 7 h 741"/>
                <a:gd name="T106" fmla="*/ 7 w 716"/>
                <a:gd name="T107" fmla="*/ 5 h 741"/>
                <a:gd name="T108" fmla="*/ 9 w 716"/>
                <a:gd name="T109" fmla="*/ 4 h 741"/>
                <a:gd name="T110" fmla="*/ 10 w 716"/>
                <a:gd name="T111" fmla="*/ 2 h 741"/>
                <a:gd name="T112" fmla="*/ 12 w 716"/>
                <a:gd name="T113" fmla="*/ 1 h 741"/>
                <a:gd name="T114" fmla="*/ 14 w 716"/>
                <a:gd name="T115" fmla="*/ 0 h 741"/>
                <a:gd name="T116" fmla="*/ 16 w 716"/>
                <a:gd name="T117" fmla="*/ 0 h 741"/>
                <a:gd name="T118" fmla="*/ 18 w 716"/>
                <a:gd name="T119" fmla="*/ 0 h 741"/>
                <a:gd name="T120" fmla="*/ 20 w 716"/>
                <a:gd name="T121" fmla="*/ 0 h 741"/>
                <a:gd name="T122" fmla="*/ 21 w 716"/>
                <a:gd name="T123" fmla="*/ 2 h 741"/>
                <a:gd name="T124" fmla="*/ 22 w 716"/>
                <a:gd name="T125" fmla="*/ 5 h 7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16"/>
                <a:gd name="T190" fmla="*/ 0 h 741"/>
                <a:gd name="T191" fmla="*/ 716 w 716"/>
                <a:gd name="T192" fmla="*/ 741 h 74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16" h="741">
                  <a:moveTo>
                    <a:pt x="716" y="163"/>
                  </a:moveTo>
                  <a:lnTo>
                    <a:pt x="692" y="179"/>
                  </a:lnTo>
                  <a:lnTo>
                    <a:pt x="673" y="196"/>
                  </a:lnTo>
                  <a:lnTo>
                    <a:pt x="654" y="212"/>
                  </a:lnTo>
                  <a:lnTo>
                    <a:pt x="640" y="227"/>
                  </a:lnTo>
                  <a:lnTo>
                    <a:pt x="623" y="243"/>
                  </a:lnTo>
                  <a:lnTo>
                    <a:pt x="609" y="260"/>
                  </a:lnTo>
                  <a:lnTo>
                    <a:pt x="595" y="278"/>
                  </a:lnTo>
                  <a:lnTo>
                    <a:pt x="584" y="299"/>
                  </a:lnTo>
                  <a:lnTo>
                    <a:pt x="578" y="299"/>
                  </a:lnTo>
                  <a:lnTo>
                    <a:pt x="572" y="299"/>
                  </a:lnTo>
                  <a:lnTo>
                    <a:pt x="535" y="254"/>
                  </a:lnTo>
                  <a:lnTo>
                    <a:pt x="506" y="225"/>
                  </a:lnTo>
                  <a:lnTo>
                    <a:pt x="475" y="204"/>
                  </a:lnTo>
                  <a:lnTo>
                    <a:pt x="446" y="196"/>
                  </a:lnTo>
                  <a:lnTo>
                    <a:pt x="411" y="192"/>
                  </a:lnTo>
                  <a:lnTo>
                    <a:pt x="376" y="196"/>
                  </a:lnTo>
                  <a:lnTo>
                    <a:pt x="334" y="202"/>
                  </a:lnTo>
                  <a:lnTo>
                    <a:pt x="287" y="212"/>
                  </a:lnTo>
                  <a:lnTo>
                    <a:pt x="277" y="225"/>
                  </a:lnTo>
                  <a:lnTo>
                    <a:pt x="262" y="241"/>
                  </a:lnTo>
                  <a:lnTo>
                    <a:pt x="242" y="250"/>
                  </a:lnTo>
                  <a:lnTo>
                    <a:pt x="233" y="258"/>
                  </a:lnTo>
                  <a:lnTo>
                    <a:pt x="198" y="309"/>
                  </a:lnTo>
                  <a:lnTo>
                    <a:pt x="173" y="357"/>
                  </a:lnTo>
                  <a:lnTo>
                    <a:pt x="153" y="406"/>
                  </a:lnTo>
                  <a:lnTo>
                    <a:pt x="142" y="454"/>
                  </a:lnTo>
                  <a:lnTo>
                    <a:pt x="132" y="503"/>
                  </a:lnTo>
                  <a:lnTo>
                    <a:pt x="128" y="553"/>
                  </a:lnTo>
                  <a:lnTo>
                    <a:pt x="126" y="605"/>
                  </a:lnTo>
                  <a:lnTo>
                    <a:pt x="126" y="665"/>
                  </a:lnTo>
                  <a:lnTo>
                    <a:pt x="105" y="671"/>
                  </a:lnTo>
                  <a:lnTo>
                    <a:pt x="87" y="683"/>
                  </a:lnTo>
                  <a:lnTo>
                    <a:pt x="70" y="695"/>
                  </a:lnTo>
                  <a:lnTo>
                    <a:pt x="56" y="708"/>
                  </a:lnTo>
                  <a:lnTo>
                    <a:pt x="43" y="718"/>
                  </a:lnTo>
                  <a:lnTo>
                    <a:pt x="31" y="729"/>
                  </a:lnTo>
                  <a:lnTo>
                    <a:pt x="19" y="735"/>
                  </a:lnTo>
                  <a:lnTo>
                    <a:pt x="12" y="741"/>
                  </a:lnTo>
                  <a:lnTo>
                    <a:pt x="6" y="720"/>
                  </a:lnTo>
                  <a:lnTo>
                    <a:pt x="4" y="700"/>
                  </a:lnTo>
                  <a:lnTo>
                    <a:pt x="0" y="681"/>
                  </a:lnTo>
                  <a:lnTo>
                    <a:pt x="0" y="662"/>
                  </a:lnTo>
                  <a:lnTo>
                    <a:pt x="0" y="640"/>
                  </a:lnTo>
                  <a:lnTo>
                    <a:pt x="0" y="619"/>
                  </a:lnTo>
                  <a:lnTo>
                    <a:pt x="0" y="598"/>
                  </a:lnTo>
                  <a:lnTo>
                    <a:pt x="2" y="576"/>
                  </a:lnTo>
                  <a:lnTo>
                    <a:pt x="45" y="530"/>
                  </a:lnTo>
                  <a:lnTo>
                    <a:pt x="80" y="473"/>
                  </a:lnTo>
                  <a:lnTo>
                    <a:pt x="109" y="411"/>
                  </a:lnTo>
                  <a:lnTo>
                    <a:pt x="136" y="349"/>
                  </a:lnTo>
                  <a:lnTo>
                    <a:pt x="163" y="285"/>
                  </a:lnTo>
                  <a:lnTo>
                    <a:pt x="200" y="229"/>
                  </a:lnTo>
                  <a:lnTo>
                    <a:pt x="244" y="179"/>
                  </a:lnTo>
                  <a:lnTo>
                    <a:pt x="305" y="146"/>
                  </a:lnTo>
                  <a:lnTo>
                    <a:pt x="345" y="90"/>
                  </a:lnTo>
                  <a:lnTo>
                    <a:pt x="403" y="47"/>
                  </a:lnTo>
                  <a:lnTo>
                    <a:pt x="467" y="14"/>
                  </a:lnTo>
                  <a:lnTo>
                    <a:pt x="535" y="0"/>
                  </a:lnTo>
                  <a:lnTo>
                    <a:pt x="599" y="4"/>
                  </a:lnTo>
                  <a:lnTo>
                    <a:pt x="654" y="31"/>
                  </a:lnTo>
                  <a:lnTo>
                    <a:pt x="694" y="82"/>
                  </a:lnTo>
                  <a:lnTo>
                    <a:pt x="716" y="163"/>
                  </a:ln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64" name="Freeform 40"/>
            <p:cNvSpPr>
              <a:spLocks/>
            </p:cNvSpPr>
            <p:nvPr/>
          </p:nvSpPr>
          <p:spPr bwMode="auto">
            <a:xfrm>
              <a:off x="3798" y="3246"/>
              <a:ext cx="31" cy="104"/>
            </a:xfrm>
            <a:custGeom>
              <a:avLst/>
              <a:gdLst>
                <a:gd name="T0" fmla="*/ 2 w 62"/>
                <a:gd name="T1" fmla="*/ 5 h 207"/>
                <a:gd name="T2" fmla="*/ 2 w 62"/>
                <a:gd name="T3" fmla="*/ 6 h 207"/>
                <a:gd name="T4" fmla="*/ 2 w 62"/>
                <a:gd name="T5" fmla="*/ 6 h 207"/>
                <a:gd name="T6" fmla="*/ 2 w 62"/>
                <a:gd name="T7" fmla="*/ 6 h 207"/>
                <a:gd name="T8" fmla="*/ 2 w 62"/>
                <a:gd name="T9" fmla="*/ 6 h 207"/>
                <a:gd name="T10" fmla="*/ 2 w 62"/>
                <a:gd name="T11" fmla="*/ 7 h 207"/>
                <a:gd name="T12" fmla="*/ 2 w 62"/>
                <a:gd name="T13" fmla="*/ 7 h 207"/>
                <a:gd name="T14" fmla="*/ 1 w 62"/>
                <a:gd name="T15" fmla="*/ 7 h 207"/>
                <a:gd name="T16" fmla="*/ 1 w 62"/>
                <a:gd name="T17" fmla="*/ 7 h 207"/>
                <a:gd name="T18" fmla="*/ 1 w 62"/>
                <a:gd name="T19" fmla="*/ 7 h 207"/>
                <a:gd name="T20" fmla="*/ 0 w 62"/>
                <a:gd name="T21" fmla="*/ 7 h 207"/>
                <a:gd name="T22" fmla="*/ 0 w 62"/>
                <a:gd name="T23" fmla="*/ 6 h 207"/>
                <a:gd name="T24" fmla="*/ 0 w 62"/>
                <a:gd name="T25" fmla="*/ 6 h 207"/>
                <a:gd name="T26" fmla="*/ 1 w 62"/>
                <a:gd name="T27" fmla="*/ 5 h 207"/>
                <a:gd name="T28" fmla="*/ 1 w 62"/>
                <a:gd name="T29" fmla="*/ 4 h 207"/>
                <a:gd name="T30" fmla="*/ 1 w 62"/>
                <a:gd name="T31" fmla="*/ 3 h 207"/>
                <a:gd name="T32" fmla="*/ 1 w 62"/>
                <a:gd name="T33" fmla="*/ 2 h 207"/>
                <a:gd name="T34" fmla="*/ 1 w 62"/>
                <a:gd name="T35" fmla="*/ 1 h 207"/>
                <a:gd name="T36" fmla="*/ 1 w 62"/>
                <a:gd name="T37" fmla="*/ 0 h 207"/>
                <a:gd name="T38" fmla="*/ 1 w 62"/>
                <a:gd name="T39" fmla="*/ 1 h 207"/>
                <a:gd name="T40" fmla="*/ 1 w 62"/>
                <a:gd name="T41" fmla="*/ 2 h 207"/>
                <a:gd name="T42" fmla="*/ 2 w 62"/>
                <a:gd name="T43" fmla="*/ 2 h 207"/>
                <a:gd name="T44" fmla="*/ 2 w 62"/>
                <a:gd name="T45" fmla="*/ 3 h 207"/>
                <a:gd name="T46" fmla="*/ 2 w 62"/>
                <a:gd name="T47" fmla="*/ 3 h 207"/>
                <a:gd name="T48" fmla="*/ 2 w 62"/>
                <a:gd name="T49" fmla="*/ 4 h 207"/>
                <a:gd name="T50" fmla="*/ 2 w 62"/>
                <a:gd name="T51" fmla="*/ 4 h 207"/>
                <a:gd name="T52" fmla="*/ 2 w 62"/>
                <a:gd name="T53" fmla="*/ 5 h 2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2"/>
                <a:gd name="T82" fmla="*/ 0 h 207"/>
                <a:gd name="T83" fmla="*/ 62 w 62"/>
                <a:gd name="T84" fmla="*/ 207 h 2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2" h="207">
                  <a:moveTo>
                    <a:pt x="62" y="149"/>
                  </a:moveTo>
                  <a:lnTo>
                    <a:pt x="60" y="165"/>
                  </a:lnTo>
                  <a:lnTo>
                    <a:pt x="60" y="182"/>
                  </a:lnTo>
                  <a:lnTo>
                    <a:pt x="52" y="182"/>
                  </a:lnTo>
                  <a:lnTo>
                    <a:pt x="44" y="182"/>
                  </a:lnTo>
                  <a:lnTo>
                    <a:pt x="46" y="197"/>
                  </a:lnTo>
                  <a:lnTo>
                    <a:pt x="33" y="205"/>
                  </a:lnTo>
                  <a:lnTo>
                    <a:pt x="21" y="205"/>
                  </a:lnTo>
                  <a:lnTo>
                    <a:pt x="11" y="207"/>
                  </a:lnTo>
                  <a:lnTo>
                    <a:pt x="3" y="207"/>
                  </a:lnTo>
                  <a:lnTo>
                    <a:pt x="0" y="207"/>
                  </a:lnTo>
                  <a:lnTo>
                    <a:pt x="0" y="192"/>
                  </a:lnTo>
                  <a:lnTo>
                    <a:pt x="0" y="168"/>
                  </a:lnTo>
                  <a:lnTo>
                    <a:pt x="2" y="135"/>
                  </a:lnTo>
                  <a:lnTo>
                    <a:pt x="3" y="102"/>
                  </a:lnTo>
                  <a:lnTo>
                    <a:pt x="5" y="66"/>
                  </a:lnTo>
                  <a:lnTo>
                    <a:pt x="9" y="37"/>
                  </a:lnTo>
                  <a:lnTo>
                    <a:pt x="11" y="11"/>
                  </a:lnTo>
                  <a:lnTo>
                    <a:pt x="15" y="0"/>
                  </a:lnTo>
                  <a:lnTo>
                    <a:pt x="23" y="19"/>
                  </a:lnTo>
                  <a:lnTo>
                    <a:pt x="31" y="38"/>
                  </a:lnTo>
                  <a:lnTo>
                    <a:pt x="36" y="56"/>
                  </a:lnTo>
                  <a:lnTo>
                    <a:pt x="44" y="73"/>
                  </a:lnTo>
                  <a:lnTo>
                    <a:pt x="48" y="91"/>
                  </a:lnTo>
                  <a:lnTo>
                    <a:pt x="52" y="108"/>
                  </a:lnTo>
                  <a:lnTo>
                    <a:pt x="56" y="126"/>
                  </a:lnTo>
                  <a:lnTo>
                    <a:pt x="62" y="14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65" name="Freeform 41"/>
            <p:cNvSpPr>
              <a:spLocks/>
            </p:cNvSpPr>
            <p:nvPr/>
          </p:nvSpPr>
          <p:spPr bwMode="auto">
            <a:xfrm>
              <a:off x="3717" y="2898"/>
              <a:ext cx="106" cy="458"/>
            </a:xfrm>
            <a:custGeom>
              <a:avLst/>
              <a:gdLst>
                <a:gd name="T0" fmla="*/ 7 w 211"/>
                <a:gd name="T1" fmla="*/ 6 h 915"/>
                <a:gd name="T2" fmla="*/ 7 w 211"/>
                <a:gd name="T3" fmla="*/ 8 h 915"/>
                <a:gd name="T4" fmla="*/ 7 w 211"/>
                <a:gd name="T5" fmla="*/ 9 h 915"/>
                <a:gd name="T6" fmla="*/ 6 w 211"/>
                <a:gd name="T7" fmla="*/ 10 h 915"/>
                <a:gd name="T8" fmla="*/ 6 w 211"/>
                <a:gd name="T9" fmla="*/ 11 h 915"/>
                <a:gd name="T10" fmla="*/ 6 w 211"/>
                <a:gd name="T11" fmla="*/ 12 h 915"/>
                <a:gd name="T12" fmla="*/ 6 w 211"/>
                <a:gd name="T13" fmla="*/ 13 h 915"/>
                <a:gd name="T14" fmla="*/ 5 w 211"/>
                <a:gd name="T15" fmla="*/ 15 h 915"/>
                <a:gd name="T16" fmla="*/ 5 w 211"/>
                <a:gd name="T17" fmla="*/ 16 h 915"/>
                <a:gd name="T18" fmla="*/ 5 w 211"/>
                <a:gd name="T19" fmla="*/ 17 h 915"/>
                <a:gd name="T20" fmla="*/ 5 w 211"/>
                <a:gd name="T21" fmla="*/ 19 h 915"/>
                <a:gd name="T22" fmla="*/ 5 w 211"/>
                <a:gd name="T23" fmla="*/ 21 h 915"/>
                <a:gd name="T24" fmla="*/ 5 w 211"/>
                <a:gd name="T25" fmla="*/ 22 h 915"/>
                <a:gd name="T26" fmla="*/ 5 w 211"/>
                <a:gd name="T27" fmla="*/ 24 h 915"/>
                <a:gd name="T28" fmla="*/ 5 w 211"/>
                <a:gd name="T29" fmla="*/ 25 h 915"/>
                <a:gd name="T30" fmla="*/ 5 w 211"/>
                <a:gd name="T31" fmla="*/ 27 h 915"/>
                <a:gd name="T32" fmla="*/ 5 w 211"/>
                <a:gd name="T33" fmla="*/ 29 h 915"/>
                <a:gd name="T34" fmla="*/ 4 w 211"/>
                <a:gd name="T35" fmla="*/ 29 h 915"/>
                <a:gd name="T36" fmla="*/ 4 w 211"/>
                <a:gd name="T37" fmla="*/ 29 h 915"/>
                <a:gd name="T38" fmla="*/ 4 w 211"/>
                <a:gd name="T39" fmla="*/ 29 h 915"/>
                <a:gd name="T40" fmla="*/ 4 w 211"/>
                <a:gd name="T41" fmla="*/ 29 h 915"/>
                <a:gd name="T42" fmla="*/ 3 w 211"/>
                <a:gd name="T43" fmla="*/ 29 h 915"/>
                <a:gd name="T44" fmla="*/ 3 w 211"/>
                <a:gd name="T45" fmla="*/ 29 h 915"/>
                <a:gd name="T46" fmla="*/ 3 w 211"/>
                <a:gd name="T47" fmla="*/ 28 h 915"/>
                <a:gd name="T48" fmla="*/ 3 w 211"/>
                <a:gd name="T49" fmla="*/ 28 h 915"/>
                <a:gd name="T50" fmla="*/ 3 w 211"/>
                <a:gd name="T51" fmla="*/ 27 h 915"/>
                <a:gd name="T52" fmla="*/ 3 w 211"/>
                <a:gd name="T53" fmla="*/ 26 h 915"/>
                <a:gd name="T54" fmla="*/ 3 w 211"/>
                <a:gd name="T55" fmla="*/ 26 h 915"/>
                <a:gd name="T56" fmla="*/ 3 w 211"/>
                <a:gd name="T57" fmla="*/ 25 h 915"/>
                <a:gd name="T58" fmla="*/ 3 w 211"/>
                <a:gd name="T59" fmla="*/ 24 h 915"/>
                <a:gd name="T60" fmla="*/ 3 w 211"/>
                <a:gd name="T61" fmla="*/ 24 h 915"/>
                <a:gd name="T62" fmla="*/ 2 w 211"/>
                <a:gd name="T63" fmla="*/ 22 h 915"/>
                <a:gd name="T64" fmla="*/ 2 w 211"/>
                <a:gd name="T65" fmla="*/ 19 h 915"/>
                <a:gd name="T66" fmla="*/ 3 w 211"/>
                <a:gd name="T67" fmla="*/ 16 h 915"/>
                <a:gd name="T68" fmla="*/ 4 w 211"/>
                <a:gd name="T69" fmla="*/ 13 h 915"/>
                <a:gd name="T70" fmla="*/ 5 w 211"/>
                <a:gd name="T71" fmla="*/ 9 h 915"/>
                <a:gd name="T72" fmla="*/ 4 w 211"/>
                <a:gd name="T73" fmla="*/ 6 h 915"/>
                <a:gd name="T74" fmla="*/ 3 w 211"/>
                <a:gd name="T75" fmla="*/ 3 h 915"/>
                <a:gd name="T76" fmla="*/ 1 w 211"/>
                <a:gd name="T77" fmla="*/ 1 h 915"/>
                <a:gd name="T78" fmla="*/ 0 w 211"/>
                <a:gd name="T79" fmla="*/ 1 h 915"/>
                <a:gd name="T80" fmla="*/ 0 w 211"/>
                <a:gd name="T81" fmla="*/ 1 h 915"/>
                <a:gd name="T82" fmla="*/ 2 w 211"/>
                <a:gd name="T83" fmla="*/ 0 h 915"/>
                <a:gd name="T84" fmla="*/ 2 w 211"/>
                <a:gd name="T85" fmla="*/ 1 h 915"/>
                <a:gd name="T86" fmla="*/ 3 w 211"/>
                <a:gd name="T87" fmla="*/ 1 h 915"/>
                <a:gd name="T88" fmla="*/ 4 w 211"/>
                <a:gd name="T89" fmla="*/ 1 h 915"/>
                <a:gd name="T90" fmla="*/ 5 w 211"/>
                <a:gd name="T91" fmla="*/ 2 h 915"/>
                <a:gd name="T92" fmla="*/ 5 w 211"/>
                <a:gd name="T93" fmla="*/ 2 h 915"/>
                <a:gd name="T94" fmla="*/ 6 w 211"/>
                <a:gd name="T95" fmla="*/ 3 h 915"/>
                <a:gd name="T96" fmla="*/ 7 w 211"/>
                <a:gd name="T97" fmla="*/ 4 h 915"/>
                <a:gd name="T98" fmla="*/ 7 w 211"/>
                <a:gd name="T99" fmla="*/ 4 h 915"/>
                <a:gd name="T100" fmla="*/ 6 w 211"/>
                <a:gd name="T101" fmla="*/ 5 h 915"/>
                <a:gd name="T102" fmla="*/ 7 w 211"/>
                <a:gd name="T103" fmla="*/ 5 h 915"/>
                <a:gd name="T104" fmla="*/ 7 w 211"/>
                <a:gd name="T105" fmla="*/ 5 h 915"/>
                <a:gd name="T106" fmla="*/ 7 w 211"/>
                <a:gd name="T107" fmla="*/ 5 h 915"/>
                <a:gd name="T108" fmla="*/ 7 w 211"/>
                <a:gd name="T109" fmla="*/ 5 h 915"/>
                <a:gd name="T110" fmla="*/ 7 w 211"/>
                <a:gd name="T111" fmla="*/ 5 h 915"/>
                <a:gd name="T112" fmla="*/ 7 w 211"/>
                <a:gd name="T113" fmla="*/ 6 h 915"/>
                <a:gd name="T114" fmla="*/ 7 w 211"/>
                <a:gd name="T115" fmla="*/ 6 h 915"/>
                <a:gd name="T116" fmla="*/ 7 w 211"/>
                <a:gd name="T117" fmla="*/ 6 h 9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1"/>
                <a:gd name="T178" fmla="*/ 0 h 915"/>
                <a:gd name="T179" fmla="*/ 211 w 211"/>
                <a:gd name="T180" fmla="*/ 915 h 91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1" h="915">
                  <a:moveTo>
                    <a:pt x="211" y="188"/>
                  </a:moveTo>
                  <a:lnTo>
                    <a:pt x="203" y="226"/>
                  </a:lnTo>
                  <a:lnTo>
                    <a:pt x="197" y="265"/>
                  </a:lnTo>
                  <a:lnTo>
                    <a:pt x="190" y="302"/>
                  </a:lnTo>
                  <a:lnTo>
                    <a:pt x="182" y="341"/>
                  </a:lnTo>
                  <a:lnTo>
                    <a:pt x="172" y="378"/>
                  </a:lnTo>
                  <a:lnTo>
                    <a:pt x="165" y="414"/>
                  </a:lnTo>
                  <a:lnTo>
                    <a:pt x="157" y="451"/>
                  </a:lnTo>
                  <a:lnTo>
                    <a:pt x="149" y="490"/>
                  </a:lnTo>
                  <a:lnTo>
                    <a:pt x="149" y="542"/>
                  </a:lnTo>
                  <a:lnTo>
                    <a:pt x="149" y="595"/>
                  </a:lnTo>
                  <a:lnTo>
                    <a:pt x="149" y="647"/>
                  </a:lnTo>
                  <a:lnTo>
                    <a:pt x="149" y="700"/>
                  </a:lnTo>
                  <a:lnTo>
                    <a:pt x="147" y="750"/>
                  </a:lnTo>
                  <a:lnTo>
                    <a:pt x="147" y="800"/>
                  </a:lnTo>
                  <a:lnTo>
                    <a:pt x="143" y="851"/>
                  </a:lnTo>
                  <a:lnTo>
                    <a:pt x="141" y="903"/>
                  </a:lnTo>
                  <a:lnTo>
                    <a:pt x="124" y="905"/>
                  </a:lnTo>
                  <a:lnTo>
                    <a:pt x="114" y="909"/>
                  </a:lnTo>
                  <a:lnTo>
                    <a:pt x="104" y="911"/>
                  </a:lnTo>
                  <a:lnTo>
                    <a:pt x="99" y="913"/>
                  </a:lnTo>
                  <a:lnTo>
                    <a:pt x="87" y="913"/>
                  </a:lnTo>
                  <a:lnTo>
                    <a:pt x="75" y="915"/>
                  </a:lnTo>
                  <a:lnTo>
                    <a:pt x="71" y="893"/>
                  </a:lnTo>
                  <a:lnTo>
                    <a:pt x="69" y="872"/>
                  </a:lnTo>
                  <a:lnTo>
                    <a:pt x="68" y="851"/>
                  </a:lnTo>
                  <a:lnTo>
                    <a:pt x="68" y="829"/>
                  </a:lnTo>
                  <a:lnTo>
                    <a:pt x="68" y="806"/>
                  </a:lnTo>
                  <a:lnTo>
                    <a:pt x="68" y="785"/>
                  </a:lnTo>
                  <a:lnTo>
                    <a:pt x="68" y="762"/>
                  </a:lnTo>
                  <a:lnTo>
                    <a:pt x="68" y="740"/>
                  </a:lnTo>
                  <a:lnTo>
                    <a:pt x="48" y="686"/>
                  </a:lnTo>
                  <a:lnTo>
                    <a:pt x="60" y="605"/>
                  </a:lnTo>
                  <a:lnTo>
                    <a:pt x="85" y="502"/>
                  </a:lnTo>
                  <a:lnTo>
                    <a:pt x="116" y="391"/>
                  </a:lnTo>
                  <a:lnTo>
                    <a:pt x="132" y="275"/>
                  </a:lnTo>
                  <a:lnTo>
                    <a:pt x="128" y="170"/>
                  </a:lnTo>
                  <a:lnTo>
                    <a:pt x="89" y="81"/>
                  </a:lnTo>
                  <a:lnTo>
                    <a:pt x="2" y="19"/>
                  </a:lnTo>
                  <a:lnTo>
                    <a:pt x="0" y="9"/>
                  </a:lnTo>
                  <a:lnTo>
                    <a:pt x="0" y="3"/>
                  </a:lnTo>
                  <a:lnTo>
                    <a:pt x="33" y="0"/>
                  </a:lnTo>
                  <a:lnTo>
                    <a:pt x="62" y="3"/>
                  </a:lnTo>
                  <a:lnTo>
                    <a:pt x="89" y="9"/>
                  </a:lnTo>
                  <a:lnTo>
                    <a:pt x="114" y="21"/>
                  </a:lnTo>
                  <a:lnTo>
                    <a:pt x="133" y="36"/>
                  </a:lnTo>
                  <a:lnTo>
                    <a:pt x="157" y="58"/>
                  </a:lnTo>
                  <a:lnTo>
                    <a:pt x="176" y="83"/>
                  </a:lnTo>
                  <a:lnTo>
                    <a:pt x="199" y="114"/>
                  </a:lnTo>
                  <a:lnTo>
                    <a:pt x="194" y="126"/>
                  </a:lnTo>
                  <a:lnTo>
                    <a:pt x="190" y="143"/>
                  </a:lnTo>
                  <a:lnTo>
                    <a:pt x="196" y="139"/>
                  </a:lnTo>
                  <a:lnTo>
                    <a:pt x="207" y="139"/>
                  </a:lnTo>
                  <a:lnTo>
                    <a:pt x="207" y="143"/>
                  </a:lnTo>
                  <a:lnTo>
                    <a:pt x="209" y="151"/>
                  </a:lnTo>
                  <a:lnTo>
                    <a:pt x="209" y="155"/>
                  </a:lnTo>
                  <a:lnTo>
                    <a:pt x="209" y="162"/>
                  </a:lnTo>
                  <a:lnTo>
                    <a:pt x="209" y="172"/>
                  </a:lnTo>
                  <a:lnTo>
                    <a:pt x="211" y="188"/>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66" name="Freeform 42"/>
            <p:cNvSpPr>
              <a:spLocks/>
            </p:cNvSpPr>
            <p:nvPr/>
          </p:nvSpPr>
          <p:spPr bwMode="auto">
            <a:xfrm>
              <a:off x="3689" y="2908"/>
              <a:ext cx="84" cy="450"/>
            </a:xfrm>
            <a:custGeom>
              <a:avLst/>
              <a:gdLst>
                <a:gd name="T0" fmla="*/ 5 w 169"/>
                <a:gd name="T1" fmla="*/ 9 h 900"/>
                <a:gd name="T2" fmla="*/ 4 w 169"/>
                <a:gd name="T3" fmla="*/ 11 h 900"/>
                <a:gd name="T4" fmla="*/ 4 w 169"/>
                <a:gd name="T5" fmla="*/ 13 h 900"/>
                <a:gd name="T6" fmla="*/ 3 w 169"/>
                <a:gd name="T7" fmla="*/ 14 h 900"/>
                <a:gd name="T8" fmla="*/ 3 w 169"/>
                <a:gd name="T9" fmla="*/ 16 h 900"/>
                <a:gd name="T10" fmla="*/ 3 w 169"/>
                <a:gd name="T11" fmla="*/ 18 h 900"/>
                <a:gd name="T12" fmla="*/ 2 w 169"/>
                <a:gd name="T13" fmla="*/ 20 h 900"/>
                <a:gd name="T14" fmla="*/ 2 w 169"/>
                <a:gd name="T15" fmla="*/ 22 h 900"/>
                <a:gd name="T16" fmla="*/ 3 w 169"/>
                <a:gd name="T17" fmla="*/ 24 h 900"/>
                <a:gd name="T18" fmla="*/ 3 w 169"/>
                <a:gd name="T19" fmla="*/ 25 h 900"/>
                <a:gd name="T20" fmla="*/ 3 w 169"/>
                <a:gd name="T21" fmla="*/ 26 h 900"/>
                <a:gd name="T22" fmla="*/ 3 w 169"/>
                <a:gd name="T23" fmla="*/ 27 h 900"/>
                <a:gd name="T24" fmla="*/ 3 w 169"/>
                <a:gd name="T25" fmla="*/ 28 h 900"/>
                <a:gd name="T26" fmla="*/ 3 w 169"/>
                <a:gd name="T27" fmla="*/ 28 h 900"/>
                <a:gd name="T28" fmla="*/ 2 w 169"/>
                <a:gd name="T29" fmla="*/ 28 h 900"/>
                <a:gd name="T30" fmla="*/ 1 w 169"/>
                <a:gd name="T31" fmla="*/ 28 h 900"/>
                <a:gd name="T32" fmla="*/ 0 w 169"/>
                <a:gd name="T33" fmla="*/ 28 h 900"/>
                <a:gd name="T34" fmla="*/ 0 w 169"/>
                <a:gd name="T35" fmla="*/ 28 h 900"/>
                <a:gd name="T36" fmla="*/ 0 w 169"/>
                <a:gd name="T37" fmla="*/ 28 h 900"/>
                <a:gd name="T38" fmla="*/ 0 w 169"/>
                <a:gd name="T39" fmla="*/ 27 h 900"/>
                <a:gd name="T40" fmla="*/ 0 w 169"/>
                <a:gd name="T41" fmla="*/ 27 h 900"/>
                <a:gd name="T42" fmla="*/ 0 w 169"/>
                <a:gd name="T43" fmla="*/ 27 h 900"/>
                <a:gd name="T44" fmla="*/ 0 w 169"/>
                <a:gd name="T45" fmla="*/ 26 h 900"/>
                <a:gd name="T46" fmla="*/ 0 w 169"/>
                <a:gd name="T47" fmla="*/ 26 h 900"/>
                <a:gd name="T48" fmla="*/ 0 w 169"/>
                <a:gd name="T49" fmla="*/ 25 h 900"/>
                <a:gd name="T50" fmla="*/ 0 w 169"/>
                <a:gd name="T51" fmla="*/ 25 h 900"/>
                <a:gd name="T52" fmla="*/ 0 w 169"/>
                <a:gd name="T53" fmla="*/ 25 h 900"/>
                <a:gd name="T54" fmla="*/ 1 w 169"/>
                <a:gd name="T55" fmla="*/ 25 h 900"/>
                <a:gd name="T56" fmla="*/ 1 w 169"/>
                <a:gd name="T57" fmla="*/ 25 h 900"/>
                <a:gd name="T58" fmla="*/ 1 w 169"/>
                <a:gd name="T59" fmla="*/ 25 h 900"/>
                <a:gd name="T60" fmla="*/ 2 w 169"/>
                <a:gd name="T61" fmla="*/ 25 h 900"/>
                <a:gd name="T62" fmla="*/ 2 w 169"/>
                <a:gd name="T63" fmla="*/ 25 h 900"/>
                <a:gd name="T64" fmla="*/ 2 w 169"/>
                <a:gd name="T65" fmla="*/ 24 h 900"/>
                <a:gd name="T66" fmla="*/ 2 w 169"/>
                <a:gd name="T67" fmla="*/ 23 h 900"/>
                <a:gd name="T68" fmla="*/ 1 w 169"/>
                <a:gd name="T69" fmla="*/ 22 h 900"/>
                <a:gd name="T70" fmla="*/ 2 w 169"/>
                <a:gd name="T71" fmla="*/ 20 h 900"/>
                <a:gd name="T72" fmla="*/ 2 w 169"/>
                <a:gd name="T73" fmla="*/ 18 h 900"/>
                <a:gd name="T74" fmla="*/ 2 w 169"/>
                <a:gd name="T75" fmla="*/ 15 h 900"/>
                <a:gd name="T76" fmla="*/ 3 w 169"/>
                <a:gd name="T77" fmla="*/ 13 h 900"/>
                <a:gd name="T78" fmla="*/ 3 w 169"/>
                <a:gd name="T79" fmla="*/ 12 h 900"/>
                <a:gd name="T80" fmla="*/ 3 w 169"/>
                <a:gd name="T81" fmla="*/ 11 h 900"/>
                <a:gd name="T82" fmla="*/ 3 w 169"/>
                <a:gd name="T83" fmla="*/ 10 h 900"/>
                <a:gd name="T84" fmla="*/ 3 w 169"/>
                <a:gd name="T85" fmla="*/ 9 h 900"/>
                <a:gd name="T86" fmla="*/ 3 w 169"/>
                <a:gd name="T87" fmla="*/ 7 h 900"/>
                <a:gd name="T88" fmla="*/ 3 w 169"/>
                <a:gd name="T89" fmla="*/ 6 h 900"/>
                <a:gd name="T90" fmla="*/ 2 w 169"/>
                <a:gd name="T91" fmla="*/ 5 h 900"/>
                <a:gd name="T92" fmla="*/ 2 w 169"/>
                <a:gd name="T93" fmla="*/ 4 h 900"/>
                <a:gd name="T94" fmla="*/ 1 w 169"/>
                <a:gd name="T95" fmla="*/ 3 h 900"/>
                <a:gd name="T96" fmla="*/ 1 w 169"/>
                <a:gd name="T97" fmla="*/ 2 h 900"/>
                <a:gd name="T98" fmla="*/ 0 w 169"/>
                <a:gd name="T99" fmla="*/ 2 h 900"/>
                <a:gd name="T100" fmla="*/ 0 w 169"/>
                <a:gd name="T101" fmla="*/ 1 h 900"/>
                <a:gd name="T102" fmla="*/ 0 w 169"/>
                <a:gd name="T103" fmla="*/ 1 h 900"/>
                <a:gd name="T104" fmla="*/ 0 w 169"/>
                <a:gd name="T105" fmla="*/ 0 h 900"/>
                <a:gd name="T106" fmla="*/ 1 w 169"/>
                <a:gd name="T107" fmla="*/ 1 h 900"/>
                <a:gd name="T108" fmla="*/ 2 w 169"/>
                <a:gd name="T109" fmla="*/ 1 h 900"/>
                <a:gd name="T110" fmla="*/ 3 w 169"/>
                <a:gd name="T111" fmla="*/ 2 h 900"/>
                <a:gd name="T112" fmla="*/ 4 w 169"/>
                <a:gd name="T113" fmla="*/ 4 h 900"/>
                <a:gd name="T114" fmla="*/ 4 w 169"/>
                <a:gd name="T115" fmla="*/ 5 h 900"/>
                <a:gd name="T116" fmla="*/ 5 w 169"/>
                <a:gd name="T117" fmla="*/ 7 h 900"/>
                <a:gd name="T118" fmla="*/ 5 w 169"/>
                <a:gd name="T119" fmla="*/ 8 h 900"/>
                <a:gd name="T120" fmla="*/ 5 w 169"/>
                <a:gd name="T121" fmla="*/ 9 h 9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9"/>
                <a:gd name="T184" fmla="*/ 0 h 900"/>
                <a:gd name="T185" fmla="*/ 169 w 169"/>
                <a:gd name="T186" fmla="*/ 900 h 9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9" h="900">
                  <a:moveTo>
                    <a:pt x="169" y="285"/>
                  </a:moveTo>
                  <a:lnTo>
                    <a:pt x="156" y="333"/>
                  </a:lnTo>
                  <a:lnTo>
                    <a:pt x="142" y="390"/>
                  </a:lnTo>
                  <a:lnTo>
                    <a:pt x="126" y="448"/>
                  </a:lnTo>
                  <a:lnTo>
                    <a:pt x="115" y="512"/>
                  </a:lnTo>
                  <a:lnTo>
                    <a:pt x="101" y="574"/>
                  </a:lnTo>
                  <a:lnTo>
                    <a:pt x="95" y="634"/>
                  </a:lnTo>
                  <a:lnTo>
                    <a:pt x="95" y="688"/>
                  </a:lnTo>
                  <a:lnTo>
                    <a:pt x="103" y="739"/>
                  </a:lnTo>
                  <a:lnTo>
                    <a:pt x="105" y="787"/>
                  </a:lnTo>
                  <a:lnTo>
                    <a:pt x="109" y="828"/>
                  </a:lnTo>
                  <a:lnTo>
                    <a:pt x="111" y="857"/>
                  </a:lnTo>
                  <a:lnTo>
                    <a:pt x="111" y="880"/>
                  </a:lnTo>
                  <a:lnTo>
                    <a:pt x="101" y="892"/>
                  </a:lnTo>
                  <a:lnTo>
                    <a:pt x="86" y="900"/>
                  </a:lnTo>
                  <a:lnTo>
                    <a:pt x="57" y="900"/>
                  </a:lnTo>
                  <a:lnTo>
                    <a:pt x="16" y="896"/>
                  </a:lnTo>
                  <a:lnTo>
                    <a:pt x="12" y="882"/>
                  </a:lnTo>
                  <a:lnTo>
                    <a:pt x="10" y="871"/>
                  </a:lnTo>
                  <a:lnTo>
                    <a:pt x="10" y="859"/>
                  </a:lnTo>
                  <a:lnTo>
                    <a:pt x="10" y="849"/>
                  </a:lnTo>
                  <a:lnTo>
                    <a:pt x="10" y="838"/>
                  </a:lnTo>
                  <a:lnTo>
                    <a:pt x="12" y="826"/>
                  </a:lnTo>
                  <a:lnTo>
                    <a:pt x="14" y="810"/>
                  </a:lnTo>
                  <a:lnTo>
                    <a:pt x="16" y="797"/>
                  </a:lnTo>
                  <a:lnTo>
                    <a:pt x="20" y="795"/>
                  </a:lnTo>
                  <a:lnTo>
                    <a:pt x="30" y="793"/>
                  </a:lnTo>
                  <a:lnTo>
                    <a:pt x="39" y="791"/>
                  </a:lnTo>
                  <a:lnTo>
                    <a:pt x="51" y="789"/>
                  </a:lnTo>
                  <a:lnTo>
                    <a:pt x="59" y="783"/>
                  </a:lnTo>
                  <a:lnTo>
                    <a:pt x="68" y="779"/>
                  </a:lnTo>
                  <a:lnTo>
                    <a:pt x="74" y="770"/>
                  </a:lnTo>
                  <a:lnTo>
                    <a:pt x="78" y="760"/>
                  </a:lnTo>
                  <a:lnTo>
                    <a:pt x="64" y="729"/>
                  </a:lnTo>
                  <a:lnTo>
                    <a:pt x="62" y="681"/>
                  </a:lnTo>
                  <a:lnTo>
                    <a:pt x="66" y="615"/>
                  </a:lnTo>
                  <a:lnTo>
                    <a:pt x="76" y="545"/>
                  </a:lnTo>
                  <a:lnTo>
                    <a:pt x="86" y="473"/>
                  </a:lnTo>
                  <a:lnTo>
                    <a:pt x="97" y="407"/>
                  </a:lnTo>
                  <a:lnTo>
                    <a:pt x="105" y="357"/>
                  </a:lnTo>
                  <a:lnTo>
                    <a:pt x="111" y="330"/>
                  </a:lnTo>
                  <a:lnTo>
                    <a:pt x="109" y="293"/>
                  </a:lnTo>
                  <a:lnTo>
                    <a:pt x="107" y="258"/>
                  </a:lnTo>
                  <a:lnTo>
                    <a:pt x="103" y="221"/>
                  </a:lnTo>
                  <a:lnTo>
                    <a:pt x="99" y="186"/>
                  </a:lnTo>
                  <a:lnTo>
                    <a:pt x="90" y="149"/>
                  </a:lnTo>
                  <a:lnTo>
                    <a:pt x="78" y="114"/>
                  </a:lnTo>
                  <a:lnTo>
                    <a:pt x="61" y="79"/>
                  </a:lnTo>
                  <a:lnTo>
                    <a:pt x="41" y="50"/>
                  </a:lnTo>
                  <a:lnTo>
                    <a:pt x="26" y="39"/>
                  </a:lnTo>
                  <a:lnTo>
                    <a:pt x="10" y="31"/>
                  </a:lnTo>
                  <a:lnTo>
                    <a:pt x="0" y="17"/>
                  </a:lnTo>
                  <a:lnTo>
                    <a:pt x="0" y="0"/>
                  </a:lnTo>
                  <a:lnTo>
                    <a:pt x="49" y="6"/>
                  </a:lnTo>
                  <a:lnTo>
                    <a:pt x="90" y="29"/>
                  </a:lnTo>
                  <a:lnTo>
                    <a:pt x="119" y="60"/>
                  </a:lnTo>
                  <a:lnTo>
                    <a:pt x="142" y="103"/>
                  </a:lnTo>
                  <a:lnTo>
                    <a:pt x="156" y="147"/>
                  </a:lnTo>
                  <a:lnTo>
                    <a:pt x="163" y="196"/>
                  </a:lnTo>
                  <a:lnTo>
                    <a:pt x="167" y="240"/>
                  </a:lnTo>
                  <a:lnTo>
                    <a:pt x="169" y="285"/>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67" name="Freeform 43"/>
            <p:cNvSpPr>
              <a:spLocks/>
            </p:cNvSpPr>
            <p:nvPr/>
          </p:nvSpPr>
          <p:spPr bwMode="auto">
            <a:xfrm>
              <a:off x="3604" y="2924"/>
              <a:ext cx="130" cy="371"/>
            </a:xfrm>
            <a:custGeom>
              <a:avLst/>
              <a:gdLst>
                <a:gd name="T0" fmla="*/ 8 w 260"/>
                <a:gd name="T1" fmla="*/ 8 h 741"/>
                <a:gd name="T2" fmla="*/ 8 w 260"/>
                <a:gd name="T3" fmla="*/ 10 h 741"/>
                <a:gd name="T4" fmla="*/ 8 w 260"/>
                <a:gd name="T5" fmla="*/ 12 h 741"/>
                <a:gd name="T6" fmla="*/ 8 w 260"/>
                <a:gd name="T7" fmla="*/ 14 h 741"/>
                <a:gd name="T8" fmla="*/ 7 w 260"/>
                <a:gd name="T9" fmla="*/ 16 h 741"/>
                <a:gd name="T10" fmla="*/ 7 w 260"/>
                <a:gd name="T11" fmla="*/ 18 h 741"/>
                <a:gd name="T12" fmla="*/ 7 w 260"/>
                <a:gd name="T13" fmla="*/ 19 h 741"/>
                <a:gd name="T14" fmla="*/ 7 w 260"/>
                <a:gd name="T15" fmla="*/ 21 h 741"/>
                <a:gd name="T16" fmla="*/ 7 w 260"/>
                <a:gd name="T17" fmla="*/ 23 h 741"/>
                <a:gd name="T18" fmla="*/ 7 w 260"/>
                <a:gd name="T19" fmla="*/ 23 h 741"/>
                <a:gd name="T20" fmla="*/ 6 w 260"/>
                <a:gd name="T21" fmla="*/ 24 h 741"/>
                <a:gd name="T22" fmla="*/ 6 w 260"/>
                <a:gd name="T23" fmla="*/ 24 h 741"/>
                <a:gd name="T24" fmla="*/ 6 w 260"/>
                <a:gd name="T25" fmla="*/ 24 h 741"/>
                <a:gd name="T26" fmla="*/ 5 w 260"/>
                <a:gd name="T27" fmla="*/ 24 h 741"/>
                <a:gd name="T28" fmla="*/ 4 w 260"/>
                <a:gd name="T29" fmla="*/ 24 h 741"/>
                <a:gd name="T30" fmla="*/ 4 w 260"/>
                <a:gd name="T31" fmla="*/ 22 h 741"/>
                <a:gd name="T32" fmla="*/ 4 w 260"/>
                <a:gd name="T33" fmla="*/ 21 h 741"/>
                <a:gd name="T34" fmla="*/ 4 w 260"/>
                <a:gd name="T35" fmla="*/ 19 h 741"/>
                <a:gd name="T36" fmla="*/ 4 w 260"/>
                <a:gd name="T37" fmla="*/ 17 h 741"/>
                <a:gd name="T38" fmla="*/ 3 w 260"/>
                <a:gd name="T39" fmla="*/ 16 h 741"/>
                <a:gd name="T40" fmla="*/ 3 w 260"/>
                <a:gd name="T41" fmla="*/ 14 h 741"/>
                <a:gd name="T42" fmla="*/ 2 w 260"/>
                <a:gd name="T43" fmla="*/ 13 h 741"/>
                <a:gd name="T44" fmla="*/ 1 w 260"/>
                <a:gd name="T45" fmla="*/ 13 h 741"/>
                <a:gd name="T46" fmla="*/ 1 w 260"/>
                <a:gd name="T47" fmla="*/ 12 h 741"/>
                <a:gd name="T48" fmla="*/ 0 w 260"/>
                <a:gd name="T49" fmla="*/ 10 h 741"/>
                <a:gd name="T50" fmla="*/ 1 w 260"/>
                <a:gd name="T51" fmla="*/ 8 h 741"/>
                <a:gd name="T52" fmla="*/ 1 w 260"/>
                <a:gd name="T53" fmla="*/ 7 h 741"/>
                <a:gd name="T54" fmla="*/ 1 w 260"/>
                <a:gd name="T55" fmla="*/ 5 h 741"/>
                <a:gd name="T56" fmla="*/ 1 w 260"/>
                <a:gd name="T57" fmla="*/ 3 h 741"/>
                <a:gd name="T58" fmla="*/ 2 w 260"/>
                <a:gd name="T59" fmla="*/ 2 h 741"/>
                <a:gd name="T60" fmla="*/ 3 w 260"/>
                <a:gd name="T61" fmla="*/ 1 h 741"/>
                <a:gd name="T62" fmla="*/ 4 w 260"/>
                <a:gd name="T63" fmla="*/ 1 h 741"/>
                <a:gd name="T64" fmla="*/ 4 w 260"/>
                <a:gd name="T65" fmla="*/ 0 h 741"/>
                <a:gd name="T66" fmla="*/ 5 w 260"/>
                <a:gd name="T67" fmla="*/ 1 h 741"/>
                <a:gd name="T68" fmla="*/ 6 w 260"/>
                <a:gd name="T69" fmla="*/ 1 h 741"/>
                <a:gd name="T70" fmla="*/ 7 w 260"/>
                <a:gd name="T71" fmla="*/ 2 h 741"/>
                <a:gd name="T72" fmla="*/ 7 w 260"/>
                <a:gd name="T73" fmla="*/ 3 h 741"/>
                <a:gd name="T74" fmla="*/ 8 w 260"/>
                <a:gd name="T75" fmla="*/ 5 h 741"/>
                <a:gd name="T76" fmla="*/ 8 w 260"/>
                <a:gd name="T77" fmla="*/ 6 h 741"/>
                <a:gd name="T78" fmla="*/ 8 w 260"/>
                <a:gd name="T79" fmla="*/ 7 h 741"/>
                <a:gd name="T80" fmla="*/ 8 w 260"/>
                <a:gd name="T81" fmla="*/ 8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0"/>
                <a:gd name="T124" fmla="*/ 0 h 741"/>
                <a:gd name="T125" fmla="*/ 260 w 260"/>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0" h="741">
                  <a:moveTo>
                    <a:pt x="260" y="244"/>
                  </a:moveTo>
                  <a:lnTo>
                    <a:pt x="252" y="304"/>
                  </a:lnTo>
                  <a:lnTo>
                    <a:pt x="246" y="364"/>
                  </a:lnTo>
                  <a:lnTo>
                    <a:pt x="240" y="425"/>
                  </a:lnTo>
                  <a:lnTo>
                    <a:pt x="234" y="487"/>
                  </a:lnTo>
                  <a:lnTo>
                    <a:pt x="229" y="547"/>
                  </a:lnTo>
                  <a:lnTo>
                    <a:pt x="225" y="607"/>
                  </a:lnTo>
                  <a:lnTo>
                    <a:pt x="221" y="667"/>
                  </a:lnTo>
                  <a:lnTo>
                    <a:pt x="221" y="731"/>
                  </a:lnTo>
                  <a:lnTo>
                    <a:pt x="209" y="735"/>
                  </a:lnTo>
                  <a:lnTo>
                    <a:pt x="198" y="739"/>
                  </a:lnTo>
                  <a:lnTo>
                    <a:pt x="186" y="739"/>
                  </a:lnTo>
                  <a:lnTo>
                    <a:pt x="176" y="741"/>
                  </a:lnTo>
                  <a:lnTo>
                    <a:pt x="155" y="739"/>
                  </a:lnTo>
                  <a:lnTo>
                    <a:pt x="139" y="739"/>
                  </a:lnTo>
                  <a:lnTo>
                    <a:pt x="135" y="696"/>
                  </a:lnTo>
                  <a:lnTo>
                    <a:pt x="134" y="648"/>
                  </a:lnTo>
                  <a:lnTo>
                    <a:pt x="130" y="593"/>
                  </a:lnTo>
                  <a:lnTo>
                    <a:pt x="122" y="541"/>
                  </a:lnTo>
                  <a:lnTo>
                    <a:pt x="106" y="489"/>
                  </a:lnTo>
                  <a:lnTo>
                    <a:pt x="87" y="444"/>
                  </a:lnTo>
                  <a:lnTo>
                    <a:pt x="54" y="411"/>
                  </a:lnTo>
                  <a:lnTo>
                    <a:pt x="11" y="395"/>
                  </a:lnTo>
                  <a:lnTo>
                    <a:pt x="2" y="359"/>
                  </a:lnTo>
                  <a:lnTo>
                    <a:pt x="0" y="310"/>
                  </a:lnTo>
                  <a:lnTo>
                    <a:pt x="2" y="252"/>
                  </a:lnTo>
                  <a:lnTo>
                    <a:pt x="11" y="194"/>
                  </a:lnTo>
                  <a:lnTo>
                    <a:pt x="25" y="134"/>
                  </a:lnTo>
                  <a:lnTo>
                    <a:pt x="46" y="81"/>
                  </a:lnTo>
                  <a:lnTo>
                    <a:pt x="73" y="41"/>
                  </a:lnTo>
                  <a:lnTo>
                    <a:pt x="110" y="17"/>
                  </a:lnTo>
                  <a:lnTo>
                    <a:pt x="116" y="8"/>
                  </a:lnTo>
                  <a:lnTo>
                    <a:pt x="126" y="0"/>
                  </a:lnTo>
                  <a:lnTo>
                    <a:pt x="161" y="8"/>
                  </a:lnTo>
                  <a:lnTo>
                    <a:pt x="190" y="29"/>
                  </a:lnTo>
                  <a:lnTo>
                    <a:pt x="213" y="58"/>
                  </a:lnTo>
                  <a:lnTo>
                    <a:pt x="230" y="93"/>
                  </a:lnTo>
                  <a:lnTo>
                    <a:pt x="242" y="130"/>
                  </a:lnTo>
                  <a:lnTo>
                    <a:pt x="252" y="169"/>
                  </a:lnTo>
                  <a:lnTo>
                    <a:pt x="258" y="207"/>
                  </a:lnTo>
                  <a:lnTo>
                    <a:pt x="260" y="244"/>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68" name="Freeform 44"/>
            <p:cNvSpPr>
              <a:spLocks/>
            </p:cNvSpPr>
            <p:nvPr/>
          </p:nvSpPr>
          <p:spPr bwMode="auto">
            <a:xfrm>
              <a:off x="3517" y="3607"/>
              <a:ext cx="181" cy="71"/>
            </a:xfrm>
            <a:custGeom>
              <a:avLst/>
              <a:gdLst>
                <a:gd name="T0" fmla="*/ 11 w 363"/>
                <a:gd name="T1" fmla="*/ 2 h 142"/>
                <a:gd name="T2" fmla="*/ 11 w 363"/>
                <a:gd name="T3" fmla="*/ 3 h 142"/>
                <a:gd name="T4" fmla="*/ 11 w 363"/>
                <a:gd name="T5" fmla="*/ 3 h 142"/>
                <a:gd name="T6" fmla="*/ 10 w 363"/>
                <a:gd name="T7" fmla="*/ 4 h 142"/>
                <a:gd name="T8" fmla="*/ 9 w 363"/>
                <a:gd name="T9" fmla="*/ 4 h 142"/>
                <a:gd name="T10" fmla="*/ 8 w 363"/>
                <a:gd name="T11" fmla="*/ 5 h 142"/>
                <a:gd name="T12" fmla="*/ 6 w 363"/>
                <a:gd name="T13" fmla="*/ 5 h 142"/>
                <a:gd name="T14" fmla="*/ 5 w 363"/>
                <a:gd name="T15" fmla="*/ 5 h 142"/>
                <a:gd name="T16" fmla="*/ 4 w 363"/>
                <a:gd name="T17" fmla="*/ 5 h 142"/>
                <a:gd name="T18" fmla="*/ 3 w 363"/>
                <a:gd name="T19" fmla="*/ 5 h 142"/>
                <a:gd name="T20" fmla="*/ 2 w 363"/>
                <a:gd name="T21" fmla="*/ 5 h 142"/>
                <a:gd name="T22" fmla="*/ 2 w 363"/>
                <a:gd name="T23" fmla="*/ 4 h 142"/>
                <a:gd name="T24" fmla="*/ 2 w 363"/>
                <a:gd name="T25" fmla="*/ 4 h 142"/>
                <a:gd name="T26" fmla="*/ 1 w 363"/>
                <a:gd name="T27" fmla="*/ 5 h 142"/>
                <a:gd name="T28" fmla="*/ 0 w 363"/>
                <a:gd name="T29" fmla="*/ 4 h 142"/>
                <a:gd name="T30" fmla="*/ 0 w 363"/>
                <a:gd name="T31" fmla="*/ 3 h 142"/>
                <a:gd name="T32" fmla="*/ 0 w 363"/>
                <a:gd name="T33" fmla="*/ 2 h 142"/>
                <a:gd name="T34" fmla="*/ 0 w 363"/>
                <a:gd name="T35" fmla="*/ 1 h 142"/>
                <a:gd name="T36" fmla="*/ 1 w 363"/>
                <a:gd name="T37" fmla="*/ 1 h 142"/>
                <a:gd name="T38" fmla="*/ 2 w 363"/>
                <a:gd name="T39" fmla="*/ 0 h 142"/>
                <a:gd name="T40" fmla="*/ 3 w 363"/>
                <a:gd name="T41" fmla="*/ 0 h 142"/>
                <a:gd name="T42" fmla="*/ 4 w 363"/>
                <a:gd name="T43" fmla="*/ 1 h 142"/>
                <a:gd name="T44" fmla="*/ 4 w 363"/>
                <a:gd name="T45" fmla="*/ 1 h 142"/>
                <a:gd name="T46" fmla="*/ 5 w 363"/>
                <a:gd name="T47" fmla="*/ 1 h 142"/>
                <a:gd name="T48" fmla="*/ 5 w 363"/>
                <a:gd name="T49" fmla="*/ 1 h 142"/>
                <a:gd name="T50" fmla="*/ 6 w 363"/>
                <a:gd name="T51" fmla="*/ 1 h 142"/>
                <a:gd name="T52" fmla="*/ 7 w 363"/>
                <a:gd name="T53" fmla="*/ 1 h 142"/>
                <a:gd name="T54" fmla="*/ 7 w 363"/>
                <a:gd name="T55" fmla="*/ 1 h 142"/>
                <a:gd name="T56" fmla="*/ 8 w 363"/>
                <a:gd name="T57" fmla="*/ 0 h 142"/>
                <a:gd name="T58" fmla="*/ 8 w 363"/>
                <a:gd name="T59" fmla="*/ 0 h 142"/>
                <a:gd name="T60" fmla="*/ 9 w 363"/>
                <a:gd name="T61" fmla="*/ 1 h 142"/>
                <a:gd name="T62" fmla="*/ 9 w 363"/>
                <a:gd name="T63" fmla="*/ 1 h 142"/>
                <a:gd name="T64" fmla="*/ 10 w 363"/>
                <a:gd name="T65" fmla="*/ 1 h 142"/>
                <a:gd name="T66" fmla="*/ 10 w 363"/>
                <a:gd name="T67" fmla="*/ 1 h 142"/>
                <a:gd name="T68" fmla="*/ 10 w 363"/>
                <a:gd name="T69" fmla="*/ 1 h 142"/>
                <a:gd name="T70" fmla="*/ 11 w 363"/>
                <a:gd name="T71" fmla="*/ 2 h 142"/>
                <a:gd name="T72" fmla="*/ 11 w 363"/>
                <a:gd name="T73" fmla="*/ 2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3"/>
                <a:gd name="T112" fmla="*/ 0 h 142"/>
                <a:gd name="T113" fmla="*/ 363 w 363"/>
                <a:gd name="T114" fmla="*/ 142 h 1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3" h="142">
                  <a:moveTo>
                    <a:pt x="363" y="72"/>
                  </a:moveTo>
                  <a:lnTo>
                    <a:pt x="363" y="83"/>
                  </a:lnTo>
                  <a:lnTo>
                    <a:pt x="363" y="95"/>
                  </a:lnTo>
                  <a:lnTo>
                    <a:pt x="330" y="113"/>
                  </a:lnTo>
                  <a:lnTo>
                    <a:pt x="295" y="126"/>
                  </a:lnTo>
                  <a:lnTo>
                    <a:pt x="256" y="134"/>
                  </a:lnTo>
                  <a:lnTo>
                    <a:pt x="219" y="140"/>
                  </a:lnTo>
                  <a:lnTo>
                    <a:pt x="179" y="142"/>
                  </a:lnTo>
                  <a:lnTo>
                    <a:pt x="142" y="142"/>
                  </a:lnTo>
                  <a:lnTo>
                    <a:pt x="105" y="140"/>
                  </a:lnTo>
                  <a:lnTo>
                    <a:pt x="76" y="138"/>
                  </a:lnTo>
                  <a:lnTo>
                    <a:pt x="74" y="124"/>
                  </a:lnTo>
                  <a:lnTo>
                    <a:pt x="74" y="120"/>
                  </a:lnTo>
                  <a:lnTo>
                    <a:pt x="37" y="130"/>
                  </a:lnTo>
                  <a:lnTo>
                    <a:pt x="14" y="122"/>
                  </a:lnTo>
                  <a:lnTo>
                    <a:pt x="0" y="101"/>
                  </a:lnTo>
                  <a:lnTo>
                    <a:pt x="0" y="74"/>
                  </a:lnTo>
                  <a:lnTo>
                    <a:pt x="8" y="43"/>
                  </a:lnTo>
                  <a:lnTo>
                    <a:pt x="33" y="17"/>
                  </a:lnTo>
                  <a:lnTo>
                    <a:pt x="70" y="0"/>
                  </a:lnTo>
                  <a:lnTo>
                    <a:pt x="124" y="0"/>
                  </a:lnTo>
                  <a:lnTo>
                    <a:pt x="130" y="17"/>
                  </a:lnTo>
                  <a:lnTo>
                    <a:pt x="146" y="29"/>
                  </a:lnTo>
                  <a:lnTo>
                    <a:pt x="161" y="37"/>
                  </a:lnTo>
                  <a:lnTo>
                    <a:pt x="184" y="41"/>
                  </a:lnTo>
                  <a:lnTo>
                    <a:pt x="206" y="39"/>
                  </a:lnTo>
                  <a:lnTo>
                    <a:pt x="227" y="31"/>
                  </a:lnTo>
                  <a:lnTo>
                    <a:pt x="245" y="17"/>
                  </a:lnTo>
                  <a:lnTo>
                    <a:pt x="260" y="0"/>
                  </a:lnTo>
                  <a:lnTo>
                    <a:pt x="276" y="0"/>
                  </a:lnTo>
                  <a:lnTo>
                    <a:pt x="293" y="4"/>
                  </a:lnTo>
                  <a:lnTo>
                    <a:pt x="309" y="8"/>
                  </a:lnTo>
                  <a:lnTo>
                    <a:pt x="326" y="17"/>
                  </a:lnTo>
                  <a:lnTo>
                    <a:pt x="338" y="27"/>
                  </a:lnTo>
                  <a:lnTo>
                    <a:pt x="349" y="39"/>
                  </a:lnTo>
                  <a:lnTo>
                    <a:pt x="357" y="54"/>
                  </a:lnTo>
                  <a:lnTo>
                    <a:pt x="363" y="72"/>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69" name="Freeform 45"/>
            <p:cNvSpPr>
              <a:spLocks/>
            </p:cNvSpPr>
            <p:nvPr/>
          </p:nvSpPr>
          <p:spPr bwMode="auto">
            <a:xfrm>
              <a:off x="3506" y="3349"/>
              <a:ext cx="183" cy="268"/>
            </a:xfrm>
            <a:custGeom>
              <a:avLst/>
              <a:gdLst>
                <a:gd name="T0" fmla="*/ 12 w 364"/>
                <a:gd name="T1" fmla="*/ 5 h 535"/>
                <a:gd name="T2" fmla="*/ 11 w 364"/>
                <a:gd name="T3" fmla="*/ 7 h 535"/>
                <a:gd name="T4" fmla="*/ 10 w 364"/>
                <a:gd name="T5" fmla="*/ 9 h 535"/>
                <a:gd name="T6" fmla="*/ 9 w 364"/>
                <a:gd name="T7" fmla="*/ 11 h 535"/>
                <a:gd name="T8" fmla="*/ 8 w 364"/>
                <a:gd name="T9" fmla="*/ 13 h 535"/>
                <a:gd name="T10" fmla="*/ 8 w 364"/>
                <a:gd name="T11" fmla="*/ 14 h 535"/>
                <a:gd name="T12" fmla="*/ 8 w 364"/>
                <a:gd name="T13" fmla="*/ 15 h 535"/>
                <a:gd name="T14" fmla="*/ 8 w 364"/>
                <a:gd name="T15" fmla="*/ 16 h 535"/>
                <a:gd name="T16" fmla="*/ 8 w 364"/>
                <a:gd name="T17" fmla="*/ 17 h 535"/>
                <a:gd name="T18" fmla="*/ 8 w 364"/>
                <a:gd name="T19" fmla="*/ 17 h 535"/>
                <a:gd name="T20" fmla="*/ 8 w 364"/>
                <a:gd name="T21" fmla="*/ 17 h 535"/>
                <a:gd name="T22" fmla="*/ 7 w 364"/>
                <a:gd name="T23" fmla="*/ 17 h 535"/>
                <a:gd name="T24" fmla="*/ 6 w 364"/>
                <a:gd name="T25" fmla="*/ 17 h 535"/>
                <a:gd name="T26" fmla="*/ 6 w 364"/>
                <a:gd name="T27" fmla="*/ 16 h 535"/>
                <a:gd name="T28" fmla="*/ 6 w 364"/>
                <a:gd name="T29" fmla="*/ 15 h 535"/>
                <a:gd name="T30" fmla="*/ 6 w 364"/>
                <a:gd name="T31" fmla="*/ 14 h 535"/>
                <a:gd name="T32" fmla="*/ 5 w 364"/>
                <a:gd name="T33" fmla="*/ 13 h 535"/>
                <a:gd name="T34" fmla="*/ 4 w 364"/>
                <a:gd name="T35" fmla="*/ 12 h 535"/>
                <a:gd name="T36" fmla="*/ 2 w 364"/>
                <a:gd name="T37" fmla="*/ 10 h 535"/>
                <a:gd name="T38" fmla="*/ 1 w 364"/>
                <a:gd name="T39" fmla="*/ 7 h 535"/>
                <a:gd name="T40" fmla="*/ 1 w 364"/>
                <a:gd name="T41" fmla="*/ 3 h 535"/>
                <a:gd name="T42" fmla="*/ 1 w 364"/>
                <a:gd name="T43" fmla="*/ 2 h 535"/>
                <a:gd name="T44" fmla="*/ 2 w 364"/>
                <a:gd name="T45" fmla="*/ 2 h 535"/>
                <a:gd name="T46" fmla="*/ 2 w 364"/>
                <a:gd name="T47" fmla="*/ 6 h 535"/>
                <a:gd name="T48" fmla="*/ 3 w 364"/>
                <a:gd name="T49" fmla="*/ 10 h 535"/>
                <a:gd name="T50" fmla="*/ 6 w 364"/>
                <a:gd name="T51" fmla="*/ 11 h 535"/>
                <a:gd name="T52" fmla="*/ 9 w 364"/>
                <a:gd name="T53" fmla="*/ 9 h 535"/>
                <a:gd name="T54" fmla="*/ 10 w 364"/>
                <a:gd name="T55" fmla="*/ 7 h 535"/>
                <a:gd name="T56" fmla="*/ 10 w 364"/>
                <a:gd name="T57" fmla="*/ 5 h 535"/>
                <a:gd name="T58" fmla="*/ 11 w 364"/>
                <a:gd name="T59" fmla="*/ 2 h 535"/>
                <a:gd name="T60" fmla="*/ 11 w 364"/>
                <a:gd name="T61" fmla="*/ 0 h 535"/>
                <a:gd name="T62" fmla="*/ 12 w 364"/>
                <a:gd name="T63" fmla="*/ 1 h 535"/>
                <a:gd name="T64" fmla="*/ 12 w 364"/>
                <a:gd name="T65" fmla="*/ 1 h 535"/>
                <a:gd name="T66" fmla="*/ 12 w 364"/>
                <a:gd name="T67" fmla="*/ 2 h 535"/>
                <a:gd name="T68" fmla="*/ 12 w 364"/>
                <a:gd name="T69" fmla="*/ 3 h 5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4"/>
                <a:gd name="T106" fmla="*/ 0 h 535"/>
                <a:gd name="T107" fmla="*/ 364 w 364"/>
                <a:gd name="T108" fmla="*/ 535 h 5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4" h="535">
                  <a:moveTo>
                    <a:pt x="364" y="109"/>
                  </a:moveTo>
                  <a:lnTo>
                    <a:pt x="357" y="150"/>
                  </a:lnTo>
                  <a:lnTo>
                    <a:pt x="349" y="188"/>
                  </a:lnTo>
                  <a:lnTo>
                    <a:pt x="339" y="223"/>
                  </a:lnTo>
                  <a:lnTo>
                    <a:pt x="328" y="258"/>
                  </a:lnTo>
                  <a:lnTo>
                    <a:pt x="310" y="287"/>
                  </a:lnTo>
                  <a:lnTo>
                    <a:pt x="293" y="318"/>
                  </a:lnTo>
                  <a:lnTo>
                    <a:pt x="269" y="349"/>
                  </a:lnTo>
                  <a:lnTo>
                    <a:pt x="244" y="380"/>
                  </a:lnTo>
                  <a:lnTo>
                    <a:pt x="244" y="398"/>
                  </a:lnTo>
                  <a:lnTo>
                    <a:pt x="244" y="415"/>
                  </a:lnTo>
                  <a:lnTo>
                    <a:pt x="244" y="431"/>
                  </a:lnTo>
                  <a:lnTo>
                    <a:pt x="246" y="448"/>
                  </a:lnTo>
                  <a:lnTo>
                    <a:pt x="246" y="462"/>
                  </a:lnTo>
                  <a:lnTo>
                    <a:pt x="248" y="479"/>
                  </a:lnTo>
                  <a:lnTo>
                    <a:pt x="250" y="495"/>
                  </a:lnTo>
                  <a:lnTo>
                    <a:pt x="252" y="512"/>
                  </a:lnTo>
                  <a:lnTo>
                    <a:pt x="254" y="514"/>
                  </a:lnTo>
                  <a:lnTo>
                    <a:pt x="258" y="516"/>
                  </a:lnTo>
                  <a:lnTo>
                    <a:pt x="250" y="526"/>
                  </a:lnTo>
                  <a:lnTo>
                    <a:pt x="240" y="532"/>
                  </a:lnTo>
                  <a:lnTo>
                    <a:pt x="229" y="533"/>
                  </a:lnTo>
                  <a:lnTo>
                    <a:pt x="217" y="535"/>
                  </a:lnTo>
                  <a:lnTo>
                    <a:pt x="203" y="532"/>
                  </a:lnTo>
                  <a:lnTo>
                    <a:pt x="192" y="528"/>
                  </a:lnTo>
                  <a:lnTo>
                    <a:pt x="180" y="522"/>
                  </a:lnTo>
                  <a:lnTo>
                    <a:pt x="174" y="516"/>
                  </a:lnTo>
                  <a:lnTo>
                    <a:pt x="169" y="501"/>
                  </a:lnTo>
                  <a:lnTo>
                    <a:pt x="167" y="485"/>
                  </a:lnTo>
                  <a:lnTo>
                    <a:pt x="165" y="469"/>
                  </a:lnTo>
                  <a:lnTo>
                    <a:pt x="165" y="456"/>
                  </a:lnTo>
                  <a:lnTo>
                    <a:pt x="163" y="438"/>
                  </a:lnTo>
                  <a:lnTo>
                    <a:pt x="161" y="423"/>
                  </a:lnTo>
                  <a:lnTo>
                    <a:pt x="159" y="406"/>
                  </a:lnTo>
                  <a:lnTo>
                    <a:pt x="157" y="390"/>
                  </a:lnTo>
                  <a:lnTo>
                    <a:pt x="106" y="376"/>
                  </a:lnTo>
                  <a:lnTo>
                    <a:pt x="70" y="347"/>
                  </a:lnTo>
                  <a:lnTo>
                    <a:pt x="42" y="305"/>
                  </a:lnTo>
                  <a:lnTo>
                    <a:pt x="25" y="256"/>
                  </a:lnTo>
                  <a:lnTo>
                    <a:pt x="13" y="198"/>
                  </a:lnTo>
                  <a:lnTo>
                    <a:pt x="8" y="142"/>
                  </a:lnTo>
                  <a:lnTo>
                    <a:pt x="2" y="86"/>
                  </a:lnTo>
                  <a:lnTo>
                    <a:pt x="0" y="39"/>
                  </a:lnTo>
                  <a:lnTo>
                    <a:pt x="15" y="37"/>
                  </a:lnTo>
                  <a:lnTo>
                    <a:pt x="33" y="35"/>
                  </a:lnTo>
                  <a:lnTo>
                    <a:pt x="41" y="62"/>
                  </a:lnTo>
                  <a:lnTo>
                    <a:pt x="50" y="113"/>
                  </a:lnTo>
                  <a:lnTo>
                    <a:pt x="56" y="175"/>
                  </a:lnTo>
                  <a:lnTo>
                    <a:pt x="70" y="241"/>
                  </a:lnTo>
                  <a:lnTo>
                    <a:pt x="89" y="295"/>
                  </a:lnTo>
                  <a:lnTo>
                    <a:pt x="120" y="334"/>
                  </a:lnTo>
                  <a:lnTo>
                    <a:pt x="167" y="343"/>
                  </a:lnTo>
                  <a:lnTo>
                    <a:pt x="233" y="314"/>
                  </a:lnTo>
                  <a:lnTo>
                    <a:pt x="260" y="279"/>
                  </a:lnTo>
                  <a:lnTo>
                    <a:pt x="283" y="246"/>
                  </a:lnTo>
                  <a:lnTo>
                    <a:pt x="298" y="210"/>
                  </a:lnTo>
                  <a:lnTo>
                    <a:pt x="312" y="175"/>
                  </a:lnTo>
                  <a:lnTo>
                    <a:pt x="318" y="134"/>
                  </a:lnTo>
                  <a:lnTo>
                    <a:pt x="322" y="95"/>
                  </a:lnTo>
                  <a:lnTo>
                    <a:pt x="324" y="51"/>
                  </a:lnTo>
                  <a:lnTo>
                    <a:pt x="328" y="6"/>
                  </a:lnTo>
                  <a:lnTo>
                    <a:pt x="341" y="0"/>
                  </a:lnTo>
                  <a:lnTo>
                    <a:pt x="357" y="2"/>
                  </a:lnTo>
                  <a:lnTo>
                    <a:pt x="357" y="12"/>
                  </a:lnTo>
                  <a:lnTo>
                    <a:pt x="359" y="20"/>
                  </a:lnTo>
                  <a:lnTo>
                    <a:pt x="359" y="27"/>
                  </a:lnTo>
                  <a:lnTo>
                    <a:pt x="361" y="37"/>
                  </a:lnTo>
                  <a:lnTo>
                    <a:pt x="361" y="47"/>
                  </a:lnTo>
                  <a:lnTo>
                    <a:pt x="361" y="62"/>
                  </a:lnTo>
                  <a:lnTo>
                    <a:pt x="362" y="82"/>
                  </a:lnTo>
                  <a:lnTo>
                    <a:pt x="364" y="109"/>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70" name="Freeform 46"/>
            <p:cNvSpPr>
              <a:spLocks/>
            </p:cNvSpPr>
            <p:nvPr/>
          </p:nvSpPr>
          <p:spPr bwMode="auto">
            <a:xfrm>
              <a:off x="3665" y="3310"/>
              <a:ext cx="22" cy="27"/>
            </a:xfrm>
            <a:custGeom>
              <a:avLst/>
              <a:gdLst>
                <a:gd name="T0" fmla="*/ 2 w 43"/>
                <a:gd name="T1" fmla="*/ 1 h 54"/>
                <a:gd name="T2" fmla="*/ 2 w 43"/>
                <a:gd name="T3" fmla="*/ 2 h 54"/>
                <a:gd name="T4" fmla="*/ 2 w 43"/>
                <a:gd name="T5" fmla="*/ 2 h 54"/>
                <a:gd name="T6" fmla="*/ 1 w 43"/>
                <a:gd name="T7" fmla="*/ 2 h 54"/>
                <a:gd name="T8" fmla="*/ 1 w 43"/>
                <a:gd name="T9" fmla="*/ 2 h 54"/>
                <a:gd name="T10" fmla="*/ 1 w 43"/>
                <a:gd name="T11" fmla="*/ 2 h 54"/>
                <a:gd name="T12" fmla="*/ 0 w 43"/>
                <a:gd name="T13" fmla="*/ 2 h 54"/>
                <a:gd name="T14" fmla="*/ 0 w 43"/>
                <a:gd name="T15" fmla="*/ 2 h 54"/>
                <a:gd name="T16" fmla="*/ 1 w 43"/>
                <a:gd name="T17" fmla="*/ 1 h 54"/>
                <a:gd name="T18" fmla="*/ 1 w 43"/>
                <a:gd name="T19" fmla="*/ 1 h 54"/>
                <a:gd name="T20" fmla="*/ 1 w 43"/>
                <a:gd name="T21" fmla="*/ 1 h 54"/>
                <a:gd name="T22" fmla="*/ 1 w 43"/>
                <a:gd name="T23" fmla="*/ 0 h 54"/>
                <a:gd name="T24" fmla="*/ 2 w 43"/>
                <a:gd name="T25" fmla="*/ 0 h 54"/>
                <a:gd name="T26" fmla="*/ 2 w 43"/>
                <a:gd name="T27" fmla="*/ 1 h 54"/>
                <a:gd name="T28" fmla="*/ 2 w 43"/>
                <a:gd name="T29" fmla="*/ 1 h 54"/>
                <a:gd name="T30" fmla="*/ 2 w 43"/>
                <a:gd name="T31" fmla="*/ 1 h 54"/>
                <a:gd name="T32" fmla="*/ 2 w 43"/>
                <a:gd name="T33" fmla="*/ 1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54"/>
                <a:gd name="T53" fmla="*/ 43 w 4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54">
                  <a:moveTo>
                    <a:pt x="43" y="29"/>
                  </a:moveTo>
                  <a:lnTo>
                    <a:pt x="37" y="38"/>
                  </a:lnTo>
                  <a:lnTo>
                    <a:pt x="33" y="46"/>
                  </a:lnTo>
                  <a:lnTo>
                    <a:pt x="29" y="50"/>
                  </a:lnTo>
                  <a:lnTo>
                    <a:pt x="25" y="54"/>
                  </a:lnTo>
                  <a:lnTo>
                    <a:pt x="12" y="54"/>
                  </a:lnTo>
                  <a:lnTo>
                    <a:pt x="0" y="54"/>
                  </a:lnTo>
                  <a:lnTo>
                    <a:pt x="0" y="33"/>
                  </a:lnTo>
                  <a:lnTo>
                    <a:pt x="4" y="17"/>
                  </a:lnTo>
                  <a:lnTo>
                    <a:pt x="8" y="7"/>
                  </a:lnTo>
                  <a:lnTo>
                    <a:pt x="15" y="4"/>
                  </a:lnTo>
                  <a:lnTo>
                    <a:pt x="25" y="0"/>
                  </a:lnTo>
                  <a:lnTo>
                    <a:pt x="39" y="0"/>
                  </a:lnTo>
                  <a:lnTo>
                    <a:pt x="39" y="4"/>
                  </a:lnTo>
                  <a:lnTo>
                    <a:pt x="41" y="7"/>
                  </a:lnTo>
                  <a:lnTo>
                    <a:pt x="41" y="15"/>
                  </a:lnTo>
                  <a:lnTo>
                    <a:pt x="43" y="29"/>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71" name="Freeform 47"/>
            <p:cNvSpPr>
              <a:spLocks/>
            </p:cNvSpPr>
            <p:nvPr/>
          </p:nvSpPr>
          <p:spPr bwMode="auto">
            <a:xfrm>
              <a:off x="3524" y="3133"/>
              <a:ext cx="140" cy="220"/>
            </a:xfrm>
            <a:custGeom>
              <a:avLst/>
              <a:gdLst>
                <a:gd name="T0" fmla="*/ 9 w 279"/>
                <a:gd name="T1" fmla="*/ 10 h 440"/>
                <a:gd name="T2" fmla="*/ 9 w 279"/>
                <a:gd name="T3" fmla="*/ 11 h 440"/>
                <a:gd name="T4" fmla="*/ 9 w 279"/>
                <a:gd name="T5" fmla="*/ 11 h 440"/>
                <a:gd name="T6" fmla="*/ 9 w 279"/>
                <a:gd name="T7" fmla="*/ 11 h 440"/>
                <a:gd name="T8" fmla="*/ 9 w 279"/>
                <a:gd name="T9" fmla="*/ 12 h 440"/>
                <a:gd name="T10" fmla="*/ 9 w 279"/>
                <a:gd name="T11" fmla="*/ 12 h 440"/>
                <a:gd name="T12" fmla="*/ 9 w 279"/>
                <a:gd name="T13" fmla="*/ 12 h 440"/>
                <a:gd name="T14" fmla="*/ 9 w 279"/>
                <a:gd name="T15" fmla="*/ 12 h 440"/>
                <a:gd name="T16" fmla="*/ 9 w 279"/>
                <a:gd name="T17" fmla="*/ 13 h 440"/>
                <a:gd name="T18" fmla="*/ 8 w 279"/>
                <a:gd name="T19" fmla="*/ 13 h 440"/>
                <a:gd name="T20" fmla="*/ 7 w 279"/>
                <a:gd name="T21" fmla="*/ 14 h 440"/>
                <a:gd name="T22" fmla="*/ 6 w 279"/>
                <a:gd name="T23" fmla="*/ 14 h 440"/>
                <a:gd name="T24" fmla="*/ 5 w 279"/>
                <a:gd name="T25" fmla="*/ 14 h 440"/>
                <a:gd name="T26" fmla="*/ 4 w 279"/>
                <a:gd name="T27" fmla="*/ 14 h 440"/>
                <a:gd name="T28" fmla="*/ 3 w 279"/>
                <a:gd name="T29" fmla="*/ 14 h 440"/>
                <a:gd name="T30" fmla="*/ 2 w 279"/>
                <a:gd name="T31" fmla="*/ 14 h 440"/>
                <a:gd name="T32" fmla="*/ 1 w 279"/>
                <a:gd name="T33" fmla="*/ 14 h 440"/>
                <a:gd name="T34" fmla="*/ 1 w 279"/>
                <a:gd name="T35" fmla="*/ 13 h 440"/>
                <a:gd name="T36" fmla="*/ 1 w 279"/>
                <a:gd name="T37" fmla="*/ 12 h 440"/>
                <a:gd name="T38" fmla="*/ 1 w 279"/>
                <a:gd name="T39" fmla="*/ 11 h 440"/>
                <a:gd name="T40" fmla="*/ 1 w 279"/>
                <a:gd name="T41" fmla="*/ 10 h 440"/>
                <a:gd name="T42" fmla="*/ 0 w 279"/>
                <a:gd name="T43" fmla="*/ 9 h 440"/>
                <a:gd name="T44" fmla="*/ 0 w 279"/>
                <a:gd name="T45" fmla="*/ 7 h 440"/>
                <a:gd name="T46" fmla="*/ 1 w 279"/>
                <a:gd name="T47" fmla="*/ 6 h 440"/>
                <a:gd name="T48" fmla="*/ 1 w 279"/>
                <a:gd name="T49" fmla="*/ 5 h 440"/>
                <a:gd name="T50" fmla="*/ 1 w 279"/>
                <a:gd name="T51" fmla="*/ 4 h 440"/>
                <a:gd name="T52" fmla="*/ 1 w 279"/>
                <a:gd name="T53" fmla="*/ 4 h 440"/>
                <a:gd name="T54" fmla="*/ 2 w 279"/>
                <a:gd name="T55" fmla="*/ 3 h 440"/>
                <a:gd name="T56" fmla="*/ 2 w 279"/>
                <a:gd name="T57" fmla="*/ 2 h 440"/>
                <a:gd name="T58" fmla="*/ 3 w 279"/>
                <a:gd name="T59" fmla="*/ 1 h 440"/>
                <a:gd name="T60" fmla="*/ 4 w 279"/>
                <a:gd name="T61" fmla="*/ 1 h 440"/>
                <a:gd name="T62" fmla="*/ 4 w 279"/>
                <a:gd name="T63" fmla="*/ 0 h 440"/>
                <a:gd name="T64" fmla="*/ 5 w 279"/>
                <a:gd name="T65" fmla="*/ 0 h 440"/>
                <a:gd name="T66" fmla="*/ 5 w 279"/>
                <a:gd name="T67" fmla="*/ 1 h 440"/>
                <a:gd name="T68" fmla="*/ 5 w 279"/>
                <a:gd name="T69" fmla="*/ 1 h 440"/>
                <a:gd name="T70" fmla="*/ 5 w 279"/>
                <a:gd name="T71" fmla="*/ 1 h 440"/>
                <a:gd name="T72" fmla="*/ 6 w 279"/>
                <a:gd name="T73" fmla="*/ 1 h 440"/>
                <a:gd name="T74" fmla="*/ 6 w 279"/>
                <a:gd name="T75" fmla="*/ 1 h 440"/>
                <a:gd name="T76" fmla="*/ 6 w 279"/>
                <a:gd name="T77" fmla="*/ 1 h 440"/>
                <a:gd name="T78" fmla="*/ 6 w 279"/>
                <a:gd name="T79" fmla="*/ 1 h 440"/>
                <a:gd name="T80" fmla="*/ 6 w 279"/>
                <a:gd name="T81" fmla="*/ 1 h 440"/>
                <a:gd name="T82" fmla="*/ 7 w 279"/>
                <a:gd name="T83" fmla="*/ 1 h 440"/>
                <a:gd name="T84" fmla="*/ 7 w 279"/>
                <a:gd name="T85" fmla="*/ 1 h 440"/>
                <a:gd name="T86" fmla="*/ 8 w 279"/>
                <a:gd name="T87" fmla="*/ 2 h 440"/>
                <a:gd name="T88" fmla="*/ 8 w 279"/>
                <a:gd name="T89" fmla="*/ 3 h 440"/>
                <a:gd name="T90" fmla="*/ 9 w 279"/>
                <a:gd name="T91" fmla="*/ 4 h 440"/>
                <a:gd name="T92" fmla="*/ 9 w 279"/>
                <a:gd name="T93" fmla="*/ 5 h 440"/>
                <a:gd name="T94" fmla="*/ 9 w 279"/>
                <a:gd name="T95" fmla="*/ 6 h 440"/>
                <a:gd name="T96" fmla="*/ 9 w 279"/>
                <a:gd name="T97" fmla="*/ 7 h 440"/>
                <a:gd name="T98" fmla="*/ 9 w 279"/>
                <a:gd name="T99" fmla="*/ 9 h 440"/>
                <a:gd name="T100" fmla="*/ 9 w 279"/>
                <a:gd name="T101" fmla="*/ 10 h 4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9"/>
                <a:gd name="T154" fmla="*/ 0 h 440"/>
                <a:gd name="T155" fmla="*/ 279 w 279"/>
                <a:gd name="T156" fmla="*/ 440 h 4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9" h="440">
                  <a:moveTo>
                    <a:pt x="279" y="304"/>
                  </a:moveTo>
                  <a:lnTo>
                    <a:pt x="277" y="322"/>
                  </a:lnTo>
                  <a:lnTo>
                    <a:pt x="275" y="337"/>
                  </a:lnTo>
                  <a:lnTo>
                    <a:pt x="273" y="347"/>
                  </a:lnTo>
                  <a:lnTo>
                    <a:pt x="273" y="359"/>
                  </a:lnTo>
                  <a:lnTo>
                    <a:pt x="271" y="364"/>
                  </a:lnTo>
                  <a:lnTo>
                    <a:pt x="271" y="372"/>
                  </a:lnTo>
                  <a:lnTo>
                    <a:pt x="269" y="380"/>
                  </a:lnTo>
                  <a:lnTo>
                    <a:pt x="267" y="392"/>
                  </a:lnTo>
                  <a:lnTo>
                    <a:pt x="240" y="405"/>
                  </a:lnTo>
                  <a:lnTo>
                    <a:pt x="211" y="419"/>
                  </a:lnTo>
                  <a:lnTo>
                    <a:pt x="176" y="428"/>
                  </a:lnTo>
                  <a:lnTo>
                    <a:pt x="143" y="436"/>
                  </a:lnTo>
                  <a:lnTo>
                    <a:pt x="108" y="440"/>
                  </a:lnTo>
                  <a:lnTo>
                    <a:pt x="75" y="440"/>
                  </a:lnTo>
                  <a:lnTo>
                    <a:pt x="46" y="438"/>
                  </a:lnTo>
                  <a:lnTo>
                    <a:pt x="23" y="432"/>
                  </a:lnTo>
                  <a:lnTo>
                    <a:pt x="15" y="397"/>
                  </a:lnTo>
                  <a:lnTo>
                    <a:pt x="9" y="362"/>
                  </a:lnTo>
                  <a:lnTo>
                    <a:pt x="4" y="328"/>
                  </a:lnTo>
                  <a:lnTo>
                    <a:pt x="2" y="295"/>
                  </a:lnTo>
                  <a:lnTo>
                    <a:pt x="0" y="260"/>
                  </a:lnTo>
                  <a:lnTo>
                    <a:pt x="0" y="225"/>
                  </a:lnTo>
                  <a:lnTo>
                    <a:pt x="4" y="186"/>
                  </a:lnTo>
                  <a:lnTo>
                    <a:pt x="11" y="149"/>
                  </a:lnTo>
                  <a:lnTo>
                    <a:pt x="19" y="128"/>
                  </a:lnTo>
                  <a:lnTo>
                    <a:pt x="31" y="105"/>
                  </a:lnTo>
                  <a:lnTo>
                    <a:pt x="44" y="79"/>
                  </a:lnTo>
                  <a:lnTo>
                    <a:pt x="62" y="54"/>
                  </a:lnTo>
                  <a:lnTo>
                    <a:pt x="79" y="29"/>
                  </a:lnTo>
                  <a:lnTo>
                    <a:pt x="101" y="11"/>
                  </a:lnTo>
                  <a:lnTo>
                    <a:pt x="124" y="0"/>
                  </a:lnTo>
                  <a:lnTo>
                    <a:pt x="151" y="0"/>
                  </a:lnTo>
                  <a:lnTo>
                    <a:pt x="153" y="6"/>
                  </a:lnTo>
                  <a:lnTo>
                    <a:pt x="155" y="11"/>
                  </a:lnTo>
                  <a:lnTo>
                    <a:pt x="157" y="8"/>
                  </a:lnTo>
                  <a:lnTo>
                    <a:pt x="163" y="8"/>
                  </a:lnTo>
                  <a:lnTo>
                    <a:pt x="168" y="6"/>
                  </a:lnTo>
                  <a:lnTo>
                    <a:pt x="180" y="4"/>
                  </a:lnTo>
                  <a:lnTo>
                    <a:pt x="184" y="9"/>
                  </a:lnTo>
                  <a:lnTo>
                    <a:pt x="192" y="11"/>
                  </a:lnTo>
                  <a:lnTo>
                    <a:pt x="198" y="11"/>
                  </a:lnTo>
                  <a:lnTo>
                    <a:pt x="209" y="11"/>
                  </a:lnTo>
                  <a:lnTo>
                    <a:pt x="229" y="46"/>
                  </a:lnTo>
                  <a:lnTo>
                    <a:pt x="246" y="81"/>
                  </a:lnTo>
                  <a:lnTo>
                    <a:pt x="258" y="116"/>
                  </a:lnTo>
                  <a:lnTo>
                    <a:pt x="267" y="153"/>
                  </a:lnTo>
                  <a:lnTo>
                    <a:pt x="271" y="188"/>
                  </a:lnTo>
                  <a:lnTo>
                    <a:pt x="275" y="225"/>
                  </a:lnTo>
                  <a:lnTo>
                    <a:pt x="277" y="264"/>
                  </a:lnTo>
                  <a:lnTo>
                    <a:pt x="279" y="304"/>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72" name="Freeform 48"/>
            <p:cNvSpPr>
              <a:spLocks/>
            </p:cNvSpPr>
            <p:nvPr/>
          </p:nvSpPr>
          <p:spPr bwMode="auto">
            <a:xfrm>
              <a:off x="3532" y="3347"/>
              <a:ext cx="132" cy="160"/>
            </a:xfrm>
            <a:custGeom>
              <a:avLst/>
              <a:gdLst>
                <a:gd name="T0" fmla="*/ 9 w 264"/>
                <a:gd name="T1" fmla="*/ 3 h 320"/>
                <a:gd name="T2" fmla="*/ 8 w 264"/>
                <a:gd name="T3" fmla="*/ 4 h 320"/>
                <a:gd name="T4" fmla="*/ 8 w 264"/>
                <a:gd name="T5" fmla="*/ 5 h 320"/>
                <a:gd name="T6" fmla="*/ 8 w 264"/>
                <a:gd name="T7" fmla="*/ 6 h 320"/>
                <a:gd name="T8" fmla="*/ 7 w 264"/>
                <a:gd name="T9" fmla="*/ 7 h 320"/>
                <a:gd name="T10" fmla="*/ 7 w 264"/>
                <a:gd name="T11" fmla="*/ 7 h 320"/>
                <a:gd name="T12" fmla="*/ 7 w 264"/>
                <a:gd name="T13" fmla="*/ 8 h 320"/>
                <a:gd name="T14" fmla="*/ 6 w 264"/>
                <a:gd name="T15" fmla="*/ 9 h 320"/>
                <a:gd name="T16" fmla="*/ 5 w 264"/>
                <a:gd name="T17" fmla="*/ 10 h 320"/>
                <a:gd name="T18" fmla="*/ 4 w 264"/>
                <a:gd name="T19" fmla="*/ 10 h 320"/>
                <a:gd name="T20" fmla="*/ 3 w 264"/>
                <a:gd name="T21" fmla="*/ 10 h 320"/>
                <a:gd name="T22" fmla="*/ 2 w 264"/>
                <a:gd name="T23" fmla="*/ 9 h 320"/>
                <a:gd name="T24" fmla="*/ 1 w 264"/>
                <a:gd name="T25" fmla="*/ 7 h 320"/>
                <a:gd name="T26" fmla="*/ 1 w 264"/>
                <a:gd name="T27" fmla="*/ 5 h 320"/>
                <a:gd name="T28" fmla="*/ 1 w 264"/>
                <a:gd name="T29" fmla="*/ 4 h 320"/>
                <a:gd name="T30" fmla="*/ 1 w 264"/>
                <a:gd name="T31" fmla="*/ 2 h 320"/>
                <a:gd name="T32" fmla="*/ 0 w 264"/>
                <a:gd name="T33" fmla="*/ 1 h 320"/>
                <a:gd name="T34" fmla="*/ 1 w 264"/>
                <a:gd name="T35" fmla="*/ 1 h 320"/>
                <a:gd name="T36" fmla="*/ 2 w 264"/>
                <a:gd name="T37" fmla="*/ 1 h 320"/>
                <a:gd name="T38" fmla="*/ 3 w 264"/>
                <a:gd name="T39" fmla="*/ 1 h 320"/>
                <a:gd name="T40" fmla="*/ 4 w 264"/>
                <a:gd name="T41" fmla="*/ 1 h 320"/>
                <a:gd name="T42" fmla="*/ 5 w 264"/>
                <a:gd name="T43" fmla="*/ 1 h 320"/>
                <a:gd name="T44" fmla="*/ 6 w 264"/>
                <a:gd name="T45" fmla="*/ 1 h 320"/>
                <a:gd name="T46" fmla="*/ 7 w 264"/>
                <a:gd name="T47" fmla="*/ 1 h 320"/>
                <a:gd name="T48" fmla="*/ 7 w 264"/>
                <a:gd name="T49" fmla="*/ 0 h 320"/>
                <a:gd name="T50" fmla="*/ 8 w 264"/>
                <a:gd name="T51" fmla="*/ 0 h 320"/>
                <a:gd name="T52" fmla="*/ 8 w 264"/>
                <a:gd name="T53" fmla="*/ 1 h 320"/>
                <a:gd name="T54" fmla="*/ 8 w 264"/>
                <a:gd name="T55" fmla="*/ 1 h 320"/>
                <a:gd name="T56" fmla="*/ 9 w 264"/>
                <a:gd name="T57" fmla="*/ 1 h 320"/>
                <a:gd name="T58" fmla="*/ 9 w 264"/>
                <a:gd name="T59" fmla="*/ 2 h 320"/>
                <a:gd name="T60" fmla="*/ 9 w 264"/>
                <a:gd name="T61" fmla="*/ 2 h 320"/>
                <a:gd name="T62" fmla="*/ 9 w 264"/>
                <a:gd name="T63" fmla="*/ 2 h 320"/>
                <a:gd name="T64" fmla="*/ 9 w 264"/>
                <a:gd name="T65" fmla="*/ 3 h 320"/>
                <a:gd name="T66" fmla="*/ 9 w 264"/>
                <a:gd name="T67" fmla="*/ 3 h 320"/>
                <a:gd name="T68" fmla="*/ 9 w 264"/>
                <a:gd name="T69" fmla="*/ 3 h 3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4"/>
                <a:gd name="T106" fmla="*/ 0 h 320"/>
                <a:gd name="T107" fmla="*/ 264 w 264"/>
                <a:gd name="T108" fmla="*/ 320 h 3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4" h="320">
                  <a:moveTo>
                    <a:pt x="264" y="91"/>
                  </a:moveTo>
                  <a:lnTo>
                    <a:pt x="256" y="124"/>
                  </a:lnTo>
                  <a:lnTo>
                    <a:pt x="250" y="155"/>
                  </a:lnTo>
                  <a:lnTo>
                    <a:pt x="243" y="183"/>
                  </a:lnTo>
                  <a:lnTo>
                    <a:pt x="233" y="208"/>
                  </a:lnTo>
                  <a:lnTo>
                    <a:pt x="219" y="231"/>
                  </a:lnTo>
                  <a:lnTo>
                    <a:pt x="208" y="254"/>
                  </a:lnTo>
                  <a:lnTo>
                    <a:pt x="190" y="278"/>
                  </a:lnTo>
                  <a:lnTo>
                    <a:pt x="173" y="303"/>
                  </a:lnTo>
                  <a:lnTo>
                    <a:pt x="120" y="320"/>
                  </a:lnTo>
                  <a:lnTo>
                    <a:pt x="82" y="311"/>
                  </a:lnTo>
                  <a:lnTo>
                    <a:pt x="51" y="278"/>
                  </a:lnTo>
                  <a:lnTo>
                    <a:pt x="31" y="231"/>
                  </a:lnTo>
                  <a:lnTo>
                    <a:pt x="16" y="173"/>
                  </a:lnTo>
                  <a:lnTo>
                    <a:pt x="8" y="117"/>
                  </a:lnTo>
                  <a:lnTo>
                    <a:pt x="2" y="64"/>
                  </a:lnTo>
                  <a:lnTo>
                    <a:pt x="0" y="26"/>
                  </a:lnTo>
                  <a:lnTo>
                    <a:pt x="29" y="26"/>
                  </a:lnTo>
                  <a:lnTo>
                    <a:pt x="58" y="27"/>
                  </a:lnTo>
                  <a:lnTo>
                    <a:pt x="88" y="27"/>
                  </a:lnTo>
                  <a:lnTo>
                    <a:pt x="119" y="27"/>
                  </a:lnTo>
                  <a:lnTo>
                    <a:pt x="148" y="24"/>
                  </a:lnTo>
                  <a:lnTo>
                    <a:pt x="179" y="20"/>
                  </a:lnTo>
                  <a:lnTo>
                    <a:pt x="208" y="10"/>
                  </a:lnTo>
                  <a:lnTo>
                    <a:pt x="239" y="0"/>
                  </a:lnTo>
                  <a:lnTo>
                    <a:pt x="243" y="0"/>
                  </a:lnTo>
                  <a:lnTo>
                    <a:pt x="252" y="4"/>
                  </a:lnTo>
                  <a:lnTo>
                    <a:pt x="254" y="12"/>
                  </a:lnTo>
                  <a:lnTo>
                    <a:pt x="258" y="22"/>
                  </a:lnTo>
                  <a:lnTo>
                    <a:pt x="260" y="33"/>
                  </a:lnTo>
                  <a:lnTo>
                    <a:pt x="262" y="47"/>
                  </a:lnTo>
                  <a:lnTo>
                    <a:pt x="262" y="59"/>
                  </a:lnTo>
                  <a:lnTo>
                    <a:pt x="262" y="70"/>
                  </a:lnTo>
                  <a:lnTo>
                    <a:pt x="262" y="80"/>
                  </a:lnTo>
                  <a:lnTo>
                    <a:pt x="264" y="91"/>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73" name="Freeform 49"/>
            <p:cNvSpPr>
              <a:spLocks/>
            </p:cNvSpPr>
            <p:nvPr/>
          </p:nvSpPr>
          <p:spPr bwMode="auto">
            <a:xfrm>
              <a:off x="2708" y="3194"/>
              <a:ext cx="877" cy="479"/>
            </a:xfrm>
            <a:custGeom>
              <a:avLst/>
              <a:gdLst>
                <a:gd name="T0" fmla="*/ 54 w 1753"/>
                <a:gd name="T1" fmla="*/ 26 h 958"/>
                <a:gd name="T2" fmla="*/ 52 w 1753"/>
                <a:gd name="T3" fmla="*/ 26 h 958"/>
                <a:gd name="T4" fmla="*/ 51 w 1753"/>
                <a:gd name="T5" fmla="*/ 28 h 958"/>
                <a:gd name="T6" fmla="*/ 50 w 1753"/>
                <a:gd name="T7" fmla="*/ 29 h 958"/>
                <a:gd name="T8" fmla="*/ 50 w 1753"/>
                <a:gd name="T9" fmla="*/ 30 h 958"/>
                <a:gd name="T10" fmla="*/ 50 w 1753"/>
                <a:gd name="T11" fmla="*/ 30 h 958"/>
                <a:gd name="T12" fmla="*/ 49 w 1753"/>
                <a:gd name="T13" fmla="*/ 30 h 958"/>
                <a:gd name="T14" fmla="*/ 43 w 1753"/>
                <a:gd name="T15" fmla="*/ 30 h 958"/>
                <a:gd name="T16" fmla="*/ 30 w 1753"/>
                <a:gd name="T17" fmla="*/ 27 h 958"/>
                <a:gd name="T18" fmla="*/ 15 w 1753"/>
                <a:gd name="T19" fmla="*/ 24 h 958"/>
                <a:gd name="T20" fmla="*/ 4 w 1753"/>
                <a:gd name="T21" fmla="*/ 18 h 958"/>
                <a:gd name="T22" fmla="*/ 0 w 1753"/>
                <a:gd name="T23" fmla="*/ 12 h 958"/>
                <a:gd name="T24" fmla="*/ 3 w 1753"/>
                <a:gd name="T25" fmla="*/ 7 h 958"/>
                <a:gd name="T26" fmla="*/ 8 w 1753"/>
                <a:gd name="T27" fmla="*/ 3 h 958"/>
                <a:gd name="T28" fmla="*/ 14 w 1753"/>
                <a:gd name="T29" fmla="*/ 1 h 958"/>
                <a:gd name="T30" fmla="*/ 19 w 1753"/>
                <a:gd name="T31" fmla="*/ 0 h 958"/>
                <a:gd name="T32" fmla="*/ 24 w 1753"/>
                <a:gd name="T33" fmla="*/ 1 h 958"/>
                <a:gd name="T34" fmla="*/ 29 w 1753"/>
                <a:gd name="T35" fmla="*/ 2 h 958"/>
                <a:gd name="T36" fmla="*/ 34 w 1753"/>
                <a:gd name="T37" fmla="*/ 4 h 958"/>
                <a:gd name="T38" fmla="*/ 37 w 1753"/>
                <a:gd name="T39" fmla="*/ 5 h 958"/>
                <a:gd name="T40" fmla="*/ 37 w 1753"/>
                <a:gd name="T41" fmla="*/ 6 h 958"/>
                <a:gd name="T42" fmla="*/ 36 w 1753"/>
                <a:gd name="T43" fmla="*/ 7 h 958"/>
                <a:gd name="T44" fmla="*/ 35 w 1753"/>
                <a:gd name="T45" fmla="*/ 7 h 958"/>
                <a:gd name="T46" fmla="*/ 32 w 1753"/>
                <a:gd name="T47" fmla="*/ 6 h 958"/>
                <a:gd name="T48" fmla="*/ 29 w 1753"/>
                <a:gd name="T49" fmla="*/ 5 h 958"/>
                <a:gd name="T50" fmla="*/ 26 w 1753"/>
                <a:gd name="T51" fmla="*/ 5 h 958"/>
                <a:gd name="T52" fmla="*/ 25 w 1753"/>
                <a:gd name="T53" fmla="*/ 5 h 958"/>
                <a:gd name="T54" fmla="*/ 26 w 1753"/>
                <a:gd name="T55" fmla="*/ 5 h 958"/>
                <a:gd name="T56" fmla="*/ 27 w 1753"/>
                <a:gd name="T57" fmla="*/ 6 h 958"/>
                <a:gd name="T58" fmla="*/ 29 w 1753"/>
                <a:gd name="T59" fmla="*/ 6 h 958"/>
                <a:gd name="T60" fmla="*/ 31 w 1753"/>
                <a:gd name="T61" fmla="*/ 7 h 958"/>
                <a:gd name="T62" fmla="*/ 36 w 1753"/>
                <a:gd name="T63" fmla="*/ 8 h 958"/>
                <a:gd name="T64" fmla="*/ 42 w 1753"/>
                <a:gd name="T65" fmla="*/ 10 h 958"/>
                <a:gd name="T66" fmla="*/ 44 w 1753"/>
                <a:gd name="T67" fmla="*/ 10 h 958"/>
                <a:gd name="T68" fmla="*/ 46 w 1753"/>
                <a:gd name="T69" fmla="*/ 11 h 958"/>
                <a:gd name="T70" fmla="*/ 48 w 1753"/>
                <a:gd name="T71" fmla="*/ 11 h 958"/>
                <a:gd name="T72" fmla="*/ 49 w 1753"/>
                <a:gd name="T73" fmla="*/ 10 h 958"/>
                <a:gd name="T74" fmla="*/ 50 w 1753"/>
                <a:gd name="T75" fmla="*/ 12 h 958"/>
                <a:gd name="T76" fmla="*/ 50 w 1753"/>
                <a:gd name="T77" fmla="*/ 15 h 958"/>
                <a:gd name="T78" fmla="*/ 51 w 1753"/>
                <a:gd name="T79" fmla="*/ 20 h 958"/>
                <a:gd name="T80" fmla="*/ 53 w 1753"/>
                <a:gd name="T81" fmla="*/ 23 h 958"/>
                <a:gd name="T82" fmla="*/ 55 w 1753"/>
                <a:gd name="T83" fmla="*/ 24 h 958"/>
                <a:gd name="T84" fmla="*/ 55 w 1753"/>
                <a:gd name="T85" fmla="*/ 24 h 958"/>
                <a:gd name="T86" fmla="*/ 55 w 1753"/>
                <a:gd name="T87" fmla="*/ 25 h 9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53"/>
                <a:gd name="T133" fmla="*/ 0 h 958"/>
                <a:gd name="T134" fmla="*/ 1753 w 1753"/>
                <a:gd name="T135" fmla="*/ 958 h 9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53" h="958">
                  <a:moveTo>
                    <a:pt x="1753" y="803"/>
                  </a:moveTo>
                  <a:lnTo>
                    <a:pt x="1722" y="805"/>
                  </a:lnTo>
                  <a:lnTo>
                    <a:pt x="1693" y="812"/>
                  </a:lnTo>
                  <a:lnTo>
                    <a:pt x="1664" y="826"/>
                  </a:lnTo>
                  <a:lnTo>
                    <a:pt x="1640" y="845"/>
                  </a:lnTo>
                  <a:lnTo>
                    <a:pt x="1619" y="865"/>
                  </a:lnTo>
                  <a:lnTo>
                    <a:pt x="1604" y="890"/>
                  </a:lnTo>
                  <a:lnTo>
                    <a:pt x="1594" y="917"/>
                  </a:lnTo>
                  <a:lnTo>
                    <a:pt x="1596" y="946"/>
                  </a:lnTo>
                  <a:lnTo>
                    <a:pt x="1586" y="948"/>
                  </a:lnTo>
                  <a:lnTo>
                    <a:pt x="1578" y="950"/>
                  </a:lnTo>
                  <a:lnTo>
                    <a:pt x="1569" y="950"/>
                  </a:lnTo>
                  <a:lnTo>
                    <a:pt x="1559" y="952"/>
                  </a:lnTo>
                  <a:lnTo>
                    <a:pt x="1543" y="954"/>
                  </a:lnTo>
                  <a:lnTo>
                    <a:pt x="1526" y="958"/>
                  </a:lnTo>
                  <a:lnTo>
                    <a:pt x="1369" y="929"/>
                  </a:lnTo>
                  <a:lnTo>
                    <a:pt x="1171" y="896"/>
                  </a:lnTo>
                  <a:lnTo>
                    <a:pt x="944" y="853"/>
                  </a:lnTo>
                  <a:lnTo>
                    <a:pt x="710" y="803"/>
                  </a:lnTo>
                  <a:lnTo>
                    <a:pt x="479" y="737"/>
                  </a:lnTo>
                  <a:lnTo>
                    <a:pt x="275" y="659"/>
                  </a:lnTo>
                  <a:lnTo>
                    <a:pt x="110" y="566"/>
                  </a:lnTo>
                  <a:lnTo>
                    <a:pt x="4" y="456"/>
                  </a:lnTo>
                  <a:lnTo>
                    <a:pt x="0" y="357"/>
                  </a:lnTo>
                  <a:lnTo>
                    <a:pt x="27" y="273"/>
                  </a:lnTo>
                  <a:lnTo>
                    <a:pt x="79" y="204"/>
                  </a:lnTo>
                  <a:lnTo>
                    <a:pt x="151" y="145"/>
                  </a:lnTo>
                  <a:lnTo>
                    <a:pt x="232" y="95"/>
                  </a:lnTo>
                  <a:lnTo>
                    <a:pt x="324" y="58"/>
                  </a:lnTo>
                  <a:lnTo>
                    <a:pt x="417" y="27"/>
                  </a:lnTo>
                  <a:lnTo>
                    <a:pt x="508" y="6"/>
                  </a:lnTo>
                  <a:lnTo>
                    <a:pt x="587" y="0"/>
                  </a:lnTo>
                  <a:lnTo>
                    <a:pt x="673" y="2"/>
                  </a:lnTo>
                  <a:lnTo>
                    <a:pt x="758" y="8"/>
                  </a:lnTo>
                  <a:lnTo>
                    <a:pt x="843" y="21"/>
                  </a:lnTo>
                  <a:lnTo>
                    <a:pt x="927" y="39"/>
                  </a:lnTo>
                  <a:lnTo>
                    <a:pt x="1008" y="68"/>
                  </a:lnTo>
                  <a:lnTo>
                    <a:pt x="1084" y="103"/>
                  </a:lnTo>
                  <a:lnTo>
                    <a:pt x="1156" y="149"/>
                  </a:lnTo>
                  <a:lnTo>
                    <a:pt x="1156" y="159"/>
                  </a:lnTo>
                  <a:lnTo>
                    <a:pt x="1158" y="169"/>
                  </a:lnTo>
                  <a:lnTo>
                    <a:pt x="1156" y="176"/>
                  </a:lnTo>
                  <a:lnTo>
                    <a:pt x="1154" y="186"/>
                  </a:lnTo>
                  <a:lnTo>
                    <a:pt x="1148" y="202"/>
                  </a:lnTo>
                  <a:lnTo>
                    <a:pt x="1142" y="217"/>
                  </a:lnTo>
                  <a:lnTo>
                    <a:pt x="1095" y="206"/>
                  </a:lnTo>
                  <a:lnTo>
                    <a:pt x="1051" y="194"/>
                  </a:lnTo>
                  <a:lnTo>
                    <a:pt x="1006" y="182"/>
                  </a:lnTo>
                  <a:lnTo>
                    <a:pt x="964" y="171"/>
                  </a:lnTo>
                  <a:lnTo>
                    <a:pt x="917" y="157"/>
                  </a:lnTo>
                  <a:lnTo>
                    <a:pt x="874" y="145"/>
                  </a:lnTo>
                  <a:lnTo>
                    <a:pt x="830" y="134"/>
                  </a:lnTo>
                  <a:lnTo>
                    <a:pt x="789" y="126"/>
                  </a:lnTo>
                  <a:lnTo>
                    <a:pt x="787" y="132"/>
                  </a:lnTo>
                  <a:lnTo>
                    <a:pt x="787" y="138"/>
                  </a:lnTo>
                  <a:lnTo>
                    <a:pt x="801" y="149"/>
                  </a:lnTo>
                  <a:lnTo>
                    <a:pt x="826" y="161"/>
                  </a:lnTo>
                  <a:lnTo>
                    <a:pt x="857" y="173"/>
                  </a:lnTo>
                  <a:lnTo>
                    <a:pt x="892" y="184"/>
                  </a:lnTo>
                  <a:lnTo>
                    <a:pt x="925" y="192"/>
                  </a:lnTo>
                  <a:lnTo>
                    <a:pt x="960" y="202"/>
                  </a:lnTo>
                  <a:lnTo>
                    <a:pt x="991" y="209"/>
                  </a:lnTo>
                  <a:lnTo>
                    <a:pt x="1016" y="217"/>
                  </a:lnTo>
                  <a:lnTo>
                    <a:pt x="1142" y="246"/>
                  </a:lnTo>
                  <a:lnTo>
                    <a:pt x="1241" y="271"/>
                  </a:lnTo>
                  <a:lnTo>
                    <a:pt x="1313" y="289"/>
                  </a:lnTo>
                  <a:lnTo>
                    <a:pt x="1365" y="302"/>
                  </a:lnTo>
                  <a:lnTo>
                    <a:pt x="1402" y="310"/>
                  </a:lnTo>
                  <a:lnTo>
                    <a:pt x="1435" y="318"/>
                  </a:lnTo>
                  <a:lnTo>
                    <a:pt x="1460" y="324"/>
                  </a:lnTo>
                  <a:lnTo>
                    <a:pt x="1493" y="332"/>
                  </a:lnTo>
                  <a:lnTo>
                    <a:pt x="1509" y="328"/>
                  </a:lnTo>
                  <a:lnTo>
                    <a:pt x="1524" y="326"/>
                  </a:lnTo>
                  <a:lnTo>
                    <a:pt x="1540" y="320"/>
                  </a:lnTo>
                  <a:lnTo>
                    <a:pt x="1555" y="320"/>
                  </a:lnTo>
                  <a:lnTo>
                    <a:pt x="1573" y="365"/>
                  </a:lnTo>
                  <a:lnTo>
                    <a:pt x="1586" y="425"/>
                  </a:lnTo>
                  <a:lnTo>
                    <a:pt x="1594" y="493"/>
                  </a:lnTo>
                  <a:lnTo>
                    <a:pt x="1606" y="560"/>
                  </a:lnTo>
                  <a:lnTo>
                    <a:pt x="1619" y="622"/>
                  </a:lnTo>
                  <a:lnTo>
                    <a:pt x="1646" y="677"/>
                  </a:lnTo>
                  <a:lnTo>
                    <a:pt x="1683" y="714"/>
                  </a:lnTo>
                  <a:lnTo>
                    <a:pt x="1741" y="727"/>
                  </a:lnTo>
                  <a:lnTo>
                    <a:pt x="1743" y="739"/>
                  </a:lnTo>
                  <a:lnTo>
                    <a:pt x="1745" y="752"/>
                  </a:lnTo>
                  <a:lnTo>
                    <a:pt x="1745" y="758"/>
                  </a:lnTo>
                  <a:lnTo>
                    <a:pt x="1747" y="770"/>
                  </a:lnTo>
                  <a:lnTo>
                    <a:pt x="1749" y="783"/>
                  </a:lnTo>
                  <a:lnTo>
                    <a:pt x="1753" y="803"/>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74" name="Freeform 50"/>
            <p:cNvSpPr>
              <a:spLocks/>
            </p:cNvSpPr>
            <p:nvPr/>
          </p:nvSpPr>
          <p:spPr bwMode="auto">
            <a:xfrm>
              <a:off x="3424" y="2919"/>
              <a:ext cx="112" cy="393"/>
            </a:xfrm>
            <a:custGeom>
              <a:avLst/>
              <a:gdLst>
                <a:gd name="T0" fmla="*/ 7 w 223"/>
                <a:gd name="T1" fmla="*/ 15 h 788"/>
                <a:gd name="T2" fmla="*/ 7 w 223"/>
                <a:gd name="T3" fmla="*/ 16 h 788"/>
                <a:gd name="T4" fmla="*/ 6 w 223"/>
                <a:gd name="T5" fmla="*/ 18 h 788"/>
                <a:gd name="T6" fmla="*/ 6 w 223"/>
                <a:gd name="T7" fmla="*/ 19 h 788"/>
                <a:gd name="T8" fmla="*/ 6 w 223"/>
                <a:gd name="T9" fmla="*/ 20 h 788"/>
                <a:gd name="T10" fmla="*/ 6 w 223"/>
                <a:gd name="T11" fmla="*/ 21 h 788"/>
                <a:gd name="T12" fmla="*/ 6 w 223"/>
                <a:gd name="T13" fmla="*/ 22 h 788"/>
                <a:gd name="T14" fmla="*/ 6 w 223"/>
                <a:gd name="T15" fmla="*/ 23 h 788"/>
                <a:gd name="T16" fmla="*/ 6 w 223"/>
                <a:gd name="T17" fmla="*/ 24 h 788"/>
                <a:gd name="T18" fmla="*/ 6 w 223"/>
                <a:gd name="T19" fmla="*/ 24 h 788"/>
                <a:gd name="T20" fmla="*/ 5 w 223"/>
                <a:gd name="T21" fmla="*/ 24 h 788"/>
                <a:gd name="T22" fmla="*/ 5 w 223"/>
                <a:gd name="T23" fmla="*/ 23 h 788"/>
                <a:gd name="T24" fmla="*/ 5 w 223"/>
                <a:gd name="T25" fmla="*/ 22 h 788"/>
                <a:gd name="T26" fmla="*/ 5 w 223"/>
                <a:gd name="T27" fmla="*/ 21 h 788"/>
                <a:gd name="T28" fmla="*/ 5 w 223"/>
                <a:gd name="T29" fmla="*/ 20 h 788"/>
                <a:gd name="T30" fmla="*/ 5 w 223"/>
                <a:gd name="T31" fmla="*/ 18 h 788"/>
                <a:gd name="T32" fmla="*/ 4 w 223"/>
                <a:gd name="T33" fmla="*/ 17 h 788"/>
                <a:gd name="T34" fmla="*/ 4 w 223"/>
                <a:gd name="T35" fmla="*/ 16 h 788"/>
                <a:gd name="T36" fmla="*/ 4 w 223"/>
                <a:gd name="T37" fmla="*/ 15 h 788"/>
                <a:gd name="T38" fmla="*/ 4 w 223"/>
                <a:gd name="T39" fmla="*/ 13 h 788"/>
                <a:gd name="T40" fmla="*/ 4 w 223"/>
                <a:gd name="T41" fmla="*/ 12 h 788"/>
                <a:gd name="T42" fmla="*/ 4 w 223"/>
                <a:gd name="T43" fmla="*/ 10 h 788"/>
                <a:gd name="T44" fmla="*/ 4 w 223"/>
                <a:gd name="T45" fmla="*/ 8 h 788"/>
                <a:gd name="T46" fmla="*/ 4 w 223"/>
                <a:gd name="T47" fmla="*/ 6 h 788"/>
                <a:gd name="T48" fmla="*/ 3 w 223"/>
                <a:gd name="T49" fmla="*/ 4 h 788"/>
                <a:gd name="T50" fmla="*/ 3 w 223"/>
                <a:gd name="T51" fmla="*/ 2 h 788"/>
                <a:gd name="T52" fmla="*/ 2 w 223"/>
                <a:gd name="T53" fmla="*/ 1 h 788"/>
                <a:gd name="T54" fmla="*/ 1 w 223"/>
                <a:gd name="T55" fmla="*/ 1 h 788"/>
                <a:gd name="T56" fmla="*/ 1 w 223"/>
                <a:gd name="T57" fmla="*/ 0 h 788"/>
                <a:gd name="T58" fmla="*/ 1 w 223"/>
                <a:gd name="T59" fmla="*/ 0 h 788"/>
                <a:gd name="T60" fmla="*/ 0 w 223"/>
                <a:gd name="T61" fmla="*/ 0 h 788"/>
                <a:gd name="T62" fmla="*/ 2 w 223"/>
                <a:gd name="T63" fmla="*/ 0 h 788"/>
                <a:gd name="T64" fmla="*/ 4 w 223"/>
                <a:gd name="T65" fmla="*/ 0 h 788"/>
                <a:gd name="T66" fmla="*/ 5 w 223"/>
                <a:gd name="T67" fmla="*/ 1 h 788"/>
                <a:gd name="T68" fmla="*/ 6 w 223"/>
                <a:gd name="T69" fmla="*/ 3 h 788"/>
                <a:gd name="T70" fmla="*/ 7 w 223"/>
                <a:gd name="T71" fmla="*/ 4 h 788"/>
                <a:gd name="T72" fmla="*/ 7 w 223"/>
                <a:gd name="T73" fmla="*/ 6 h 788"/>
                <a:gd name="T74" fmla="*/ 7 w 223"/>
                <a:gd name="T75" fmla="*/ 8 h 788"/>
                <a:gd name="T76" fmla="*/ 7 w 223"/>
                <a:gd name="T77" fmla="*/ 10 h 788"/>
                <a:gd name="T78" fmla="*/ 7 w 223"/>
                <a:gd name="T79" fmla="*/ 10 h 788"/>
                <a:gd name="T80" fmla="*/ 7 w 223"/>
                <a:gd name="T81" fmla="*/ 11 h 788"/>
                <a:gd name="T82" fmla="*/ 7 w 223"/>
                <a:gd name="T83" fmla="*/ 12 h 788"/>
                <a:gd name="T84" fmla="*/ 7 w 223"/>
                <a:gd name="T85" fmla="*/ 13 h 788"/>
                <a:gd name="T86" fmla="*/ 7 w 223"/>
                <a:gd name="T87" fmla="*/ 13 h 788"/>
                <a:gd name="T88" fmla="*/ 7 w 223"/>
                <a:gd name="T89" fmla="*/ 14 h 788"/>
                <a:gd name="T90" fmla="*/ 7 w 223"/>
                <a:gd name="T91" fmla="*/ 15 h 788"/>
                <a:gd name="T92" fmla="*/ 7 w 223"/>
                <a:gd name="T93" fmla="*/ 15 h 78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3"/>
                <a:gd name="T142" fmla="*/ 0 h 788"/>
                <a:gd name="T143" fmla="*/ 223 w 223"/>
                <a:gd name="T144" fmla="*/ 788 h 78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3" h="788">
                  <a:moveTo>
                    <a:pt x="223" y="506"/>
                  </a:moveTo>
                  <a:lnTo>
                    <a:pt x="204" y="543"/>
                  </a:lnTo>
                  <a:lnTo>
                    <a:pt x="192" y="580"/>
                  </a:lnTo>
                  <a:lnTo>
                    <a:pt x="184" y="611"/>
                  </a:lnTo>
                  <a:lnTo>
                    <a:pt x="180" y="644"/>
                  </a:lnTo>
                  <a:lnTo>
                    <a:pt x="178" y="673"/>
                  </a:lnTo>
                  <a:lnTo>
                    <a:pt x="178" y="708"/>
                  </a:lnTo>
                  <a:lnTo>
                    <a:pt x="178" y="745"/>
                  </a:lnTo>
                  <a:lnTo>
                    <a:pt x="182" y="788"/>
                  </a:lnTo>
                  <a:lnTo>
                    <a:pt x="167" y="788"/>
                  </a:lnTo>
                  <a:lnTo>
                    <a:pt x="153" y="788"/>
                  </a:lnTo>
                  <a:lnTo>
                    <a:pt x="153" y="753"/>
                  </a:lnTo>
                  <a:lnTo>
                    <a:pt x="153" y="718"/>
                  </a:lnTo>
                  <a:lnTo>
                    <a:pt x="147" y="681"/>
                  </a:lnTo>
                  <a:lnTo>
                    <a:pt x="143" y="644"/>
                  </a:lnTo>
                  <a:lnTo>
                    <a:pt x="136" y="605"/>
                  </a:lnTo>
                  <a:lnTo>
                    <a:pt x="128" y="568"/>
                  </a:lnTo>
                  <a:lnTo>
                    <a:pt x="118" y="532"/>
                  </a:lnTo>
                  <a:lnTo>
                    <a:pt x="112" y="499"/>
                  </a:lnTo>
                  <a:lnTo>
                    <a:pt x="112" y="444"/>
                  </a:lnTo>
                  <a:lnTo>
                    <a:pt x="114" y="388"/>
                  </a:lnTo>
                  <a:lnTo>
                    <a:pt x="112" y="326"/>
                  </a:lnTo>
                  <a:lnTo>
                    <a:pt x="112" y="266"/>
                  </a:lnTo>
                  <a:lnTo>
                    <a:pt x="105" y="202"/>
                  </a:lnTo>
                  <a:lnTo>
                    <a:pt x="93" y="146"/>
                  </a:lnTo>
                  <a:lnTo>
                    <a:pt x="72" y="91"/>
                  </a:lnTo>
                  <a:lnTo>
                    <a:pt x="47" y="45"/>
                  </a:lnTo>
                  <a:lnTo>
                    <a:pt x="31" y="33"/>
                  </a:lnTo>
                  <a:lnTo>
                    <a:pt x="17" y="25"/>
                  </a:lnTo>
                  <a:lnTo>
                    <a:pt x="6" y="14"/>
                  </a:lnTo>
                  <a:lnTo>
                    <a:pt x="0" y="0"/>
                  </a:lnTo>
                  <a:lnTo>
                    <a:pt x="62" y="2"/>
                  </a:lnTo>
                  <a:lnTo>
                    <a:pt x="112" y="24"/>
                  </a:lnTo>
                  <a:lnTo>
                    <a:pt x="151" y="56"/>
                  </a:lnTo>
                  <a:lnTo>
                    <a:pt x="180" y="101"/>
                  </a:lnTo>
                  <a:lnTo>
                    <a:pt x="198" y="151"/>
                  </a:lnTo>
                  <a:lnTo>
                    <a:pt x="206" y="208"/>
                  </a:lnTo>
                  <a:lnTo>
                    <a:pt x="204" y="266"/>
                  </a:lnTo>
                  <a:lnTo>
                    <a:pt x="198" y="326"/>
                  </a:lnTo>
                  <a:lnTo>
                    <a:pt x="196" y="349"/>
                  </a:lnTo>
                  <a:lnTo>
                    <a:pt x="196" y="374"/>
                  </a:lnTo>
                  <a:lnTo>
                    <a:pt x="196" y="396"/>
                  </a:lnTo>
                  <a:lnTo>
                    <a:pt x="202" y="419"/>
                  </a:lnTo>
                  <a:lnTo>
                    <a:pt x="204" y="438"/>
                  </a:lnTo>
                  <a:lnTo>
                    <a:pt x="209" y="462"/>
                  </a:lnTo>
                  <a:lnTo>
                    <a:pt x="215" y="483"/>
                  </a:lnTo>
                  <a:lnTo>
                    <a:pt x="223" y="50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75" name="Freeform 51"/>
            <p:cNvSpPr>
              <a:spLocks/>
            </p:cNvSpPr>
            <p:nvPr/>
          </p:nvSpPr>
          <p:spPr bwMode="auto">
            <a:xfrm>
              <a:off x="3450" y="3672"/>
              <a:ext cx="73" cy="76"/>
            </a:xfrm>
            <a:custGeom>
              <a:avLst/>
              <a:gdLst>
                <a:gd name="T0" fmla="*/ 5 w 146"/>
                <a:gd name="T1" fmla="*/ 1 h 151"/>
                <a:gd name="T2" fmla="*/ 4 w 146"/>
                <a:gd name="T3" fmla="*/ 1 h 151"/>
                <a:gd name="T4" fmla="*/ 3 w 146"/>
                <a:gd name="T5" fmla="*/ 2 h 151"/>
                <a:gd name="T6" fmla="*/ 3 w 146"/>
                <a:gd name="T7" fmla="*/ 2 h 151"/>
                <a:gd name="T8" fmla="*/ 2 w 146"/>
                <a:gd name="T9" fmla="*/ 2 h 151"/>
                <a:gd name="T10" fmla="*/ 1 w 146"/>
                <a:gd name="T11" fmla="*/ 3 h 151"/>
                <a:gd name="T12" fmla="*/ 1 w 146"/>
                <a:gd name="T13" fmla="*/ 4 h 151"/>
                <a:gd name="T14" fmla="*/ 1 w 146"/>
                <a:gd name="T15" fmla="*/ 4 h 151"/>
                <a:gd name="T16" fmla="*/ 1 w 146"/>
                <a:gd name="T17" fmla="*/ 5 h 151"/>
                <a:gd name="T18" fmla="*/ 1 w 146"/>
                <a:gd name="T19" fmla="*/ 5 h 151"/>
                <a:gd name="T20" fmla="*/ 1 w 146"/>
                <a:gd name="T21" fmla="*/ 5 h 151"/>
                <a:gd name="T22" fmla="*/ 0 w 146"/>
                <a:gd name="T23" fmla="*/ 4 h 151"/>
                <a:gd name="T24" fmla="*/ 1 w 146"/>
                <a:gd name="T25" fmla="*/ 4 h 151"/>
                <a:gd name="T26" fmla="*/ 1 w 146"/>
                <a:gd name="T27" fmla="*/ 3 h 151"/>
                <a:gd name="T28" fmla="*/ 1 w 146"/>
                <a:gd name="T29" fmla="*/ 2 h 151"/>
                <a:gd name="T30" fmla="*/ 1 w 146"/>
                <a:gd name="T31" fmla="*/ 2 h 151"/>
                <a:gd name="T32" fmla="*/ 1 w 146"/>
                <a:gd name="T33" fmla="*/ 1 h 151"/>
                <a:gd name="T34" fmla="*/ 1 w 146"/>
                <a:gd name="T35" fmla="*/ 1 h 151"/>
                <a:gd name="T36" fmla="*/ 2 w 146"/>
                <a:gd name="T37" fmla="*/ 1 h 151"/>
                <a:gd name="T38" fmla="*/ 3 w 146"/>
                <a:gd name="T39" fmla="*/ 1 h 151"/>
                <a:gd name="T40" fmla="*/ 3 w 146"/>
                <a:gd name="T41" fmla="*/ 1 h 151"/>
                <a:gd name="T42" fmla="*/ 3 w 146"/>
                <a:gd name="T43" fmla="*/ 0 h 151"/>
                <a:gd name="T44" fmla="*/ 4 w 146"/>
                <a:gd name="T45" fmla="*/ 1 h 151"/>
                <a:gd name="T46" fmla="*/ 5 w 146"/>
                <a:gd name="T47" fmla="*/ 1 h 151"/>
                <a:gd name="T48" fmla="*/ 5 w 146"/>
                <a:gd name="T49" fmla="*/ 1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6"/>
                <a:gd name="T76" fmla="*/ 0 h 151"/>
                <a:gd name="T77" fmla="*/ 146 w 146"/>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6" h="151">
                  <a:moveTo>
                    <a:pt x="146" y="19"/>
                  </a:moveTo>
                  <a:lnTo>
                    <a:pt x="115" y="27"/>
                  </a:lnTo>
                  <a:lnTo>
                    <a:pt x="90" y="39"/>
                  </a:lnTo>
                  <a:lnTo>
                    <a:pt x="68" y="48"/>
                  </a:lnTo>
                  <a:lnTo>
                    <a:pt x="55" y="64"/>
                  </a:lnTo>
                  <a:lnTo>
                    <a:pt x="41" y="79"/>
                  </a:lnTo>
                  <a:lnTo>
                    <a:pt x="35" y="101"/>
                  </a:lnTo>
                  <a:lnTo>
                    <a:pt x="29" y="122"/>
                  </a:lnTo>
                  <a:lnTo>
                    <a:pt x="27" y="151"/>
                  </a:lnTo>
                  <a:lnTo>
                    <a:pt x="12" y="145"/>
                  </a:lnTo>
                  <a:lnTo>
                    <a:pt x="4" y="136"/>
                  </a:lnTo>
                  <a:lnTo>
                    <a:pt x="0" y="118"/>
                  </a:lnTo>
                  <a:lnTo>
                    <a:pt x="4" y="101"/>
                  </a:lnTo>
                  <a:lnTo>
                    <a:pt x="8" y="79"/>
                  </a:lnTo>
                  <a:lnTo>
                    <a:pt x="16" y="58"/>
                  </a:lnTo>
                  <a:lnTo>
                    <a:pt x="24" y="41"/>
                  </a:lnTo>
                  <a:lnTo>
                    <a:pt x="35" y="27"/>
                  </a:lnTo>
                  <a:lnTo>
                    <a:pt x="45" y="21"/>
                  </a:lnTo>
                  <a:lnTo>
                    <a:pt x="60" y="17"/>
                  </a:lnTo>
                  <a:lnTo>
                    <a:pt x="74" y="10"/>
                  </a:lnTo>
                  <a:lnTo>
                    <a:pt x="91" y="6"/>
                  </a:lnTo>
                  <a:lnTo>
                    <a:pt x="105" y="0"/>
                  </a:lnTo>
                  <a:lnTo>
                    <a:pt x="121" y="2"/>
                  </a:lnTo>
                  <a:lnTo>
                    <a:pt x="134" y="6"/>
                  </a:lnTo>
                  <a:lnTo>
                    <a:pt x="146" y="1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76" name="Freeform 52"/>
            <p:cNvSpPr>
              <a:spLocks/>
            </p:cNvSpPr>
            <p:nvPr/>
          </p:nvSpPr>
          <p:spPr bwMode="auto">
            <a:xfrm>
              <a:off x="3490" y="3321"/>
              <a:ext cx="33" cy="36"/>
            </a:xfrm>
            <a:custGeom>
              <a:avLst/>
              <a:gdLst>
                <a:gd name="T0" fmla="*/ 2 w 66"/>
                <a:gd name="T1" fmla="*/ 2 h 72"/>
                <a:gd name="T2" fmla="*/ 2 w 66"/>
                <a:gd name="T3" fmla="*/ 3 h 72"/>
                <a:gd name="T4" fmla="*/ 1 w 66"/>
                <a:gd name="T5" fmla="*/ 3 h 72"/>
                <a:gd name="T6" fmla="*/ 1 w 66"/>
                <a:gd name="T7" fmla="*/ 3 h 72"/>
                <a:gd name="T8" fmla="*/ 1 w 66"/>
                <a:gd name="T9" fmla="*/ 2 h 72"/>
                <a:gd name="T10" fmla="*/ 0 w 66"/>
                <a:gd name="T11" fmla="*/ 1 h 72"/>
                <a:gd name="T12" fmla="*/ 0 w 66"/>
                <a:gd name="T13" fmla="*/ 1 h 72"/>
                <a:gd name="T14" fmla="*/ 1 w 66"/>
                <a:gd name="T15" fmla="*/ 1 h 72"/>
                <a:gd name="T16" fmla="*/ 1 w 66"/>
                <a:gd name="T17" fmla="*/ 1 h 72"/>
                <a:gd name="T18" fmla="*/ 1 w 66"/>
                <a:gd name="T19" fmla="*/ 1 h 72"/>
                <a:gd name="T20" fmla="*/ 1 w 66"/>
                <a:gd name="T21" fmla="*/ 0 h 72"/>
                <a:gd name="T22" fmla="*/ 1 w 66"/>
                <a:gd name="T23" fmla="*/ 0 h 72"/>
                <a:gd name="T24" fmla="*/ 2 w 66"/>
                <a:gd name="T25" fmla="*/ 0 h 72"/>
                <a:gd name="T26" fmla="*/ 2 w 66"/>
                <a:gd name="T27" fmla="*/ 1 h 72"/>
                <a:gd name="T28" fmla="*/ 2 w 66"/>
                <a:gd name="T29" fmla="*/ 1 h 72"/>
                <a:gd name="T30" fmla="*/ 2 w 66"/>
                <a:gd name="T31" fmla="*/ 2 h 72"/>
                <a:gd name="T32" fmla="*/ 2 w 66"/>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2"/>
                <a:gd name="T53" fmla="*/ 66 w 66"/>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2">
                  <a:moveTo>
                    <a:pt x="66" y="62"/>
                  </a:moveTo>
                  <a:lnTo>
                    <a:pt x="52" y="70"/>
                  </a:lnTo>
                  <a:lnTo>
                    <a:pt x="39" y="72"/>
                  </a:lnTo>
                  <a:lnTo>
                    <a:pt x="21" y="68"/>
                  </a:lnTo>
                  <a:lnTo>
                    <a:pt x="10" y="58"/>
                  </a:lnTo>
                  <a:lnTo>
                    <a:pt x="0" y="43"/>
                  </a:lnTo>
                  <a:lnTo>
                    <a:pt x="0" y="29"/>
                  </a:lnTo>
                  <a:lnTo>
                    <a:pt x="10" y="16"/>
                  </a:lnTo>
                  <a:lnTo>
                    <a:pt x="35" y="8"/>
                  </a:lnTo>
                  <a:lnTo>
                    <a:pt x="35" y="2"/>
                  </a:lnTo>
                  <a:lnTo>
                    <a:pt x="35" y="0"/>
                  </a:lnTo>
                  <a:lnTo>
                    <a:pt x="43" y="0"/>
                  </a:lnTo>
                  <a:lnTo>
                    <a:pt x="50" y="0"/>
                  </a:lnTo>
                  <a:lnTo>
                    <a:pt x="52" y="17"/>
                  </a:lnTo>
                  <a:lnTo>
                    <a:pt x="58" y="37"/>
                  </a:lnTo>
                  <a:lnTo>
                    <a:pt x="62" y="52"/>
                  </a:lnTo>
                  <a:lnTo>
                    <a:pt x="66" y="62"/>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77" name="Freeform 53"/>
            <p:cNvSpPr>
              <a:spLocks/>
            </p:cNvSpPr>
            <p:nvPr/>
          </p:nvSpPr>
          <p:spPr bwMode="auto">
            <a:xfrm>
              <a:off x="3387" y="2926"/>
              <a:ext cx="106" cy="424"/>
            </a:xfrm>
            <a:custGeom>
              <a:avLst/>
              <a:gdLst>
                <a:gd name="T0" fmla="*/ 7 w 212"/>
                <a:gd name="T1" fmla="*/ 25 h 847"/>
                <a:gd name="T2" fmla="*/ 7 w 212"/>
                <a:gd name="T3" fmla="*/ 26 h 847"/>
                <a:gd name="T4" fmla="*/ 7 w 212"/>
                <a:gd name="T5" fmla="*/ 26 h 847"/>
                <a:gd name="T6" fmla="*/ 7 w 212"/>
                <a:gd name="T7" fmla="*/ 26 h 847"/>
                <a:gd name="T8" fmla="*/ 7 w 212"/>
                <a:gd name="T9" fmla="*/ 27 h 847"/>
                <a:gd name="T10" fmla="*/ 6 w 212"/>
                <a:gd name="T11" fmla="*/ 27 h 847"/>
                <a:gd name="T12" fmla="*/ 6 w 212"/>
                <a:gd name="T13" fmla="*/ 27 h 847"/>
                <a:gd name="T14" fmla="*/ 6 w 212"/>
                <a:gd name="T15" fmla="*/ 27 h 847"/>
                <a:gd name="T16" fmla="*/ 6 w 212"/>
                <a:gd name="T17" fmla="*/ 27 h 847"/>
                <a:gd name="T18" fmla="*/ 5 w 212"/>
                <a:gd name="T19" fmla="*/ 27 h 847"/>
                <a:gd name="T20" fmla="*/ 5 w 212"/>
                <a:gd name="T21" fmla="*/ 27 h 847"/>
                <a:gd name="T22" fmla="*/ 5 w 212"/>
                <a:gd name="T23" fmla="*/ 26 h 847"/>
                <a:gd name="T24" fmla="*/ 5 w 212"/>
                <a:gd name="T25" fmla="*/ 25 h 847"/>
                <a:gd name="T26" fmla="*/ 5 w 212"/>
                <a:gd name="T27" fmla="*/ 24 h 847"/>
                <a:gd name="T28" fmla="*/ 5 w 212"/>
                <a:gd name="T29" fmla="*/ 24 h 847"/>
                <a:gd name="T30" fmla="*/ 5 w 212"/>
                <a:gd name="T31" fmla="*/ 23 h 847"/>
                <a:gd name="T32" fmla="*/ 5 w 212"/>
                <a:gd name="T33" fmla="*/ 22 h 847"/>
                <a:gd name="T34" fmla="*/ 5 w 212"/>
                <a:gd name="T35" fmla="*/ 21 h 847"/>
                <a:gd name="T36" fmla="*/ 5 w 212"/>
                <a:gd name="T37" fmla="*/ 20 h 847"/>
                <a:gd name="T38" fmla="*/ 4 w 212"/>
                <a:gd name="T39" fmla="*/ 18 h 847"/>
                <a:gd name="T40" fmla="*/ 4 w 212"/>
                <a:gd name="T41" fmla="*/ 16 h 847"/>
                <a:gd name="T42" fmla="*/ 4 w 212"/>
                <a:gd name="T43" fmla="*/ 14 h 847"/>
                <a:gd name="T44" fmla="*/ 4 w 212"/>
                <a:gd name="T45" fmla="*/ 12 h 847"/>
                <a:gd name="T46" fmla="*/ 4 w 212"/>
                <a:gd name="T47" fmla="*/ 9 h 847"/>
                <a:gd name="T48" fmla="*/ 3 w 212"/>
                <a:gd name="T49" fmla="*/ 7 h 847"/>
                <a:gd name="T50" fmla="*/ 3 w 212"/>
                <a:gd name="T51" fmla="*/ 5 h 847"/>
                <a:gd name="T52" fmla="*/ 3 w 212"/>
                <a:gd name="T53" fmla="*/ 3 h 847"/>
                <a:gd name="T54" fmla="*/ 2 w 212"/>
                <a:gd name="T55" fmla="*/ 2 h 847"/>
                <a:gd name="T56" fmla="*/ 2 w 212"/>
                <a:gd name="T57" fmla="*/ 2 h 847"/>
                <a:gd name="T58" fmla="*/ 2 w 212"/>
                <a:gd name="T59" fmla="*/ 2 h 847"/>
                <a:gd name="T60" fmla="*/ 1 w 212"/>
                <a:gd name="T61" fmla="*/ 2 h 847"/>
                <a:gd name="T62" fmla="*/ 1 w 212"/>
                <a:gd name="T63" fmla="*/ 1 h 847"/>
                <a:gd name="T64" fmla="*/ 0 w 212"/>
                <a:gd name="T65" fmla="*/ 0 h 847"/>
                <a:gd name="T66" fmla="*/ 3 w 212"/>
                <a:gd name="T67" fmla="*/ 1 h 847"/>
                <a:gd name="T68" fmla="*/ 4 w 212"/>
                <a:gd name="T69" fmla="*/ 2 h 847"/>
                <a:gd name="T70" fmla="*/ 5 w 212"/>
                <a:gd name="T71" fmla="*/ 4 h 847"/>
                <a:gd name="T72" fmla="*/ 6 w 212"/>
                <a:gd name="T73" fmla="*/ 6 h 847"/>
                <a:gd name="T74" fmla="*/ 6 w 212"/>
                <a:gd name="T75" fmla="*/ 9 h 847"/>
                <a:gd name="T76" fmla="*/ 6 w 212"/>
                <a:gd name="T77" fmla="*/ 11 h 847"/>
                <a:gd name="T78" fmla="*/ 6 w 212"/>
                <a:gd name="T79" fmla="*/ 13 h 847"/>
                <a:gd name="T80" fmla="*/ 6 w 212"/>
                <a:gd name="T81" fmla="*/ 15 h 847"/>
                <a:gd name="T82" fmla="*/ 6 w 212"/>
                <a:gd name="T83" fmla="*/ 17 h 847"/>
                <a:gd name="T84" fmla="*/ 6 w 212"/>
                <a:gd name="T85" fmla="*/ 18 h 847"/>
                <a:gd name="T86" fmla="*/ 6 w 212"/>
                <a:gd name="T87" fmla="*/ 19 h 847"/>
                <a:gd name="T88" fmla="*/ 7 w 212"/>
                <a:gd name="T89" fmla="*/ 20 h 847"/>
                <a:gd name="T90" fmla="*/ 7 w 212"/>
                <a:gd name="T91" fmla="*/ 21 h 847"/>
                <a:gd name="T92" fmla="*/ 7 w 212"/>
                <a:gd name="T93" fmla="*/ 23 h 847"/>
                <a:gd name="T94" fmla="*/ 7 w 212"/>
                <a:gd name="T95" fmla="*/ 24 h 847"/>
                <a:gd name="T96" fmla="*/ 7 w 212"/>
                <a:gd name="T97" fmla="*/ 25 h 8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2"/>
                <a:gd name="T148" fmla="*/ 0 h 847"/>
                <a:gd name="T149" fmla="*/ 212 w 212"/>
                <a:gd name="T150" fmla="*/ 847 h 8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2" h="847">
                  <a:moveTo>
                    <a:pt x="212" y="785"/>
                  </a:moveTo>
                  <a:lnTo>
                    <a:pt x="202" y="803"/>
                  </a:lnTo>
                  <a:lnTo>
                    <a:pt x="196" y="816"/>
                  </a:lnTo>
                  <a:lnTo>
                    <a:pt x="194" y="830"/>
                  </a:lnTo>
                  <a:lnTo>
                    <a:pt x="194" y="847"/>
                  </a:lnTo>
                  <a:lnTo>
                    <a:pt x="183" y="845"/>
                  </a:lnTo>
                  <a:lnTo>
                    <a:pt x="175" y="845"/>
                  </a:lnTo>
                  <a:lnTo>
                    <a:pt x="169" y="845"/>
                  </a:lnTo>
                  <a:lnTo>
                    <a:pt x="165" y="845"/>
                  </a:lnTo>
                  <a:lnTo>
                    <a:pt x="153" y="845"/>
                  </a:lnTo>
                  <a:lnTo>
                    <a:pt x="140" y="845"/>
                  </a:lnTo>
                  <a:lnTo>
                    <a:pt x="140" y="814"/>
                  </a:lnTo>
                  <a:lnTo>
                    <a:pt x="142" y="789"/>
                  </a:lnTo>
                  <a:lnTo>
                    <a:pt x="146" y="766"/>
                  </a:lnTo>
                  <a:lnTo>
                    <a:pt x="152" y="742"/>
                  </a:lnTo>
                  <a:lnTo>
                    <a:pt x="152" y="717"/>
                  </a:lnTo>
                  <a:lnTo>
                    <a:pt x="153" y="690"/>
                  </a:lnTo>
                  <a:lnTo>
                    <a:pt x="152" y="661"/>
                  </a:lnTo>
                  <a:lnTo>
                    <a:pt x="146" y="628"/>
                  </a:lnTo>
                  <a:lnTo>
                    <a:pt x="124" y="558"/>
                  </a:lnTo>
                  <a:lnTo>
                    <a:pt x="113" y="488"/>
                  </a:lnTo>
                  <a:lnTo>
                    <a:pt x="105" y="421"/>
                  </a:lnTo>
                  <a:lnTo>
                    <a:pt x="105" y="353"/>
                  </a:lnTo>
                  <a:lnTo>
                    <a:pt x="101" y="283"/>
                  </a:lnTo>
                  <a:lnTo>
                    <a:pt x="95" y="215"/>
                  </a:lnTo>
                  <a:lnTo>
                    <a:pt x="86" y="145"/>
                  </a:lnTo>
                  <a:lnTo>
                    <a:pt x="70" y="75"/>
                  </a:lnTo>
                  <a:lnTo>
                    <a:pt x="60" y="64"/>
                  </a:lnTo>
                  <a:lnTo>
                    <a:pt x="53" y="54"/>
                  </a:lnTo>
                  <a:lnTo>
                    <a:pt x="41" y="42"/>
                  </a:lnTo>
                  <a:lnTo>
                    <a:pt x="29" y="33"/>
                  </a:lnTo>
                  <a:lnTo>
                    <a:pt x="10" y="13"/>
                  </a:lnTo>
                  <a:lnTo>
                    <a:pt x="0" y="0"/>
                  </a:lnTo>
                  <a:lnTo>
                    <a:pt x="66" y="13"/>
                  </a:lnTo>
                  <a:lnTo>
                    <a:pt x="115" y="54"/>
                  </a:lnTo>
                  <a:lnTo>
                    <a:pt x="144" y="114"/>
                  </a:lnTo>
                  <a:lnTo>
                    <a:pt x="163" y="188"/>
                  </a:lnTo>
                  <a:lnTo>
                    <a:pt x="169" y="265"/>
                  </a:lnTo>
                  <a:lnTo>
                    <a:pt x="171" y="345"/>
                  </a:lnTo>
                  <a:lnTo>
                    <a:pt x="167" y="415"/>
                  </a:lnTo>
                  <a:lnTo>
                    <a:pt x="165" y="475"/>
                  </a:lnTo>
                  <a:lnTo>
                    <a:pt x="173" y="516"/>
                  </a:lnTo>
                  <a:lnTo>
                    <a:pt x="183" y="556"/>
                  </a:lnTo>
                  <a:lnTo>
                    <a:pt x="188" y="593"/>
                  </a:lnTo>
                  <a:lnTo>
                    <a:pt x="196" y="632"/>
                  </a:lnTo>
                  <a:lnTo>
                    <a:pt x="200" y="667"/>
                  </a:lnTo>
                  <a:lnTo>
                    <a:pt x="206" y="706"/>
                  </a:lnTo>
                  <a:lnTo>
                    <a:pt x="208" y="742"/>
                  </a:lnTo>
                  <a:lnTo>
                    <a:pt x="212" y="785"/>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78" name="Freeform 54"/>
            <p:cNvSpPr>
              <a:spLocks/>
            </p:cNvSpPr>
            <p:nvPr/>
          </p:nvSpPr>
          <p:spPr bwMode="auto">
            <a:xfrm>
              <a:off x="3328" y="2936"/>
              <a:ext cx="132" cy="364"/>
            </a:xfrm>
            <a:custGeom>
              <a:avLst/>
              <a:gdLst>
                <a:gd name="T0" fmla="*/ 9 w 264"/>
                <a:gd name="T1" fmla="*/ 23 h 727"/>
                <a:gd name="T2" fmla="*/ 9 w 264"/>
                <a:gd name="T3" fmla="*/ 23 h 727"/>
                <a:gd name="T4" fmla="*/ 9 w 264"/>
                <a:gd name="T5" fmla="*/ 23 h 727"/>
                <a:gd name="T6" fmla="*/ 8 w 264"/>
                <a:gd name="T7" fmla="*/ 23 h 727"/>
                <a:gd name="T8" fmla="*/ 7 w 264"/>
                <a:gd name="T9" fmla="*/ 23 h 727"/>
                <a:gd name="T10" fmla="*/ 7 w 264"/>
                <a:gd name="T11" fmla="*/ 22 h 727"/>
                <a:gd name="T12" fmla="*/ 6 w 264"/>
                <a:gd name="T13" fmla="*/ 22 h 727"/>
                <a:gd name="T14" fmla="*/ 6 w 264"/>
                <a:gd name="T15" fmla="*/ 22 h 727"/>
                <a:gd name="T16" fmla="*/ 5 w 264"/>
                <a:gd name="T17" fmla="*/ 22 h 727"/>
                <a:gd name="T18" fmla="*/ 4 w 264"/>
                <a:gd name="T19" fmla="*/ 21 h 727"/>
                <a:gd name="T20" fmla="*/ 4 w 264"/>
                <a:gd name="T21" fmla="*/ 21 h 727"/>
                <a:gd name="T22" fmla="*/ 3 w 264"/>
                <a:gd name="T23" fmla="*/ 21 h 727"/>
                <a:gd name="T24" fmla="*/ 2 w 264"/>
                <a:gd name="T25" fmla="*/ 21 h 727"/>
                <a:gd name="T26" fmla="*/ 2 w 264"/>
                <a:gd name="T27" fmla="*/ 20 h 727"/>
                <a:gd name="T28" fmla="*/ 1 w 264"/>
                <a:gd name="T29" fmla="*/ 20 h 727"/>
                <a:gd name="T30" fmla="*/ 1 w 264"/>
                <a:gd name="T31" fmla="*/ 20 h 727"/>
                <a:gd name="T32" fmla="*/ 1 w 264"/>
                <a:gd name="T33" fmla="*/ 20 h 727"/>
                <a:gd name="T34" fmla="*/ 1 w 264"/>
                <a:gd name="T35" fmla="*/ 20 h 727"/>
                <a:gd name="T36" fmla="*/ 2 w 264"/>
                <a:gd name="T37" fmla="*/ 20 h 727"/>
                <a:gd name="T38" fmla="*/ 2 w 264"/>
                <a:gd name="T39" fmla="*/ 18 h 727"/>
                <a:gd name="T40" fmla="*/ 1 w 264"/>
                <a:gd name="T41" fmla="*/ 15 h 727"/>
                <a:gd name="T42" fmla="*/ 1 w 264"/>
                <a:gd name="T43" fmla="*/ 13 h 727"/>
                <a:gd name="T44" fmla="*/ 1 w 264"/>
                <a:gd name="T45" fmla="*/ 11 h 727"/>
                <a:gd name="T46" fmla="*/ 1 w 264"/>
                <a:gd name="T47" fmla="*/ 9 h 727"/>
                <a:gd name="T48" fmla="*/ 0 w 264"/>
                <a:gd name="T49" fmla="*/ 7 h 727"/>
                <a:gd name="T50" fmla="*/ 1 w 264"/>
                <a:gd name="T51" fmla="*/ 5 h 727"/>
                <a:gd name="T52" fmla="*/ 1 w 264"/>
                <a:gd name="T53" fmla="*/ 2 h 727"/>
                <a:gd name="T54" fmla="*/ 2 w 264"/>
                <a:gd name="T55" fmla="*/ 2 h 727"/>
                <a:gd name="T56" fmla="*/ 2 w 264"/>
                <a:gd name="T57" fmla="*/ 1 h 727"/>
                <a:gd name="T58" fmla="*/ 3 w 264"/>
                <a:gd name="T59" fmla="*/ 1 h 727"/>
                <a:gd name="T60" fmla="*/ 3 w 264"/>
                <a:gd name="T61" fmla="*/ 0 h 727"/>
                <a:gd name="T62" fmla="*/ 3 w 264"/>
                <a:gd name="T63" fmla="*/ 0 h 727"/>
                <a:gd name="T64" fmla="*/ 4 w 264"/>
                <a:gd name="T65" fmla="*/ 1 h 727"/>
                <a:gd name="T66" fmla="*/ 4 w 264"/>
                <a:gd name="T67" fmla="*/ 1 h 727"/>
                <a:gd name="T68" fmla="*/ 5 w 264"/>
                <a:gd name="T69" fmla="*/ 2 h 727"/>
                <a:gd name="T70" fmla="*/ 6 w 264"/>
                <a:gd name="T71" fmla="*/ 4 h 727"/>
                <a:gd name="T72" fmla="*/ 6 w 264"/>
                <a:gd name="T73" fmla="*/ 5 h 727"/>
                <a:gd name="T74" fmla="*/ 6 w 264"/>
                <a:gd name="T75" fmla="*/ 7 h 727"/>
                <a:gd name="T76" fmla="*/ 6 w 264"/>
                <a:gd name="T77" fmla="*/ 8 h 727"/>
                <a:gd name="T78" fmla="*/ 6 w 264"/>
                <a:gd name="T79" fmla="*/ 10 h 727"/>
                <a:gd name="T80" fmla="*/ 6 w 264"/>
                <a:gd name="T81" fmla="*/ 11 h 727"/>
                <a:gd name="T82" fmla="*/ 6 w 264"/>
                <a:gd name="T83" fmla="*/ 13 h 727"/>
                <a:gd name="T84" fmla="*/ 6 w 264"/>
                <a:gd name="T85" fmla="*/ 14 h 727"/>
                <a:gd name="T86" fmla="*/ 6 w 264"/>
                <a:gd name="T87" fmla="*/ 15 h 727"/>
                <a:gd name="T88" fmla="*/ 7 w 264"/>
                <a:gd name="T89" fmla="*/ 16 h 727"/>
                <a:gd name="T90" fmla="*/ 7 w 264"/>
                <a:gd name="T91" fmla="*/ 17 h 727"/>
                <a:gd name="T92" fmla="*/ 7 w 264"/>
                <a:gd name="T93" fmla="*/ 19 h 727"/>
                <a:gd name="T94" fmla="*/ 8 w 264"/>
                <a:gd name="T95" fmla="*/ 20 h 727"/>
                <a:gd name="T96" fmla="*/ 8 w 264"/>
                <a:gd name="T97" fmla="*/ 21 h 727"/>
                <a:gd name="T98" fmla="*/ 9 w 264"/>
                <a:gd name="T99" fmla="*/ 22 h 727"/>
                <a:gd name="T100" fmla="*/ 9 w 264"/>
                <a:gd name="T101" fmla="*/ 23 h 72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4"/>
                <a:gd name="T154" fmla="*/ 0 h 727"/>
                <a:gd name="T155" fmla="*/ 264 w 264"/>
                <a:gd name="T156" fmla="*/ 727 h 72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4" h="727">
                  <a:moveTo>
                    <a:pt x="264" y="716"/>
                  </a:moveTo>
                  <a:lnTo>
                    <a:pt x="260" y="722"/>
                  </a:lnTo>
                  <a:lnTo>
                    <a:pt x="260" y="727"/>
                  </a:lnTo>
                  <a:lnTo>
                    <a:pt x="244" y="723"/>
                  </a:lnTo>
                  <a:lnTo>
                    <a:pt x="231" y="714"/>
                  </a:lnTo>
                  <a:lnTo>
                    <a:pt x="217" y="702"/>
                  </a:lnTo>
                  <a:lnTo>
                    <a:pt x="206" y="694"/>
                  </a:lnTo>
                  <a:lnTo>
                    <a:pt x="184" y="685"/>
                  </a:lnTo>
                  <a:lnTo>
                    <a:pt x="163" y="679"/>
                  </a:lnTo>
                  <a:lnTo>
                    <a:pt x="142" y="669"/>
                  </a:lnTo>
                  <a:lnTo>
                    <a:pt x="120" y="663"/>
                  </a:lnTo>
                  <a:lnTo>
                    <a:pt x="99" y="656"/>
                  </a:lnTo>
                  <a:lnTo>
                    <a:pt x="78" y="648"/>
                  </a:lnTo>
                  <a:lnTo>
                    <a:pt x="56" y="640"/>
                  </a:lnTo>
                  <a:lnTo>
                    <a:pt x="37" y="634"/>
                  </a:lnTo>
                  <a:lnTo>
                    <a:pt x="35" y="628"/>
                  </a:lnTo>
                  <a:lnTo>
                    <a:pt x="35" y="625"/>
                  </a:lnTo>
                  <a:lnTo>
                    <a:pt x="41" y="623"/>
                  </a:lnTo>
                  <a:lnTo>
                    <a:pt x="48" y="621"/>
                  </a:lnTo>
                  <a:lnTo>
                    <a:pt x="50" y="547"/>
                  </a:lnTo>
                  <a:lnTo>
                    <a:pt x="43" y="477"/>
                  </a:lnTo>
                  <a:lnTo>
                    <a:pt x="29" y="407"/>
                  </a:lnTo>
                  <a:lnTo>
                    <a:pt x="16" y="339"/>
                  </a:lnTo>
                  <a:lnTo>
                    <a:pt x="4" y="270"/>
                  </a:lnTo>
                  <a:lnTo>
                    <a:pt x="0" y="202"/>
                  </a:lnTo>
                  <a:lnTo>
                    <a:pt x="8" y="130"/>
                  </a:lnTo>
                  <a:lnTo>
                    <a:pt x="35" y="60"/>
                  </a:lnTo>
                  <a:lnTo>
                    <a:pt x="52" y="37"/>
                  </a:lnTo>
                  <a:lnTo>
                    <a:pt x="68" y="21"/>
                  </a:lnTo>
                  <a:lnTo>
                    <a:pt x="81" y="6"/>
                  </a:lnTo>
                  <a:lnTo>
                    <a:pt x="95" y="0"/>
                  </a:lnTo>
                  <a:lnTo>
                    <a:pt x="107" y="0"/>
                  </a:lnTo>
                  <a:lnTo>
                    <a:pt x="124" y="8"/>
                  </a:lnTo>
                  <a:lnTo>
                    <a:pt x="142" y="23"/>
                  </a:lnTo>
                  <a:lnTo>
                    <a:pt x="165" y="52"/>
                  </a:lnTo>
                  <a:lnTo>
                    <a:pt x="176" y="99"/>
                  </a:lnTo>
                  <a:lnTo>
                    <a:pt x="184" y="148"/>
                  </a:lnTo>
                  <a:lnTo>
                    <a:pt x="188" y="196"/>
                  </a:lnTo>
                  <a:lnTo>
                    <a:pt x="192" y="244"/>
                  </a:lnTo>
                  <a:lnTo>
                    <a:pt x="192" y="291"/>
                  </a:lnTo>
                  <a:lnTo>
                    <a:pt x="192" y="339"/>
                  </a:lnTo>
                  <a:lnTo>
                    <a:pt x="194" y="388"/>
                  </a:lnTo>
                  <a:lnTo>
                    <a:pt x="198" y="438"/>
                  </a:lnTo>
                  <a:lnTo>
                    <a:pt x="204" y="471"/>
                  </a:lnTo>
                  <a:lnTo>
                    <a:pt x="215" y="506"/>
                  </a:lnTo>
                  <a:lnTo>
                    <a:pt x="225" y="543"/>
                  </a:lnTo>
                  <a:lnTo>
                    <a:pt x="237" y="580"/>
                  </a:lnTo>
                  <a:lnTo>
                    <a:pt x="246" y="613"/>
                  </a:lnTo>
                  <a:lnTo>
                    <a:pt x="256" y="648"/>
                  </a:lnTo>
                  <a:lnTo>
                    <a:pt x="260" y="681"/>
                  </a:lnTo>
                  <a:lnTo>
                    <a:pt x="264" y="716"/>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79" name="Freeform 55"/>
            <p:cNvSpPr>
              <a:spLocks/>
            </p:cNvSpPr>
            <p:nvPr/>
          </p:nvSpPr>
          <p:spPr bwMode="auto">
            <a:xfrm>
              <a:off x="2692" y="3403"/>
              <a:ext cx="766" cy="317"/>
            </a:xfrm>
            <a:custGeom>
              <a:avLst/>
              <a:gdLst>
                <a:gd name="T0" fmla="*/ 48 w 1532"/>
                <a:gd name="T1" fmla="*/ 18 h 634"/>
                <a:gd name="T2" fmla="*/ 48 w 1532"/>
                <a:gd name="T3" fmla="*/ 19 h 634"/>
                <a:gd name="T4" fmla="*/ 48 w 1532"/>
                <a:gd name="T5" fmla="*/ 19 h 634"/>
                <a:gd name="T6" fmla="*/ 48 w 1532"/>
                <a:gd name="T7" fmla="*/ 20 h 634"/>
                <a:gd name="T8" fmla="*/ 47 w 1532"/>
                <a:gd name="T9" fmla="*/ 20 h 634"/>
                <a:gd name="T10" fmla="*/ 43 w 1532"/>
                <a:gd name="T11" fmla="*/ 20 h 634"/>
                <a:gd name="T12" fmla="*/ 39 w 1532"/>
                <a:gd name="T13" fmla="*/ 19 h 634"/>
                <a:gd name="T14" fmla="*/ 34 w 1532"/>
                <a:gd name="T15" fmla="*/ 18 h 634"/>
                <a:gd name="T16" fmla="*/ 29 w 1532"/>
                <a:gd name="T17" fmla="*/ 17 h 634"/>
                <a:gd name="T18" fmla="*/ 25 w 1532"/>
                <a:gd name="T19" fmla="*/ 16 h 634"/>
                <a:gd name="T20" fmla="*/ 21 w 1532"/>
                <a:gd name="T21" fmla="*/ 15 h 634"/>
                <a:gd name="T22" fmla="*/ 16 w 1532"/>
                <a:gd name="T23" fmla="*/ 14 h 634"/>
                <a:gd name="T24" fmla="*/ 12 w 1532"/>
                <a:gd name="T25" fmla="*/ 12 h 634"/>
                <a:gd name="T26" fmla="*/ 12 w 1532"/>
                <a:gd name="T27" fmla="*/ 12 h 634"/>
                <a:gd name="T28" fmla="*/ 12 w 1532"/>
                <a:gd name="T29" fmla="*/ 12 h 634"/>
                <a:gd name="T30" fmla="*/ 12 w 1532"/>
                <a:gd name="T31" fmla="*/ 12 h 634"/>
                <a:gd name="T32" fmla="*/ 11 w 1532"/>
                <a:gd name="T33" fmla="*/ 12 h 634"/>
                <a:gd name="T34" fmla="*/ 9 w 1532"/>
                <a:gd name="T35" fmla="*/ 11 h 634"/>
                <a:gd name="T36" fmla="*/ 7 w 1532"/>
                <a:gd name="T37" fmla="*/ 10 h 634"/>
                <a:gd name="T38" fmla="*/ 5 w 1532"/>
                <a:gd name="T39" fmla="*/ 9 h 634"/>
                <a:gd name="T40" fmla="*/ 3 w 1532"/>
                <a:gd name="T41" fmla="*/ 8 h 634"/>
                <a:gd name="T42" fmla="*/ 2 w 1532"/>
                <a:gd name="T43" fmla="*/ 6 h 634"/>
                <a:gd name="T44" fmla="*/ 1 w 1532"/>
                <a:gd name="T45" fmla="*/ 5 h 634"/>
                <a:gd name="T46" fmla="*/ 0 w 1532"/>
                <a:gd name="T47" fmla="*/ 3 h 634"/>
                <a:gd name="T48" fmla="*/ 1 w 1532"/>
                <a:gd name="T49" fmla="*/ 0 h 634"/>
                <a:gd name="T50" fmla="*/ 1 w 1532"/>
                <a:gd name="T51" fmla="*/ 1 h 634"/>
                <a:gd name="T52" fmla="*/ 1 w 1532"/>
                <a:gd name="T53" fmla="*/ 1 h 634"/>
                <a:gd name="T54" fmla="*/ 1 w 1532"/>
                <a:gd name="T55" fmla="*/ 1 h 634"/>
                <a:gd name="T56" fmla="*/ 2 w 1532"/>
                <a:gd name="T57" fmla="*/ 2 h 634"/>
                <a:gd name="T58" fmla="*/ 2 w 1532"/>
                <a:gd name="T59" fmla="*/ 2 h 634"/>
                <a:gd name="T60" fmla="*/ 2 w 1532"/>
                <a:gd name="T61" fmla="*/ 3 h 634"/>
                <a:gd name="T62" fmla="*/ 2 w 1532"/>
                <a:gd name="T63" fmla="*/ 3 h 634"/>
                <a:gd name="T64" fmla="*/ 3 w 1532"/>
                <a:gd name="T65" fmla="*/ 3 h 634"/>
                <a:gd name="T66" fmla="*/ 3 w 1532"/>
                <a:gd name="T67" fmla="*/ 4 h 634"/>
                <a:gd name="T68" fmla="*/ 4 w 1532"/>
                <a:gd name="T69" fmla="*/ 5 h 634"/>
                <a:gd name="T70" fmla="*/ 5 w 1532"/>
                <a:gd name="T71" fmla="*/ 5 h 634"/>
                <a:gd name="T72" fmla="*/ 6 w 1532"/>
                <a:gd name="T73" fmla="*/ 6 h 634"/>
                <a:gd name="T74" fmla="*/ 6 w 1532"/>
                <a:gd name="T75" fmla="*/ 6 h 634"/>
                <a:gd name="T76" fmla="*/ 7 w 1532"/>
                <a:gd name="T77" fmla="*/ 7 h 634"/>
                <a:gd name="T78" fmla="*/ 9 w 1532"/>
                <a:gd name="T79" fmla="*/ 8 h 634"/>
                <a:gd name="T80" fmla="*/ 10 w 1532"/>
                <a:gd name="T81" fmla="*/ 9 h 634"/>
                <a:gd name="T82" fmla="*/ 13 w 1532"/>
                <a:gd name="T83" fmla="*/ 10 h 634"/>
                <a:gd name="T84" fmla="*/ 18 w 1532"/>
                <a:gd name="T85" fmla="*/ 11 h 634"/>
                <a:gd name="T86" fmla="*/ 22 w 1532"/>
                <a:gd name="T87" fmla="*/ 12 h 634"/>
                <a:gd name="T88" fmla="*/ 25 w 1532"/>
                <a:gd name="T89" fmla="*/ 13 h 634"/>
                <a:gd name="T90" fmla="*/ 29 w 1532"/>
                <a:gd name="T91" fmla="*/ 14 h 634"/>
                <a:gd name="T92" fmla="*/ 34 w 1532"/>
                <a:gd name="T93" fmla="*/ 15 h 634"/>
                <a:gd name="T94" fmla="*/ 38 w 1532"/>
                <a:gd name="T95" fmla="*/ 16 h 634"/>
                <a:gd name="T96" fmla="*/ 42 w 1532"/>
                <a:gd name="T97" fmla="*/ 17 h 634"/>
                <a:gd name="T98" fmla="*/ 42 w 1532"/>
                <a:gd name="T99" fmla="*/ 17 h 634"/>
                <a:gd name="T100" fmla="*/ 43 w 1532"/>
                <a:gd name="T101" fmla="*/ 17 h 634"/>
                <a:gd name="T102" fmla="*/ 44 w 1532"/>
                <a:gd name="T103" fmla="*/ 17 h 634"/>
                <a:gd name="T104" fmla="*/ 45 w 1532"/>
                <a:gd name="T105" fmla="*/ 17 h 634"/>
                <a:gd name="T106" fmla="*/ 47 w 1532"/>
                <a:gd name="T107" fmla="*/ 18 h 634"/>
                <a:gd name="T108" fmla="*/ 48 w 1532"/>
                <a:gd name="T109" fmla="*/ 18 h 634"/>
                <a:gd name="T110" fmla="*/ 48 w 1532"/>
                <a:gd name="T111" fmla="*/ 18 h 634"/>
                <a:gd name="T112" fmla="*/ 48 w 1532"/>
                <a:gd name="T113" fmla="*/ 18 h 6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32"/>
                <a:gd name="T172" fmla="*/ 0 h 634"/>
                <a:gd name="T173" fmla="*/ 1532 w 1532"/>
                <a:gd name="T174" fmla="*/ 634 h 6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32" h="634">
                  <a:moveTo>
                    <a:pt x="1532" y="568"/>
                  </a:moveTo>
                  <a:lnTo>
                    <a:pt x="1518" y="584"/>
                  </a:lnTo>
                  <a:lnTo>
                    <a:pt x="1512" y="601"/>
                  </a:lnTo>
                  <a:lnTo>
                    <a:pt x="1507" y="616"/>
                  </a:lnTo>
                  <a:lnTo>
                    <a:pt x="1503" y="634"/>
                  </a:lnTo>
                  <a:lnTo>
                    <a:pt x="1359" y="609"/>
                  </a:lnTo>
                  <a:lnTo>
                    <a:pt x="1218" y="584"/>
                  </a:lnTo>
                  <a:lnTo>
                    <a:pt x="1074" y="558"/>
                  </a:lnTo>
                  <a:lnTo>
                    <a:pt x="933" y="535"/>
                  </a:lnTo>
                  <a:lnTo>
                    <a:pt x="789" y="504"/>
                  </a:lnTo>
                  <a:lnTo>
                    <a:pt x="649" y="473"/>
                  </a:lnTo>
                  <a:lnTo>
                    <a:pt x="510" y="436"/>
                  </a:lnTo>
                  <a:lnTo>
                    <a:pt x="376" y="395"/>
                  </a:lnTo>
                  <a:lnTo>
                    <a:pt x="370" y="390"/>
                  </a:lnTo>
                  <a:lnTo>
                    <a:pt x="370" y="384"/>
                  </a:lnTo>
                  <a:lnTo>
                    <a:pt x="359" y="382"/>
                  </a:lnTo>
                  <a:lnTo>
                    <a:pt x="347" y="380"/>
                  </a:lnTo>
                  <a:lnTo>
                    <a:pt x="279" y="343"/>
                  </a:lnTo>
                  <a:lnTo>
                    <a:pt x="213" y="310"/>
                  </a:lnTo>
                  <a:lnTo>
                    <a:pt x="151" y="277"/>
                  </a:lnTo>
                  <a:lnTo>
                    <a:pt x="97" y="242"/>
                  </a:lnTo>
                  <a:lnTo>
                    <a:pt x="50" y="198"/>
                  </a:lnTo>
                  <a:lnTo>
                    <a:pt x="17" y="145"/>
                  </a:lnTo>
                  <a:lnTo>
                    <a:pt x="0" y="79"/>
                  </a:lnTo>
                  <a:lnTo>
                    <a:pt x="4" y="0"/>
                  </a:lnTo>
                  <a:lnTo>
                    <a:pt x="9" y="11"/>
                  </a:lnTo>
                  <a:lnTo>
                    <a:pt x="17" y="25"/>
                  </a:lnTo>
                  <a:lnTo>
                    <a:pt x="25" y="39"/>
                  </a:lnTo>
                  <a:lnTo>
                    <a:pt x="33" y="52"/>
                  </a:lnTo>
                  <a:lnTo>
                    <a:pt x="39" y="64"/>
                  </a:lnTo>
                  <a:lnTo>
                    <a:pt x="46" y="77"/>
                  </a:lnTo>
                  <a:lnTo>
                    <a:pt x="54" y="91"/>
                  </a:lnTo>
                  <a:lnTo>
                    <a:pt x="66" y="106"/>
                  </a:lnTo>
                  <a:lnTo>
                    <a:pt x="93" y="126"/>
                  </a:lnTo>
                  <a:lnTo>
                    <a:pt x="120" y="147"/>
                  </a:lnTo>
                  <a:lnTo>
                    <a:pt x="149" y="167"/>
                  </a:lnTo>
                  <a:lnTo>
                    <a:pt x="178" y="188"/>
                  </a:lnTo>
                  <a:lnTo>
                    <a:pt x="205" y="205"/>
                  </a:lnTo>
                  <a:lnTo>
                    <a:pt x="234" y="225"/>
                  </a:lnTo>
                  <a:lnTo>
                    <a:pt x="265" y="242"/>
                  </a:lnTo>
                  <a:lnTo>
                    <a:pt x="296" y="260"/>
                  </a:lnTo>
                  <a:lnTo>
                    <a:pt x="421" y="300"/>
                  </a:lnTo>
                  <a:lnTo>
                    <a:pt x="547" y="339"/>
                  </a:lnTo>
                  <a:lnTo>
                    <a:pt x="673" y="374"/>
                  </a:lnTo>
                  <a:lnTo>
                    <a:pt x="801" y="409"/>
                  </a:lnTo>
                  <a:lnTo>
                    <a:pt x="927" y="438"/>
                  </a:lnTo>
                  <a:lnTo>
                    <a:pt x="1057" y="469"/>
                  </a:lnTo>
                  <a:lnTo>
                    <a:pt x="1187" y="500"/>
                  </a:lnTo>
                  <a:lnTo>
                    <a:pt x="1320" y="531"/>
                  </a:lnTo>
                  <a:lnTo>
                    <a:pt x="1334" y="531"/>
                  </a:lnTo>
                  <a:lnTo>
                    <a:pt x="1361" y="533"/>
                  </a:lnTo>
                  <a:lnTo>
                    <a:pt x="1396" y="535"/>
                  </a:lnTo>
                  <a:lnTo>
                    <a:pt x="1437" y="541"/>
                  </a:lnTo>
                  <a:lnTo>
                    <a:pt x="1474" y="547"/>
                  </a:lnTo>
                  <a:lnTo>
                    <a:pt x="1507" y="552"/>
                  </a:lnTo>
                  <a:lnTo>
                    <a:pt x="1526" y="560"/>
                  </a:lnTo>
                  <a:lnTo>
                    <a:pt x="1532" y="568"/>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80" name="Freeform 56"/>
            <p:cNvSpPr>
              <a:spLocks/>
            </p:cNvSpPr>
            <p:nvPr/>
          </p:nvSpPr>
          <p:spPr bwMode="auto">
            <a:xfrm>
              <a:off x="3290" y="3279"/>
              <a:ext cx="161" cy="66"/>
            </a:xfrm>
            <a:custGeom>
              <a:avLst/>
              <a:gdLst>
                <a:gd name="T0" fmla="*/ 10 w 322"/>
                <a:gd name="T1" fmla="*/ 3 h 131"/>
                <a:gd name="T2" fmla="*/ 10 w 322"/>
                <a:gd name="T3" fmla="*/ 4 h 131"/>
                <a:gd name="T4" fmla="*/ 10 w 322"/>
                <a:gd name="T5" fmla="*/ 4 h 131"/>
                <a:gd name="T6" fmla="*/ 10 w 322"/>
                <a:gd name="T7" fmla="*/ 4 h 131"/>
                <a:gd name="T8" fmla="*/ 10 w 322"/>
                <a:gd name="T9" fmla="*/ 5 h 131"/>
                <a:gd name="T10" fmla="*/ 9 w 322"/>
                <a:gd name="T11" fmla="*/ 4 h 131"/>
                <a:gd name="T12" fmla="*/ 7 w 322"/>
                <a:gd name="T13" fmla="*/ 4 h 131"/>
                <a:gd name="T14" fmla="*/ 6 w 322"/>
                <a:gd name="T15" fmla="*/ 4 h 131"/>
                <a:gd name="T16" fmla="*/ 5 w 322"/>
                <a:gd name="T17" fmla="*/ 3 h 131"/>
                <a:gd name="T18" fmla="*/ 4 w 322"/>
                <a:gd name="T19" fmla="*/ 3 h 131"/>
                <a:gd name="T20" fmla="*/ 3 w 322"/>
                <a:gd name="T21" fmla="*/ 3 h 131"/>
                <a:gd name="T22" fmla="*/ 2 w 322"/>
                <a:gd name="T23" fmla="*/ 2 h 131"/>
                <a:gd name="T24" fmla="*/ 0 w 322"/>
                <a:gd name="T25" fmla="*/ 2 h 131"/>
                <a:gd name="T26" fmla="*/ 1 w 322"/>
                <a:gd name="T27" fmla="*/ 2 h 131"/>
                <a:gd name="T28" fmla="*/ 1 w 322"/>
                <a:gd name="T29" fmla="*/ 1 h 131"/>
                <a:gd name="T30" fmla="*/ 1 w 322"/>
                <a:gd name="T31" fmla="*/ 1 h 131"/>
                <a:gd name="T32" fmla="*/ 1 w 322"/>
                <a:gd name="T33" fmla="*/ 1 h 131"/>
                <a:gd name="T34" fmla="*/ 1 w 322"/>
                <a:gd name="T35" fmla="*/ 1 h 131"/>
                <a:gd name="T36" fmla="*/ 1 w 322"/>
                <a:gd name="T37" fmla="*/ 0 h 131"/>
                <a:gd name="T38" fmla="*/ 2 w 322"/>
                <a:gd name="T39" fmla="*/ 1 h 131"/>
                <a:gd name="T40" fmla="*/ 3 w 322"/>
                <a:gd name="T41" fmla="*/ 1 h 131"/>
                <a:gd name="T42" fmla="*/ 4 w 322"/>
                <a:gd name="T43" fmla="*/ 2 h 131"/>
                <a:gd name="T44" fmla="*/ 5 w 322"/>
                <a:gd name="T45" fmla="*/ 2 h 131"/>
                <a:gd name="T46" fmla="*/ 6 w 322"/>
                <a:gd name="T47" fmla="*/ 3 h 131"/>
                <a:gd name="T48" fmla="*/ 8 w 322"/>
                <a:gd name="T49" fmla="*/ 3 h 131"/>
                <a:gd name="T50" fmla="*/ 9 w 322"/>
                <a:gd name="T51" fmla="*/ 3 h 131"/>
                <a:gd name="T52" fmla="*/ 10 w 322"/>
                <a:gd name="T53" fmla="*/ 3 h 131"/>
                <a:gd name="T54" fmla="*/ 10 w 322"/>
                <a:gd name="T55" fmla="*/ 3 h 131"/>
                <a:gd name="T56" fmla="*/ 10 w 322"/>
                <a:gd name="T57" fmla="*/ 3 h 1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2"/>
                <a:gd name="T88" fmla="*/ 0 h 131"/>
                <a:gd name="T89" fmla="*/ 322 w 322"/>
                <a:gd name="T90" fmla="*/ 131 h 1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2" h="131">
                  <a:moveTo>
                    <a:pt x="322" y="87"/>
                  </a:moveTo>
                  <a:lnTo>
                    <a:pt x="318" y="97"/>
                  </a:lnTo>
                  <a:lnTo>
                    <a:pt x="316" y="108"/>
                  </a:lnTo>
                  <a:lnTo>
                    <a:pt x="315" y="120"/>
                  </a:lnTo>
                  <a:lnTo>
                    <a:pt x="315" y="131"/>
                  </a:lnTo>
                  <a:lnTo>
                    <a:pt x="274" y="120"/>
                  </a:lnTo>
                  <a:lnTo>
                    <a:pt x="233" y="110"/>
                  </a:lnTo>
                  <a:lnTo>
                    <a:pt x="194" y="100"/>
                  </a:lnTo>
                  <a:lnTo>
                    <a:pt x="156" y="93"/>
                  </a:lnTo>
                  <a:lnTo>
                    <a:pt x="115" y="81"/>
                  </a:lnTo>
                  <a:lnTo>
                    <a:pt x="76" y="71"/>
                  </a:lnTo>
                  <a:lnTo>
                    <a:pt x="37" y="62"/>
                  </a:lnTo>
                  <a:lnTo>
                    <a:pt x="0" y="54"/>
                  </a:lnTo>
                  <a:lnTo>
                    <a:pt x="2" y="40"/>
                  </a:lnTo>
                  <a:lnTo>
                    <a:pt x="6" y="29"/>
                  </a:lnTo>
                  <a:lnTo>
                    <a:pt x="8" y="15"/>
                  </a:lnTo>
                  <a:lnTo>
                    <a:pt x="14" y="3"/>
                  </a:lnTo>
                  <a:lnTo>
                    <a:pt x="20" y="2"/>
                  </a:lnTo>
                  <a:lnTo>
                    <a:pt x="26" y="0"/>
                  </a:lnTo>
                  <a:lnTo>
                    <a:pt x="49" y="13"/>
                  </a:lnTo>
                  <a:lnTo>
                    <a:pt x="82" y="31"/>
                  </a:lnTo>
                  <a:lnTo>
                    <a:pt x="119" y="46"/>
                  </a:lnTo>
                  <a:lnTo>
                    <a:pt x="163" y="64"/>
                  </a:lnTo>
                  <a:lnTo>
                    <a:pt x="204" y="73"/>
                  </a:lnTo>
                  <a:lnTo>
                    <a:pt x="247" y="81"/>
                  </a:lnTo>
                  <a:lnTo>
                    <a:pt x="285" y="83"/>
                  </a:lnTo>
                  <a:lnTo>
                    <a:pt x="318" y="77"/>
                  </a:lnTo>
                  <a:lnTo>
                    <a:pt x="318" y="81"/>
                  </a:lnTo>
                  <a:lnTo>
                    <a:pt x="322" y="87"/>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26681" name="Freeform 57"/>
            <p:cNvSpPr>
              <a:spLocks/>
            </p:cNvSpPr>
            <p:nvPr/>
          </p:nvSpPr>
          <p:spPr bwMode="auto">
            <a:xfrm>
              <a:off x="3311" y="3255"/>
              <a:ext cx="136" cy="54"/>
            </a:xfrm>
            <a:custGeom>
              <a:avLst/>
              <a:gdLst>
                <a:gd name="T0" fmla="*/ 8 w 274"/>
                <a:gd name="T1" fmla="*/ 3 h 109"/>
                <a:gd name="T2" fmla="*/ 7 w 274"/>
                <a:gd name="T3" fmla="*/ 3 h 109"/>
                <a:gd name="T4" fmla="*/ 6 w 274"/>
                <a:gd name="T5" fmla="*/ 3 h 109"/>
                <a:gd name="T6" fmla="*/ 4 w 274"/>
                <a:gd name="T7" fmla="*/ 3 h 109"/>
                <a:gd name="T8" fmla="*/ 3 w 274"/>
                <a:gd name="T9" fmla="*/ 2 h 109"/>
                <a:gd name="T10" fmla="*/ 2 w 274"/>
                <a:gd name="T11" fmla="*/ 2 h 109"/>
                <a:gd name="T12" fmla="*/ 1 w 274"/>
                <a:gd name="T13" fmla="*/ 1 h 109"/>
                <a:gd name="T14" fmla="*/ 0 w 274"/>
                <a:gd name="T15" fmla="*/ 1 h 109"/>
                <a:gd name="T16" fmla="*/ 0 w 274"/>
                <a:gd name="T17" fmla="*/ 1 h 109"/>
                <a:gd name="T18" fmla="*/ 0 w 274"/>
                <a:gd name="T19" fmla="*/ 0 h 109"/>
                <a:gd name="T20" fmla="*/ 0 w 274"/>
                <a:gd name="T21" fmla="*/ 0 h 109"/>
                <a:gd name="T22" fmla="*/ 1 w 274"/>
                <a:gd name="T23" fmla="*/ 0 h 109"/>
                <a:gd name="T24" fmla="*/ 1 w 274"/>
                <a:gd name="T25" fmla="*/ 0 h 109"/>
                <a:gd name="T26" fmla="*/ 1 w 274"/>
                <a:gd name="T27" fmla="*/ 0 h 109"/>
                <a:gd name="T28" fmla="*/ 2 w 274"/>
                <a:gd name="T29" fmla="*/ 0 h 109"/>
                <a:gd name="T30" fmla="*/ 2 w 274"/>
                <a:gd name="T31" fmla="*/ 0 h 109"/>
                <a:gd name="T32" fmla="*/ 3 w 274"/>
                <a:gd name="T33" fmla="*/ 0 h 109"/>
                <a:gd name="T34" fmla="*/ 4 w 274"/>
                <a:gd name="T35" fmla="*/ 1 h 109"/>
                <a:gd name="T36" fmla="*/ 5 w 274"/>
                <a:gd name="T37" fmla="*/ 1 h 109"/>
                <a:gd name="T38" fmla="*/ 5 w 274"/>
                <a:gd name="T39" fmla="*/ 1 h 109"/>
                <a:gd name="T40" fmla="*/ 6 w 274"/>
                <a:gd name="T41" fmla="*/ 2 h 109"/>
                <a:gd name="T42" fmla="*/ 7 w 274"/>
                <a:gd name="T43" fmla="*/ 2 h 109"/>
                <a:gd name="T44" fmla="*/ 8 w 274"/>
                <a:gd name="T45" fmla="*/ 2 h 109"/>
                <a:gd name="T46" fmla="*/ 8 w 274"/>
                <a:gd name="T47" fmla="*/ 2 h 109"/>
                <a:gd name="T48" fmla="*/ 8 w 274"/>
                <a:gd name="T49" fmla="*/ 3 h 1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4"/>
                <a:gd name="T76" fmla="*/ 0 h 109"/>
                <a:gd name="T77" fmla="*/ 274 w 274"/>
                <a:gd name="T78" fmla="*/ 109 h 1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4" h="109">
                  <a:moveTo>
                    <a:pt x="270" y="99"/>
                  </a:moveTo>
                  <a:lnTo>
                    <a:pt x="242" y="107"/>
                  </a:lnTo>
                  <a:lnTo>
                    <a:pt x="204" y="109"/>
                  </a:lnTo>
                  <a:lnTo>
                    <a:pt x="159" y="103"/>
                  </a:lnTo>
                  <a:lnTo>
                    <a:pt x="116" y="93"/>
                  </a:lnTo>
                  <a:lnTo>
                    <a:pt x="72" y="78"/>
                  </a:lnTo>
                  <a:lnTo>
                    <a:pt x="35" y="62"/>
                  </a:lnTo>
                  <a:lnTo>
                    <a:pt x="8" y="45"/>
                  </a:lnTo>
                  <a:lnTo>
                    <a:pt x="0" y="33"/>
                  </a:lnTo>
                  <a:lnTo>
                    <a:pt x="16" y="23"/>
                  </a:lnTo>
                  <a:lnTo>
                    <a:pt x="31" y="16"/>
                  </a:lnTo>
                  <a:lnTo>
                    <a:pt x="39" y="10"/>
                  </a:lnTo>
                  <a:lnTo>
                    <a:pt x="49" y="4"/>
                  </a:lnTo>
                  <a:lnTo>
                    <a:pt x="58" y="0"/>
                  </a:lnTo>
                  <a:lnTo>
                    <a:pt x="70" y="0"/>
                  </a:lnTo>
                  <a:lnTo>
                    <a:pt x="87" y="16"/>
                  </a:lnTo>
                  <a:lnTo>
                    <a:pt x="111" y="29"/>
                  </a:lnTo>
                  <a:lnTo>
                    <a:pt x="134" y="39"/>
                  </a:lnTo>
                  <a:lnTo>
                    <a:pt x="163" y="49"/>
                  </a:lnTo>
                  <a:lnTo>
                    <a:pt x="190" y="56"/>
                  </a:lnTo>
                  <a:lnTo>
                    <a:pt x="219" y="66"/>
                  </a:lnTo>
                  <a:lnTo>
                    <a:pt x="246" y="78"/>
                  </a:lnTo>
                  <a:lnTo>
                    <a:pt x="274" y="95"/>
                  </a:lnTo>
                  <a:lnTo>
                    <a:pt x="270" y="95"/>
                  </a:lnTo>
                  <a:lnTo>
                    <a:pt x="270" y="99"/>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grpSp>
      <p:pic>
        <p:nvPicPr>
          <p:cNvPr id="58" name="7 Imagen" descr="Educac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39976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2915816" y="1770205"/>
            <a:ext cx="5688632" cy="4340804"/>
          </a:xfrm>
          <a:prstGeom prst="rect">
            <a:avLst/>
          </a:prstGeom>
          <a:ln w="57150">
            <a:solidFill>
              <a:schemeClr val="tx1"/>
            </a:solidFill>
          </a:ln>
        </p:spPr>
        <p:txBody>
          <a:bodyPr wrap="square">
            <a:spAutoFit/>
          </a:bodyPr>
          <a:lstStyle/>
          <a:p>
            <a:pPr marL="342900" lvl="0" indent="-342900" algn="just">
              <a:lnSpc>
                <a:spcPct val="107000"/>
              </a:lnSpc>
              <a:spcAft>
                <a:spcPts val="0"/>
              </a:spcAft>
              <a:buFont typeface="Symbol"/>
              <a:buChar char=""/>
            </a:pPr>
            <a:endParaRPr lang="es-CO" sz="2000" b="1" dirty="0" smtClean="0"/>
          </a:p>
          <a:p>
            <a:pPr marL="342900" lvl="0" indent="-342900">
              <a:lnSpc>
                <a:spcPct val="107000"/>
              </a:lnSpc>
              <a:spcAft>
                <a:spcPts val="0"/>
              </a:spcAft>
              <a:buFont typeface="Symbol"/>
              <a:buChar char=""/>
            </a:pPr>
            <a:r>
              <a:rPr lang="es-ES" sz="2200" b="1" dirty="0">
                <a:solidFill>
                  <a:schemeClr val="dk1"/>
                </a:solidFill>
              </a:rPr>
              <a:t>El horizonte institucional precisa y orienta de manera clara el direccionamiento de la institución para atender las necesidades educativas de los estudiantes. </a:t>
            </a:r>
            <a:endParaRPr lang="es-ES" sz="2200" b="1" dirty="0" smtClean="0">
              <a:solidFill>
                <a:schemeClr val="dk1"/>
              </a:solidFill>
            </a:endParaRPr>
          </a:p>
          <a:p>
            <a:pPr marL="342900" lvl="0" indent="-342900">
              <a:lnSpc>
                <a:spcPct val="107000"/>
              </a:lnSpc>
              <a:spcAft>
                <a:spcPts val="0"/>
              </a:spcAft>
              <a:buFont typeface="Symbol"/>
              <a:buChar char=""/>
            </a:pPr>
            <a:r>
              <a:rPr lang="es-ES" sz="2200" b="1" dirty="0" smtClean="0">
                <a:solidFill>
                  <a:schemeClr val="dk1"/>
                </a:solidFill>
              </a:rPr>
              <a:t>La </a:t>
            </a:r>
            <a:r>
              <a:rPr lang="es-ES" sz="2200" b="1" dirty="0">
                <a:solidFill>
                  <a:schemeClr val="dk1"/>
                </a:solidFill>
              </a:rPr>
              <a:t>misión, la visión y los principios institucionales son coherentes entre sí y con los demás componentes del </a:t>
            </a:r>
            <a:r>
              <a:rPr lang="es-ES" sz="2200" b="1" dirty="0" smtClean="0">
                <a:solidFill>
                  <a:schemeClr val="dk1"/>
                </a:solidFill>
              </a:rPr>
              <a:t>PEI.</a:t>
            </a:r>
            <a:endParaRPr lang="es-ES" sz="2200" b="1" dirty="0">
              <a:solidFill>
                <a:schemeClr val="dk1"/>
              </a:solidFill>
            </a:endParaRPr>
          </a:p>
          <a:p>
            <a:pPr marL="342900" lvl="0" indent="-342900">
              <a:lnSpc>
                <a:spcPct val="107000"/>
              </a:lnSpc>
              <a:spcAft>
                <a:spcPts val="0"/>
              </a:spcAft>
              <a:buFont typeface="Symbol"/>
              <a:buChar char=""/>
            </a:pPr>
            <a:r>
              <a:rPr lang="es-ES" sz="2200" b="1" dirty="0">
                <a:solidFill>
                  <a:schemeClr val="dk1"/>
                </a:solidFill>
              </a:rPr>
              <a:t>El horizonte institucional tiene en cuenta la diversidad de la población y las necesidades comunitarias.</a:t>
            </a:r>
            <a:endParaRPr lang="es-CO" sz="2200" b="1" dirty="0">
              <a:ea typeface="Calibri"/>
              <a:cs typeface="Times New Roman"/>
            </a:endParaRPr>
          </a:p>
          <a:p>
            <a:pPr marL="342900" indent="-342900" algn="just">
              <a:lnSpc>
                <a:spcPct val="107000"/>
              </a:lnSpc>
              <a:buFont typeface="Symbol"/>
              <a:buChar char=""/>
            </a:pPr>
            <a:endParaRPr lang="es-CO" b="1" dirty="0"/>
          </a:p>
        </p:txBody>
      </p:sp>
      <p:sp>
        <p:nvSpPr>
          <p:cNvPr id="3" name="CuadroTexto 2"/>
          <p:cNvSpPr txBox="1"/>
          <p:nvPr/>
        </p:nvSpPr>
        <p:spPr>
          <a:xfrm>
            <a:off x="251520" y="2060848"/>
            <a:ext cx="1584175" cy="369332"/>
          </a:xfrm>
          <a:prstGeom prst="rect">
            <a:avLst/>
          </a:prstGeom>
          <a:noFill/>
        </p:spPr>
        <p:txBody>
          <a:bodyPr wrap="square" rtlCol="0">
            <a:spAutoFit/>
          </a:bodyPr>
          <a:lstStyle/>
          <a:p>
            <a:r>
              <a:rPr lang="es-CO" b="1" dirty="0" smtClean="0"/>
              <a:t>PERTINENCIA</a:t>
            </a:r>
            <a:endParaRPr lang="es-CO" b="1" dirty="0"/>
          </a:p>
        </p:txBody>
      </p:sp>
      <p:sp>
        <p:nvSpPr>
          <p:cNvPr id="4" name="CuadroTexto 3"/>
          <p:cNvSpPr txBox="1"/>
          <p:nvPr/>
        </p:nvSpPr>
        <p:spPr>
          <a:xfrm>
            <a:off x="234098" y="3233723"/>
            <a:ext cx="1584176" cy="369332"/>
          </a:xfrm>
          <a:prstGeom prst="rect">
            <a:avLst/>
          </a:prstGeom>
          <a:noFill/>
        </p:spPr>
        <p:txBody>
          <a:bodyPr wrap="square" rtlCol="0">
            <a:spAutoFit/>
          </a:bodyPr>
          <a:lstStyle/>
          <a:p>
            <a:r>
              <a:rPr lang="es-CO" b="1" dirty="0" smtClean="0"/>
              <a:t>COHERENCIA</a:t>
            </a:r>
            <a:endParaRPr lang="es-CO" b="1" dirty="0"/>
          </a:p>
        </p:txBody>
      </p:sp>
      <p:sp>
        <p:nvSpPr>
          <p:cNvPr id="6" name="CuadroTexto 5"/>
          <p:cNvSpPr txBox="1"/>
          <p:nvPr/>
        </p:nvSpPr>
        <p:spPr>
          <a:xfrm>
            <a:off x="251520" y="4556899"/>
            <a:ext cx="1368152" cy="369332"/>
          </a:xfrm>
          <a:prstGeom prst="rect">
            <a:avLst/>
          </a:prstGeom>
          <a:noFill/>
        </p:spPr>
        <p:txBody>
          <a:bodyPr wrap="square" rtlCol="0">
            <a:spAutoFit/>
          </a:bodyPr>
          <a:lstStyle/>
          <a:p>
            <a:r>
              <a:rPr lang="es-CO" b="1" dirty="0" smtClean="0"/>
              <a:t>INCLUSIÓN</a:t>
            </a:r>
            <a:endParaRPr lang="es-CO" b="1" dirty="0"/>
          </a:p>
        </p:txBody>
      </p:sp>
      <p:sp>
        <p:nvSpPr>
          <p:cNvPr id="7" name="Flecha derecha 6"/>
          <p:cNvSpPr/>
          <p:nvPr/>
        </p:nvSpPr>
        <p:spPr>
          <a:xfrm>
            <a:off x="1691680" y="2430180"/>
            <a:ext cx="936104" cy="278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Flecha derecha 7"/>
          <p:cNvSpPr/>
          <p:nvPr/>
        </p:nvSpPr>
        <p:spPr>
          <a:xfrm>
            <a:off x="1691680" y="3940607"/>
            <a:ext cx="936104" cy="2804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Flecha derecha 8"/>
          <p:cNvSpPr/>
          <p:nvPr/>
        </p:nvSpPr>
        <p:spPr>
          <a:xfrm>
            <a:off x="1691679" y="5190840"/>
            <a:ext cx="93610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p:cNvSpPr txBox="1"/>
          <p:nvPr/>
        </p:nvSpPr>
        <p:spPr>
          <a:xfrm>
            <a:off x="2044316" y="577776"/>
            <a:ext cx="4104456" cy="830997"/>
          </a:xfrm>
          <a:prstGeom prst="rect">
            <a:avLst/>
          </a:prstGeom>
          <a:noFill/>
        </p:spPr>
        <p:txBody>
          <a:bodyPr wrap="square" rtlCol="0">
            <a:spAutoFit/>
          </a:bodyPr>
          <a:lstStyle/>
          <a:p>
            <a:pPr algn="ctr"/>
            <a:r>
              <a:rPr lang="es-CO" sz="2400" b="1" dirty="0" smtClean="0"/>
              <a:t>PREGUNTAS ORIENTADORAS HORIZONTE INSTITUCIONAL </a:t>
            </a:r>
            <a:endParaRPr lang="es-CO" sz="2400" b="1" dirty="0"/>
          </a:p>
        </p:txBody>
      </p:sp>
    </p:spTree>
    <p:extLst>
      <p:ext uri="{BB962C8B-B14F-4D97-AF65-F5344CB8AC3E}">
        <p14:creationId xmlns:p14="http://schemas.microsoft.com/office/powerpoint/2010/main" val="1233623047"/>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cstate="print">
            <a:extLst>
              <a:ext uri="{28A0092B-C50C-407E-A947-70E740481C1C}">
                <a14:useLocalDpi xmlns:a14="http://schemas.microsoft.com/office/drawing/2010/main" val="0"/>
              </a:ext>
            </a:extLst>
          </a:blip>
          <a:srcRect r="76968"/>
          <a:stretch>
            <a:fillRect/>
          </a:stretch>
        </p:blipFill>
        <p:spPr bwMode="auto">
          <a:xfrm>
            <a:off x="7450997" y="-10836"/>
            <a:ext cx="1276353" cy="55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396081" y="1414692"/>
            <a:ext cx="2448272" cy="1673022"/>
          </a:xfrm>
          <a:prstGeom prst="rect">
            <a:avLst/>
          </a:prstGeom>
          <a:ln w="38100">
            <a:solidFill>
              <a:schemeClr val="tx1"/>
            </a:solidFill>
          </a:ln>
        </p:spPr>
        <p:txBody>
          <a:bodyPr wrap="square">
            <a:spAutoFit/>
          </a:bodyPr>
          <a:lstStyle/>
          <a:p>
            <a:pPr>
              <a:lnSpc>
                <a:spcPct val="107000"/>
              </a:lnSpc>
              <a:spcAft>
                <a:spcPts val="0"/>
              </a:spcAft>
            </a:pPr>
            <a:r>
              <a:rPr lang="es-CO" sz="2400" b="1" dirty="0">
                <a:ea typeface="Calibri"/>
                <a:cs typeface="Times New Roman"/>
              </a:rPr>
              <a:t>Oferta educativa, políticas de acceso y permanencia.</a:t>
            </a:r>
          </a:p>
        </p:txBody>
      </p:sp>
      <p:sp>
        <p:nvSpPr>
          <p:cNvPr id="3" name="Rectángulo 2"/>
          <p:cNvSpPr/>
          <p:nvPr/>
        </p:nvSpPr>
        <p:spPr>
          <a:xfrm>
            <a:off x="4139952" y="632128"/>
            <a:ext cx="4572000" cy="3253711"/>
          </a:xfrm>
          <a:prstGeom prst="rect">
            <a:avLst/>
          </a:prstGeom>
          <a:ln w="38100">
            <a:solidFill>
              <a:schemeClr val="tx1"/>
            </a:solidFill>
          </a:ln>
        </p:spPr>
        <p:txBody>
          <a:bodyPr>
            <a:spAutoFit/>
          </a:bodyPr>
          <a:lstStyle/>
          <a:p>
            <a:pPr marL="342900" lvl="0" indent="-342900">
              <a:lnSpc>
                <a:spcPct val="107000"/>
              </a:lnSpc>
              <a:spcAft>
                <a:spcPts val="0"/>
              </a:spcAft>
              <a:buFont typeface="Symbol"/>
              <a:buChar char=""/>
            </a:pPr>
            <a:r>
              <a:rPr lang="es-CO" sz="2400" b="1" dirty="0">
                <a:ea typeface="Calibri"/>
                <a:cs typeface="Times New Roman"/>
              </a:rPr>
              <a:t>Oferta educativa: Niveles, grados, ciclos, tipo de población beneficiaria.</a:t>
            </a:r>
          </a:p>
          <a:p>
            <a:pPr marL="342900" lvl="0" indent="-342900">
              <a:lnSpc>
                <a:spcPct val="107000"/>
              </a:lnSpc>
              <a:spcAft>
                <a:spcPts val="0"/>
              </a:spcAft>
              <a:buFont typeface="Symbol"/>
              <a:buChar char=""/>
            </a:pPr>
            <a:r>
              <a:rPr lang="es-CO" sz="2400" b="1" dirty="0">
                <a:ea typeface="Calibri"/>
                <a:cs typeface="Times New Roman"/>
              </a:rPr>
              <a:t>Políticas de </a:t>
            </a:r>
            <a:r>
              <a:rPr lang="es-CO" sz="2400" b="1" dirty="0" smtClean="0">
                <a:ea typeface="Calibri"/>
                <a:cs typeface="Times New Roman"/>
              </a:rPr>
              <a:t>ACCESO. </a:t>
            </a:r>
            <a:r>
              <a:rPr lang="es-CO" sz="2400" b="1" dirty="0">
                <a:ea typeface="Calibri"/>
                <a:cs typeface="Times New Roman"/>
              </a:rPr>
              <a:t>Edad de </a:t>
            </a:r>
            <a:r>
              <a:rPr lang="es-CO" sz="2400" b="1" dirty="0" smtClean="0">
                <a:ea typeface="Calibri"/>
                <a:cs typeface="Times New Roman"/>
              </a:rPr>
              <a:t>ingreso (Niveles y grados). </a:t>
            </a:r>
            <a:endParaRPr lang="es-CO" sz="2400" b="1" dirty="0">
              <a:ea typeface="Calibri"/>
              <a:cs typeface="Times New Roman"/>
            </a:endParaRPr>
          </a:p>
          <a:p>
            <a:pPr marL="342900" lvl="0" indent="-342900">
              <a:lnSpc>
                <a:spcPct val="107000"/>
              </a:lnSpc>
              <a:spcAft>
                <a:spcPts val="0"/>
              </a:spcAft>
              <a:buFont typeface="Symbol"/>
              <a:buChar char=""/>
            </a:pPr>
            <a:r>
              <a:rPr lang="es-CO" sz="2400" b="1" dirty="0">
                <a:ea typeface="Calibri"/>
                <a:cs typeface="Times New Roman"/>
              </a:rPr>
              <a:t>Estrategias para el acceso y la permanencia </a:t>
            </a:r>
            <a:r>
              <a:rPr lang="es-CO" sz="2400" b="1" dirty="0" smtClean="0">
                <a:ea typeface="Calibri"/>
                <a:cs typeface="Times New Roman"/>
              </a:rPr>
              <a:t>escolar. </a:t>
            </a:r>
            <a:r>
              <a:rPr lang="es-CO" sz="2400" b="1" dirty="0" err="1" smtClean="0">
                <a:ea typeface="Calibri"/>
                <a:cs typeface="Times New Roman"/>
              </a:rPr>
              <a:t>Atencíon</a:t>
            </a:r>
            <a:r>
              <a:rPr lang="es-CO" sz="2400" b="1" dirty="0" smtClean="0">
                <a:ea typeface="Calibri"/>
                <a:cs typeface="Times New Roman"/>
              </a:rPr>
              <a:t> a factores asociados al ingreso.</a:t>
            </a:r>
            <a:endParaRPr lang="es-CO" sz="2400" b="1" dirty="0">
              <a:ea typeface="Calibri"/>
              <a:cs typeface="Times New Roman"/>
            </a:endParaRPr>
          </a:p>
        </p:txBody>
      </p:sp>
      <p:sp>
        <p:nvSpPr>
          <p:cNvPr id="4" name="Flecha derecha 3"/>
          <p:cNvSpPr/>
          <p:nvPr/>
        </p:nvSpPr>
        <p:spPr>
          <a:xfrm>
            <a:off x="3199689" y="1754928"/>
            <a:ext cx="720080" cy="504056"/>
          </a:xfrm>
          <a:prstGeom prst="rightArrow">
            <a:avLst>
              <a:gd name="adj1" fmla="val 3719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p:cNvPicPr/>
          <p:nvPr/>
        </p:nvPicPr>
        <p:blipFill rotWithShape="1">
          <a:blip r:embed="rId4"/>
          <a:srcRect t="26651" r="54582" b="40710"/>
          <a:stretch/>
        </p:blipFill>
        <p:spPr bwMode="auto">
          <a:xfrm>
            <a:off x="609934" y="4204159"/>
            <a:ext cx="5544616" cy="2482127"/>
          </a:xfrm>
          <a:prstGeom prst="rect">
            <a:avLst/>
          </a:prstGeom>
          <a:ln>
            <a:noFill/>
          </a:ln>
          <a:extLst>
            <a:ext uri="{53640926-AAD7-44D8-BBD7-CCE9431645EC}">
              <a14:shadowObscured xmlns:a14="http://schemas.microsoft.com/office/drawing/2010/main"/>
            </a:ext>
          </a:extLst>
        </p:spPr>
      </p:pic>
      <p:sp>
        <p:nvSpPr>
          <p:cNvPr id="5" name="Flecha derecha 4"/>
          <p:cNvSpPr/>
          <p:nvPr/>
        </p:nvSpPr>
        <p:spPr>
          <a:xfrm rot="9152820">
            <a:off x="5575527" y="5716419"/>
            <a:ext cx="1008112" cy="258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Picture 13" descr="C:\Users\usuario\Documents\TEORIAS DEL APRENDIZAJE\image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192770"/>
            <a:ext cx="1152128" cy="99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p:cNvSpPr txBox="1"/>
          <p:nvPr/>
        </p:nvSpPr>
        <p:spPr>
          <a:xfrm>
            <a:off x="2124317" y="98382"/>
            <a:ext cx="2159062" cy="646331"/>
          </a:xfrm>
          <a:prstGeom prst="rect">
            <a:avLst/>
          </a:prstGeom>
          <a:noFill/>
        </p:spPr>
        <p:txBody>
          <a:bodyPr wrap="square" rtlCol="0">
            <a:spAutoFit/>
          </a:bodyPr>
          <a:lstStyle/>
          <a:p>
            <a:pPr algn="ctr"/>
            <a:r>
              <a:rPr lang="es-CO" b="1" dirty="0" smtClean="0"/>
              <a:t>COMPONENTE CONCEPTUAL</a:t>
            </a:r>
            <a:endParaRPr lang="es-CO" b="1" dirty="0"/>
          </a:p>
        </p:txBody>
      </p:sp>
    </p:spTree>
    <p:extLst>
      <p:ext uri="{BB962C8B-B14F-4D97-AF65-F5344CB8AC3E}">
        <p14:creationId xmlns:p14="http://schemas.microsoft.com/office/powerpoint/2010/main" val="572381136"/>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539552" y="1484784"/>
            <a:ext cx="7848872" cy="4373377"/>
          </a:xfrm>
          <a:prstGeom prst="rect">
            <a:avLst/>
          </a:prstGeom>
          <a:ln w="57150">
            <a:solidFill>
              <a:schemeClr val="tx1"/>
            </a:solidFill>
          </a:ln>
        </p:spPr>
        <p:txBody>
          <a:bodyPr wrap="square">
            <a:spAutoFit/>
          </a:bodyPr>
          <a:lstStyle/>
          <a:p>
            <a:pPr marL="342900" lvl="0" indent="-342900" algn="just">
              <a:lnSpc>
                <a:spcPct val="107000"/>
              </a:lnSpc>
              <a:spcAft>
                <a:spcPts val="0"/>
              </a:spcAft>
              <a:buFont typeface="Symbol"/>
              <a:buChar char=""/>
            </a:pPr>
            <a:endParaRPr lang="es-CO" sz="2000" b="1" dirty="0" smtClean="0"/>
          </a:p>
          <a:p>
            <a:pPr marL="342900" lvl="0" indent="-342900">
              <a:lnSpc>
                <a:spcPct val="107000"/>
              </a:lnSpc>
              <a:spcAft>
                <a:spcPts val="0"/>
              </a:spcAft>
              <a:buFont typeface="Symbol"/>
              <a:buChar char=""/>
            </a:pPr>
            <a:r>
              <a:rPr lang="es-CO" sz="2400" b="1" dirty="0">
                <a:ea typeface="Calibri"/>
                <a:cs typeface="Times New Roman"/>
              </a:rPr>
              <a:t>La oferta educativa presentada es  pertinente con las características de la población referenciada en el </a:t>
            </a:r>
            <a:r>
              <a:rPr lang="es-CO" sz="2400" b="1" dirty="0" smtClean="0">
                <a:ea typeface="Calibri"/>
                <a:cs typeface="Times New Roman"/>
              </a:rPr>
              <a:t>diagnóstico ?</a:t>
            </a:r>
            <a:endParaRPr lang="es-CO" sz="2400" b="1" dirty="0">
              <a:ea typeface="Calibri"/>
              <a:cs typeface="Times New Roman"/>
            </a:endParaRPr>
          </a:p>
          <a:p>
            <a:pPr marL="342900" lvl="0" indent="-342900">
              <a:lnSpc>
                <a:spcPct val="107000"/>
              </a:lnSpc>
              <a:spcAft>
                <a:spcPts val="0"/>
              </a:spcAft>
              <a:buFont typeface="Symbol"/>
              <a:buChar char=""/>
            </a:pPr>
            <a:r>
              <a:rPr lang="es-CO" sz="2400" b="1" dirty="0">
                <a:ea typeface="Calibri"/>
                <a:cs typeface="Times New Roman"/>
              </a:rPr>
              <a:t>Responde ala oferta a la diversidad de población y necesidades de la </a:t>
            </a:r>
            <a:r>
              <a:rPr lang="es-CO" sz="2400" b="1" dirty="0" smtClean="0">
                <a:ea typeface="Calibri"/>
                <a:cs typeface="Times New Roman"/>
              </a:rPr>
              <a:t>comunidad ?</a:t>
            </a:r>
            <a:endParaRPr lang="es-CO" sz="2400" b="1" dirty="0">
              <a:ea typeface="Calibri"/>
              <a:cs typeface="Times New Roman"/>
            </a:endParaRPr>
          </a:p>
          <a:p>
            <a:pPr marL="342900" lvl="0" indent="-342900">
              <a:lnSpc>
                <a:spcPct val="107000"/>
              </a:lnSpc>
              <a:spcAft>
                <a:spcPts val="0"/>
              </a:spcAft>
              <a:buFont typeface="Symbol"/>
              <a:buChar char=""/>
            </a:pPr>
            <a:r>
              <a:rPr lang="es-CO" sz="2400" b="1" dirty="0">
                <a:ea typeface="Calibri"/>
                <a:cs typeface="Times New Roman"/>
              </a:rPr>
              <a:t>Se evidencian políticas de ingreso al sistema escolar conforme la normatividad vigente.</a:t>
            </a:r>
          </a:p>
          <a:p>
            <a:pPr marL="342900" lvl="0" indent="-342900">
              <a:lnSpc>
                <a:spcPct val="107000"/>
              </a:lnSpc>
              <a:spcAft>
                <a:spcPts val="0"/>
              </a:spcAft>
              <a:buFont typeface="Symbol"/>
              <a:buChar char=""/>
            </a:pPr>
            <a:r>
              <a:rPr lang="es-CO" sz="2400" b="1" dirty="0">
                <a:ea typeface="Calibri"/>
                <a:cs typeface="Times New Roman"/>
              </a:rPr>
              <a:t>Se presentan estrategias que garantizan el acceso y la permanencia </a:t>
            </a:r>
            <a:r>
              <a:rPr lang="es-CO" sz="2400" b="1" dirty="0" smtClean="0">
                <a:ea typeface="Calibri"/>
                <a:cs typeface="Times New Roman"/>
              </a:rPr>
              <a:t>escolar ?    </a:t>
            </a:r>
            <a:endParaRPr lang="es-CO" sz="2400" b="1" dirty="0">
              <a:ea typeface="Calibri"/>
              <a:cs typeface="Times New Roman"/>
            </a:endParaRPr>
          </a:p>
          <a:p>
            <a:pPr marL="342900" indent="-342900" algn="just">
              <a:lnSpc>
                <a:spcPct val="107000"/>
              </a:lnSpc>
              <a:buFont typeface="Symbol"/>
              <a:buChar char=""/>
            </a:pPr>
            <a:endParaRPr lang="es-CO" sz="2400" b="1" dirty="0"/>
          </a:p>
        </p:txBody>
      </p:sp>
      <p:sp>
        <p:nvSpPr>
          <p:cNvPr id="10" name="CuadroTexto 9"/>
          <p:cNvSpPr txBox="1"/>
          <p:nvPr/>
        </p:nvSpPr>
        <p:spPr>
          <a:xfrm>
            <a:off x="1331640" y="370314"/>
            <a:ext cx="4104456" cy="830997"/>
          </a:xfrm>
          <a:prstGeom prst="rect">
            <a:avLst/>
          </a:prstGeom>
          <a:noFill/>
        </p:spPr>
        <p:txBody>
          <a:bodyPr wrap="square" rtlCol="0">
            <a:spAutoFit/>
          </a:bodyPr>
          <a:lstStyle/>
          <a:p>
            <a:pPr algn="ctr"/>
            <a:r>
              <a:rPr lang="es-CO" sz="2400" b="1" dirty="0" smtClean="0"/>
              <a:t>PREGUNTAS ORIENTADORAS OFERTA EDUCATIVA </a:t>
            </a:r>
            <a:endParaRPr lang="es-CO" sz="2400" b="1" dirty="0"/>
          </a:p>
        </p:txBody>
      </p:sp>
    </p:spTree>
    <p:extLst>
      <p:ext uri="{BB962C8B-B14F-4D97-AF65-F5344CB8AC3E}">
        <p14:creationId xmlns:p14="http://schemas.microsoft.com/office/powerpoint/2010/main" val="3549542387"/>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t="26651" r="54582" b="40710"/>
          <a:stretch/>
        </p:blipFill>
        <p:spPr bwMode="auto">
          <a:xfrm>
            <a:off x="1057821" y="168497"/>
            <a:ext cx="5544616" cy="2482127"/>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6929645" y="922338"/>
            <a:ext cx="2029593" cy="1277786"/>
          </a:xfrm>
          <a:prstGeom prst="rect">
            <a:avLst/>
          </a:prstGeom>
          <a:ln w="38100">
            <a:solidFill>
              <a:schemeClr val="tx1"/>
            </a:solidFill>
          </a:ln>
        </p:spPr>
        <p:txBody>
          <a:bodyPr wrap="square">
            <a:spAutoFit/>
          </a:bodyPr>
          <a:lstStyle/>
          <a:p>
            <a:pPr>
              <a:lnSpc>
                <a:spcPct val="107000"/>
              </a:lnSpc>
              <a:spcAft>
                <a:spcPts val="0"/>
              </a:spcAft>
            </a:pPr>
            <a:r>
              <a:rPr lang="es-ES" b="1" dirty="0">
                <a:ea typeface="Calibri"/>
                <a:cs typeface="Times New Roman"/>
              </a:rPr>
              <a:t>Políticas de Inclusión, primera infancia y educación inicial</a:t>
            </a:r>
            <a:endParaRPr lang="es-CO" b="1" dirty="0">
              <a:ea typeface="Calibri"/>
              <a:cs typeface="Times New Roman"/>
            </a:endParaRPr>
          </a:p>
        </p:txBody>
      </p:sp>
      <p:sp>
        <p:nvSpPr>
          <p:cNvPr id="3" name="Flecha abajo 2"/>
          <p:cNvSpPr/>
          <p:nvPr/>
        </p:nvSpPr>
        <p:spPr>
          <a:xfrm rot="2348420">
            <a:off x="6316937" y="1427995"/>
            <a:ext cx="348630" cy="9618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p:cNvSpPr/>
          <p:nvPr/>
        </p:nvSpPr>
        <p:spPr>
          <a:xfrm>
            <a:off x="4697933" y="3444933"/>
            <a:ext cx="4217210" cy="2712281"/>
          </a:xfrm>
          <a:prstGeom prst="rect">
            <a:avLst/>
          </a:prstGeom>
          <a:ln w="38100">
            <a:solidFill>
              <a:schemeClr val="tx1"/>
            </a:solidFill>
          </a:ln>
        </p:spPr>
        <p:txBody>
          <a:bodyPr wrap="square">
            <a:spAutoFit/>
          </a:bodyPr>
          <a:lstStyle/>
          <a:p>
            <a:pPr marL="342900" lvl="0" indent="-342900">
              <a:lnSpc>
                <a:spcPct val="107000"/>
              </a:lnSpc>
              <a:spcAft>
                <a:spcPts val="0"/>
              </a:spcAft>
              <a:buFont typeface="Symbol"/>
              <a:buChar char=""/>
            </a:pPr>
            <a:r>
              <a:rPr lang="es-CO" sz="2000" b="1" dirty="0">
                <a:ea typeface="Calibri"/>
                <a:cs typeface="Times New Roman"/>
              </a:rPr>
              <a:t>Lineamientos para la atención de poblaciones </a:t>
            </a:r>
            <a:r>
              <a:rPr lang="es-CO" sz="2000" b="1" dirty="0" smtClean="0">
                <a:ea typeface="Calibri"/>
                <a:cs typeface="Times New Roman"/>
              </a:rPr>
              <a:t>(inclusión) y </a:t>
            </a:r>
            <a:r>
              <a:rPr lang="es-CO" sz="2000" b="1" dirty="0">
                <a:ea typeface="Calibri"/>
                <a:cs typeface="Times New Roman"/>
              </a:rPr>
              <a:t>educación en emergencias. </a:t>
            </a:r>
          </a:p>
          <a:p>
            <a:pPr marL="342900" lvl="0" indent="-342900">
              <a:lnSpc>
                <a:spcPct val="107000"/>
              </a:lnSpc>
              <a:spcAft>
                <a:spcPts val="0"/>
              </a:spcAft>
              <a:buFont typeface="Symbol"/>
              <a:buChar char=""/>
            </a:pPr>
            <a:r>
              <a:rPr lang="es-CO" sz="2000" b="1" dirty="0">
                <a:ea typeface="Calibri"/>
                <a:cs typeface="Times New Roman"/>
              </a:rPr>
              <a:t>Referentes técnicos para la educación inicial en el marco de la atención integral y la articulación con las líneas de política de primera infancia </a:t>
            </a:r>
          </a:p>
        </p:txBody>
      </p:sp>
      <p:pic>
        <p:nvPicPr>
          <p:cNvPr id="8" name="Picture 25" descr="http://2.bp.blogspot.com/-RNplptG67r4/T1RHdHev-4I/AAAAAAAAAEk/HbgNV5939rY/s160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097" y="2971523"/>
            <a:ext cx="1583631" cy="118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a:hlinkClick r:id="rId6" action="ppaction://hlinkfile"/>
          </p:cNvPr>
          <p:cNvPicPr/>
          <p:nvPr/>
        </p:nvPicPr>
        <p:blipFill rotWithShape="1">
          <a:blip r:embed="rId7" cstate="print">
            <a:extLst>
              <a:ext uri="{28A0092B-C50C-407E-A947-70E740481C1C}">
                <a14:useLocalDpi xmlns:a14="http://schemas.microsoft.com/office/drawing/2010/main" val="0"/>
              </a:ext>
            </a:extLst>
          </a:blip>
          <a:srcRect l="10538" t="27381" r="52742" b="6413"/>
          <a:stretch/>
        </p:blipFill>
        <p:spPr bwMode="auto">
          <a:xfrm>
            <a:off x="3109717" y="2782565"/>
            <a:ext cx="1217930" cy="1376680"/>
          </a:xfrm>
          <a:prstGeom prst="rect">
            <a:avLst/>
          </a:prstGeom>
          <a:noFill/>
          <a:ln>
            <a:noFill/>
          </a:ln>
          <a:extLst>
            <a:ext uri="{53640926-AAD7-44D8-BBD7-CCE9431645EC}">
              <a14:shadowObscured xmlns:a14="http://schemas.microsoft.com/office/drawing/2010/main"/>
            </a:ext>
          </a:extLst>
        </p:spPr>
      </p:pic>
      <p:pic>
        <p:nvPicPr>
          <p:cNvPr id="11" name="Picture 13" descr="C:\Users\usuario\Documents\TEORIAS DEL APRENDIZAJE\images (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5955968"/>
            <a:ext cx="1152128" cy="99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p:cNvSpPr txBox="1"/>
          <p:nvPr/>
        </p:nvSpPr>
        <p:spPr>
          <a:xfrm>
            <a:off x="1188213" y="5861580"/>
            <a:ext cx="2159062" cy="646331"/>
          </a:xfrm>
          <a:prstGeom prst="rect">
            <a:avLst/>
          </a:prstGeom>
          <a:noFill/>
        </p:spPr>
        <p:txBody>
          <a:bodyPr wrap="square" rtlCol="0">
            <a:spAutoFit/>
          </a:bodyPr>
          <a:lstStyle/>
          <a:p>
            <a:pPr algn="ctr"/>
            <a:r>
              <a:rPr lang="es-CO" b="1" dirty="0" smtClean="0"/>
              <a:t>COMPONENTE CONCEPTUAL</a:t>
            </a:r>
            <a:endParaRPr lang="es-CO" b="1" dirty="0"/>
          </a:p>
        </p:txBody>
      </p:sp>
      <p:pic>
        <p:nvPicPr>
          <p:cNvPr id="4098" name="Picture 2" descr="http://www.deceroasiempre.gov.co/QuienesSomos/PublishingImages/Referentes-Tecnicos-Educacion-Inicia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1680" y="4291187"/>
            <a:ext cx="1047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151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p:cNvSpPr txBox="1"/>
          <p:nvPr/>
        </p:nvSpPr>
        <p:spPr>
          <a:xfrm>
            <a:off x="1259632" y="324148"/>
            <a:ext cx="4104456" cy="461665"/>
          </a:xfrm>
          <a:prstGeom prst="rect">
            <a:avLst/>
          </a:prstGeom>
          <a:noFill/>
        </p:spPr>
        <p:txBody>
          <a:bodyPr wrap="square" rtlCol="0">
            <a:spAutoFit/>
          </a:bodyPr>
          <a:lstStyle/>
          <a:p>
            <a:pPr algn="ctr"/>
            <a:r>
              <a:rPr lang="es-CO" sz="2400" b="1" dirty="0" smtClean="0"/>
              <a:t>Lineamientos Educación Inicial </a:t>
            </a:r>
            <a:endParaRPr lang="es-CO" sz="2400" b="1" dirty="0"/>
          </a:p>
        </p:txBody>
      </p:sp>
      <p:pic>
        <p:nvPicPr>
          <p:cNvPr id="7" name="Imagen 6"/>
          <p:cNvPicPr/>
          <p:nvPr/>
        </p:nvPicPr>
        <p:blipFill rotWithShape="1">
          <a:blip r:embed="rId4"/>
          <a:srcRect l="19049" t="4515" r="20556" b="4933"/>
          <a:stretch/>
        </p:blipFill>
        <p:spPr bwMode="auto">
          <a:xfrm>
            <a:off x="611560" y="1196752"/>
            <a:ext cx="7560840" cy="4536504"/>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722235" y="5959529"/>
            <a:ext cx="7863085" cy="369332"/>
          </a:xfrm>
          <a:prstGeom prst="rect">
            <a:avLst/>
          </a:prstGeom>
        </p:spPr>
        <p:txBody>
          <a:bodyPr wrap="square">
            <a:spAutoFit/>
          </a:bodyPr>
          <a:lstStyle/>
          <a:p>
            <a:r>
              <a:rPr lang="es-ES" u="sng" dirty="0">
                <a:solidFill>
                  <a:schemeClr val="tx2">
                    <a:lumMod val="75000"/>
                  </a:schemeClr>
                </a:solidFill>
              </a:rPr>
              <a:t>http://www.deceroasiempre.gov.co/QuienesSomos/Paginas/Documentos.aspx</a:t>
            </a:r>
          </a:p>
        </p:txBody>
      </p:sp>
    </p:spTree>
    <p:extLst>
      <p:ext uri="{BB962C8B-B14F-4D97-AF65-F5344CB8AC3E}">
        <p14:creationId xmlns:p14="http://schemas.microsoft.com/office/powerpoint/2010/main" val="1101794983"/>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508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Rectángulo 4"/>
          <p:cNvSpPr/>
          <p:nvPr/>
        </p:nvSpPr>
        <p:spPr>
          <a:xfrm>
            <a:off x="8172450" y="0"/>
            <a:ext cx="990600" cy="1222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Rectángulo 5"/>
          <p:cNvSpPr/>
          <p:nvPr/>
        </p:nvSpPr>
        <p:spPr>
          <a:xfrm>
            <a:off x="8897938" y="115888"/>
            <a:ext cx="269875" cy="68738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7" name="6 Rectángulo"/>
          <p:cNvSpPr/>
          <p:nvPr/>
        </p:nvSpPr>
        <p:spPr>
          <a:xfrm flipV="1">
            <a:off x="34925" y="6788150"/>
            <a:ext cx="9109075" cy="4445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2294" name="Imagen 11"/>
          <p:cNvPicPr>
            <a:picLocks noChangeAspect="1"/>
          </p:cNvPicPr>
          <p:nvPr/>
        </p:nvPicPr>
        <p:blipFill>
          <a:blip r:embed="rId2">
            <a:extLst>
              <a:ext uri="{28A0092B-C50C-407E-A947-70E740481C1C}">
                <a14:useLocalDpi xmlns:a14="http://schemas.microsoft.com/office/drawing/2010/main" val="0"/>
              </a:ext>
            </a:extLst>
          </a:blip>
          <a:srcRect r="78864"/>
          <a:stretch>
            <a:fillRect/>
          </a:stretch>
        </p:blipFill>
        <p:spPr bwMode="auto">
          <a:xfrm>
            <a:off x="7908131" y="5973270"/>
            <a:ext cx="10699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CuadroTexto 14"/>
          <p:cNvSpPr txBox="1">
            <a:spLocks noChangeArrowheads="1"/>
          </p:cNvSpPr>
          <p:nvPr/>
        </p:nvSpPr>
        <p:spPr bwMode="auto">
          <a:xfrm>
            <a:off x="1585099" y="1238336"/>
            <a:ext cx="6230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s-CO" altLang="es-CO" sz="1600" b="1" dirty="0">
                <a:latin typeface="Arial" panose="020B0604020202020204" pitchFamily="34" charset="0"/>
              </a:rPr>
              <a:t> LOS REFERENTES ESTÁN INTEGRADOS POR LOS SIGUIENTES 12  DOCUMENTOS :</a:t>
            </a:r>
          </a:p>
        </p:txBody>
      </p:sp>
      <p:sp>
        <p:nvSpPr>
          <p:cNvPr id="11" name="Rectángulo 15"/>
          <p:cNvSpPr/>
          <p:nvPr/>
        </p:nvSpPr>
        <p:spPr>
          <a:xfrm>
            <a:off x="0" y="6159500"/>
            <a:ext cx="269875" cy="6873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2" name="Rectángulo 17"/>
          <p:cNvSpPr/>
          <p:nvPr/>
        </p:nvSpPr>
        <p:spPr>
          <a:xfrm>
            <a:off x="263525" y="6577013"/>
            <a:ext cx="687388" cy="269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2298" name="Picture 2"/>
          <p:cNvPicPr>
            <a:picLocks noChangeAspect="1" noChangeArrowheads="1"/>
          </p:cNvPicPr>
          <p:nvPr/>
        </p:nvPicPr>
        <p:blipFill>
          <a:blip r:embed="rId3">
            <a:extLst>
              <a:ext uri="{28A0092B-C50C-407E-A947-70E740481C1C}">
                <a14:useLocalDpi xmlns:a14="http://schemas.microsoft.com/office/drawing/2010/main" val="0"/>
              </a:ext>
            </a:extLst>
          </a:blip>
          <a:srcRect l="32655" t="10001" r="30624" b="5750"/>
          <a:stretch>
            <a:fillRect/>
          </a:stretch>
        </p:blipFill>
        <p:spPr bwMode="auto">
          <a:xfrm>
            <a:off x="2783283" y="2276475"/>
            <a:ext cx="728663"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3"/>
          <p:cNvPicPr>
            <a:picLocks noChangeAspect="1" noChangeArrowheads="1"/>
          </p:cNvPicPr>
          <p:nvPr/>
        </p:nvPicPr>
        <p:blipFill>
          <a:blip r:embed="rId4">
            <a:extLst>
              <a:ext uri="{28A0092B-C50C-407E-A947-70E740481C1C}">
                <a14:useLocalDpi xmlns:a14="http://schemas.microsoft.com/office/drawing/2010/main" val="0"/>
              </a:ext>
            </a:extLst>
          </a:blip>
          <a:srcRect l="32343" t="9500" r="30469" b="5000"/>
          <a:stretch>
            <a:fillRect/>
          </a:stretch>
        </p:blipFill>
        <p:spPr bwMode="auto">
          <a:xfrm>
            <a:off x="4004071" y="2244445"/>
            <a:ext cx="725488"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0" name="Picture 4"/>
          <p:cNvPicPr>
            <a:picLocks noChangeAspect="1" noChangeArrowheads="1"/>
          </p:cNvPicPr>
          <p:nvPr/>
        </p:nvPicPr>
        <p:blipFill>
          <a:blip r:embed="rId5">
            <a:extLst>
              <a:ext uri="{28A0092B-C50C-407E-A947-70E740481C1C}">
                <a14:useLocalDpi xmlns:a14="http://schemas.microsoft.com/office/drawing/2010/main" val="0"/>
              </a:ext>
            </a:extLst>
          </a:blip>
          <a:srcRect l="32344" t="9500" r="30782" b="5000"/>
          <a:stretch>
            <a:fillRect/>
          </a:stretch>
        </p:blipFill>
        <p:spPr bwMode="auto">
          <a:xfrm>
            <a:off x="5132388" y="2285207"/>
            <a:ext cx="720725"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1" name="Picture 5"/>
          <p:cNvPicPr>
            <a:picLocks noChangeAspect="1" noChangeArrowheads="1"/>
          </p:cNvPicPr>
          <p:nvPr/>
        </p:nvPicPr>
        <p:blipFill>
          <a:blip r:embed="rId6">
            <a:extLst>
              <a:ext uri="{28A0092B-C50C-407E-A947-70E740481C1C}">
                <a14:useLocalDpi xmlns:a14="http://schemas.microsoft.com/office/drawing/2010/main" val="0"/>
              </a:ext>
            </a:extLst>
          </a:blip>
          <a:srcRect l="32344" t="9500" r="30782" b="5000"/>
          <a:stretch>
            <a:fillRect/>
          </a:stretch>
        </p:blipFill>
        <p:spPr bwMode="auto">
          <a:xfrm>
            <a:off x="5132388" y="3621173"/>
            <a:ext cx="720725"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32344" t="9500" r="30782" b="5000"/>
          <a:stretch>
            <a:fillRect/>
          </a:stretch>
        </p:blipFill>
        <p:spPr bwMode="auto">
          <a:xfrm>
            <a:off x="3968345" y="3616411"/>
            <a:ext cx="725488"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3" name="Picture 7"/>
          <p:cNvPicPr>
            <a:picLocks noChangeAspect="1" noChangeArrowheads="1"/>
          </p:cNvPicPr>
          <p:nvPr/>
        </p:nvPicPr>
        <p:blipFill>
          <a:blip r:embed="rId8">
            <a:extLst>
              <a:ext uri="{28A0092B-C50C-407E-A947-70E740481C1C}">
                <a14:useLocalDpi xmlns:a14="http://schemas.microsoft.com/office/drawing/2010/main" val="0"/>
              </a:ext>
            </a:extLst>
          </a:blip>
          <a:srcRect l="32344" t="9500" r="30782" b="5000"/>
          <a:stretch>
            <a:fillRect/>
          </a:stretch>
        </p:blipFill>
        <p:spPr bwMode="auto">
          <a:xfrm>
            <a:off x="2794778" y="3630743"/>
            <a:ext cx="723900"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4" name="Picture 3"/>
          <p:cNvPicPr>
            <a:picLocks noChangeAspect="1" noChangeArrowheads="1"/>
          </p:cNvPicPr>
          <p:nvPr/>
        </p:nvPicPr>
        <p:blipFill>
          <a:blip r:embed="rId9">
            <a:extLst>
              <a:ext uri="{28A0092B-C50C-407E-A947-70E740481C1C}">
                <a14:useLocalDpi xmlns:a14="http://schemas.microsoft.com/office/drawing/2010/main" val="0"/>
              </a:ext>
            </a:extLst>
          </a:blip>
          <a:srcRect l="32188" t="9750" r="30313" b="5000"/>
          <a:stretch>
            <a:fillRect/>
          </a:stretch>
        </p:blipFill>
        <p:spPr bwMode="auto">
          <a:xfrm>
            <a:off x="6668994" y="2185877"/>
            <a:ext cx="614363"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5" name="Picture 4"/>
          <p:cNvPicPr>
            <a:picLocks noChangeAspect="1" noChangeArrowheads="1"/>
          </p:cNvPicPr>
          <p:nvPr/>
        </p:nvPicPr>
        <p:blipFill>
          <a:blip r:embed="rId10">
            <a:extLst>
              <a:ext uri="{28A0092B-C50C-407E-A947-70E740481C1C}">
                <a14:useLocalDpi xmlns:a14="http://schemas.microsoft.com/office/drawing/2010/main" val="0"/>
              </a:ext>
            </a:extLst>
          </a:blip>
          <a:srcRect l="32187" t="10001" r="30156" b="4999"/>
          <a:stretch>
            <a:fillRect/>
          </a:stretch>
        </p:blipFill>
        <p:spPr bwMode="auto">
          <a:xfrm>
            <a:off x="7855743" y="2126870"/>
            <a:ext cx="633413"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721" y="1727920"/>
            <a:ext cx="1644671" cy="2145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7" name="Picture 6"/>
          <p:cNvPicPr>
            <a:picLocks noChangeAspect="1" noChangeArrowheads="1"/>
          </p:cNvPicPr>
          <p:nvPr/>
        </p:nvPicPr>
        <p:blipFill>
          <a:blip r:embed="rId12">
            <a:extLst>
              <a:ext uri="{28A0092B-C50C-407E-A947-70E740481C1C}">
                <a14:useLocalDpi xmlns:a14="http://schemas.microsoft.com/office/drawing/2010/main" val="0"/>
              </a:ext>
            </a:extLst>
          </a:blip>
          <a:srcRect l="31093" t="10001" r="29063" b="4999"/>
          <a:stretch>
            <a:fillRect/>
          </a:stretch>
        </p:blipFill>
        <p:spPr bwMode="auto">
          <a:xfrm>
            <a:off x="7227093" y="2776348"/>
            <a:ext cx="6286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08" name="1 CuadroTexto"/>
          <p:cNvSpPr txBox="1">
            <a:spLocks noChangeArrowheads="1"/>
          </p:cNvSpPr>
          <p:nvPr/>
        </p:nvSpPr>
        <p:spPr bwMode="auto">
          <a:xfrm>
            <a:off x="620510" y="4235093"/>
            <a:ext cx="16700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s-CO" altLang="es-CO" sz="1400" b="1" dirty="0">
                <a:latin typeface="Arial Narrow" panose="020B0606020202030204" pitchFamily="34" charset="0"/>
              </a:rPr>
              <a:t>Orientación para la cualificación del talento humano vinculado a la atención integral</a:t>
            </a:r>
          </a:p>
        </p:txBody>
      </p:sp>
      <p:sp>
        <p:nvSpPr>
          <p:cNvPr id="12309" name="26 CuadroTexto"/>
          <p:cNvSpPr txBox="1">
            <a:spLocks noChangeArrowheads="1"/>
          </p:cNvSpPr>
          <p:nvPr/>
        </p:nvSpPr>
        <p:spPr bwMode="auto">
          <a:xfrm>
            <a:off x="2860270" y="4937746"/>
            <a:ext cx="29416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s-CO" altLang="es-CO" sz="1400" b="1" dirty="0">
                <a:latin typeface="Arial Narrow" panose="020B0606020202030204" pitchFamily="34" charset="0"/>
              </a:rPr>
              <a:t>Orientaciones pedagógicas para la educación inicial: Se encuentran integrados por seis (6) documentos</a:t>
            </a:r>
          </a:p>
        </p:txBody>
      </p:sp>
      <p:sp>
        <p:nvSpPr>
          <p:cNvPr id="12310" name="2 Rectángulo"/>
          <p:cNvSpPr>
            <a:spLocks noChangeArrowheads="1"/>
          </p:cNvSpPr>
          <p:nvPr/>
        </p:nvSpPr>
        <p:spPr bwMode="auto">
          <a:xfrm>
            <a:off x="6644480" y="4718613"/>
            <a:ext cx="20319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s-CO" altLang="es-CO" sz="1200" b="1" dirty="0">
                <a:latin typeface="Arial Narrow" panose="020B0606020202030204" pitchFamily="34" charset="0"/>
              </a:rPr>
              <a:t>Orientaciones para favorecer la calidad de</a:t>
            </a:r>
          </a:p>
          <a:p>
            <a:pPr algn="ctr"/>
            <a:r>
              <a:rPr lang="es-CO" altLang="es-CO" sz="1200" b="1" dirty="0">
                <a:latin typeface="Arial Narrow" panose="020B0606020202030204" pitchFamily="34" charset="0"/>
              </a:rPr>
              <a:t> la educación inicial: Integrado por 5 documentos.</a:t>
            </a:r>
          </a:p>
        </p:txBody>
      </p:sp>
      <p:pic>
        <p:nvPicPr>
          <p:cNvPr id="29" name="5 Imagen" descr="Encabezado Infraestructur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5431" y="262657"/>
            <a:ext cx="124618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http://2.bp.blogspot.com/-RNplptG67r4/T1RHdHev-4I/AAAAAAAAAEk/HbgNV5939rY/s1600/0.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69607" y="97448"/>
            <a:ext cx="2365059" cy="103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7" descr="http://www.iberoamericana.edu.co/admin/images/informativos/3logo_mineducacion.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53250" y="-41103"/>
            <a:ext cx="1909762"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l="32187" t="10001" r="30156" b="4999"/>
          <a:stretch>
            <a:fillRect/>
          </a:stretch>
        </p:blipFill>
        <p:spPr bwMode="auto">
          <a:xfrm>
            <a:off x="7856098" y="3498893"/>
            <a:ext cx="6096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15"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l="32343" t="9750" r="30469" b="5000"/>
          <a:stretch>
            <a:fillRect/>
          </a:stretch>
        </p:blipFill>
        <p:spPr bwMode="auto">
          <a:xfrm>
            <a:off x="6607968" y="3556001"/>
            <a:ext cx="619125" cy="88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2332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721585" y="195225"/>
            <a:ext cx="4687924" cy="461665"/>
          </a:xfrm>
          <a:prstGeom prst="rect">
            <a:avLst/>
          </a:prstGeom>
          <a:noFill/>
        </p:spPr>
        <p:txBody>
          <a:bodyPr wrap="square" rtlCol="0">
            <a:spAutoFit/>
          </a:bodyPr>
          <a:lstStyle/>
          <a:p>
            <a:pPr algn="ctr"/>
            <a:r>
              <a:rPr lang="es-CO" sz="2400" b="1" dirty="0" smtClean="0">
                <a:solidFill>
                  <a:srgbClr val="FF0000"/>
                </a:solidFill>
              </a:rPr>
              <a:t>EDUCACION EN EMERGENCIAS</a:t>
            </a:r>
            <a:endParaRPr lang="es-CO" sz="2400" b="1" dirty="0">
              <a:solidFill>
                <a:srgbClr val="FF0000"/>
              </a:solidFill>
            </a:endParaRPr>
          </a:p>
        </p:txBody>
      </p:sp>
      <p:sp>
        <p:nvSpPr>
          <p:cNvPr id="5" name="Rectangle 1"/>
          <p:cNvSpPr>
            <a:spLocks noChangeArrowheads="1"/>
          </p:cNvSpPr>
          <p:nvPr/>
        </p:nvSpPr>
        <p:spPr bwMode="auto">
          <a:xfrm>
            <a:off x="899592" y="762375"/>
            <a:ext cx="745909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CO" sz="1800" b="0" i="0" u="none" strike="noStrike" cap="none" normalizeH="0" baseline="0" dirty="0" smtClean="0">
                <a:ln>
                  <a:noFill/>
                </a:ln>
                <a:effectLst/>
                <a:latin typeface="Arial" panose="020B0604020202020204" pitchFamily="34" charset="0"/>
                <a:hlinkClick r:id="rId4"/>
              </a:rPr>
              <a:t>Decreto No. 4580 de diciembre 7 de 2010</a:t>
            </a:r>
            <a:endParaRPr kumimoji="0" lang="es-CO" sz="18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sz="1800" b="0" i="0" u="none" strike="noStrike" cap="none" normalizeH="0" baseline="0" dirty="0" smtClean="0">
                <a:ln>
                  <a:noFill/>
                </a:ln>
                <a:effectLst/>
                <a:latin typeface="Arial" panose="020B0604020202020204" pitchFamily="34" charset="0"/>
                <a:hlinkClick r:id="rId5"/>
              </a:rPr>
              <a:t>Directiva Ministerial No. 12 de julio de 2009</a:t>
            </a:r>
            <a:endParaRPr kumimoji="0" lang="es-CO" sz="18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sz="1800" b="0" i="0" u="none" strike="noStrike" cap="none" normalizeH="0" baseline="0" dirty="0" smtClean="0">
                <a:ln>
                  <a:noFill/>
                </a:ln>
                <a:effectLst/>
                <a:latin typeface="Arial" panose="020B0604020202020204" pitchFamily="34" charset="0"/>
                <a:hlinkClick r:id="rId6"/>
              </a:rPr>
              <a:t>Decreto No. 4827 de diciembre 29 de 2010</a:t>
            </a:r>
            <a:endParaRPr kumimoji="0" lang="es-CO" sz="18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sz="1800" b="0" i="0" u="none" strike="noStrike" cap="none" normalizeH="0" baseline="0" dirty="0" smtClean="0">
                <a:ln>
                  <a:noFill/>
                </a:ln>
                <a:effectLst/>
                <a:latin typeface="Arial" panose="020B0604020202020204" pitchFamily="34" charset="0"/>
                <a:hlinkClick r:id="rId7"/>
              </a:rPr>
              <a:t>Directiva Ministerial No. 01 de enero de 2011</a:t>
            </a:r>
            <a:endParaRPr kumimoji="0" lang="es-CO" sz="18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sz="1800" b="0" i="0" u="none" strike="noStrike" cap="none" normalizeH="0" baseline="0" dirty="0" smtClean="0">
                <a:ln>
                  <a:noFill/>
                </a:ln>
                <a:effectLst/>
                <a:latin typeface="Arial" panose="020B0604020202020204" pitchFamily="34" charset="0"/>
                <a:hlinkClick r:id="rId8"/>
              </a:rPr>
              <a:t>Decreto No. 127 de enero 20 de 2011</a:t>
            </a:r>
            <a:endParaRPr kumimoji="0" lang="es-CO" sz="18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sz="1800" b="0" i="0" u="none" strike="noStrike" cap="none" normalizeH="0" baseline="0" dirty="0" smtClean="0">
                <a:ln>
                  <a:noFill/>
                </a:ln>
                <a:effectLst/>
                <a:latin typeface="Arial" panose="020B0604020202020204" pitchFamily="34" charset="0"/>
                <a:hlinkClick r:id="rId9"/>
              </a:rPr>
              <a:t>Reporte de Ola Invernal</a:t>
            </a:r>
            <a:endParaRPr kumimoji="0" lang="es-CO" sz="1800" b="0" i="0" u="none" strike="noStrike" cap="none" normalizeH="0" baseline="0" dirty="0" smtClean="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sz="1800" b="0" i="0" u="none" strike="noStrike" cap="none" normalizeH="0" baseline="0" dirty="0" smtClean="0">
                <a:ln>
                  <a:noFill/>
                </a:ln>
                <a:effectLst/>
                <a:latin typeface="Arial" panose="020B0604020202020204" pitchFamily="34" charset="0"/>
                <a:hlinkClick r:id="rId10"/>
              </a:rPr>
              <a:t>Plan de acción para atender la emergencia por el fenómeno de la niña</a:t>
            </a:r>
            <a:endParaRPr kumimoji="0" lang="es-CO" sz="1800" b="0" i="0" u="none" strike="noStrike" cap="none" normalizeH="0" baseline="0" dirty="0" smtClean="0">
              <a:ln>
                <a:noFill/>
              </a:ln>
              <a:effectLst/>
              <a:latin typeface="Arial" panose="020B0604020202020204" pitchFamily="34" charset="0"/>
            </a:endParaRPr>
          </a:p>
        </p:txBody>
      </p:sp>
      <p:pic>
        <p:nvPicPr>
          <p:cNvPr id="6" name="Imagen 5"/>
          <p:cNvPicPr/>
          <p:nvPr/>
        </p:nvPicPr>
        <p:blipFill rotWithShape="1">
          <a:blip r:embed="rId11"/>
          <a:srcRect l="35854" t="8884" r="34053" b="23712"/>
          <a:stretch/>
        </p:blipFill>
        <p:spPr bwMode="auto">
          <a:xfrm>
            <a:off x="683568" y="2927512"/>
            <a:ext cx="2304256" cy="3047962"/>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12"/>
          <a:srcRect l="36297" t="10041" r="33943" b="23321"/>
          <a:stretch/>
        </p:blipFill>
        <p:spPr bwMode="auto">
          <a:xfrm>
            <a:off x="4419007" y="2899185"/>
            <a:ext cx="3095748" cy="36674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9421405"/>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187624" y="276503"/>
            <a:ext cx="4889140" cy="461665"/>
          </a:xfrm>
          <a:prstGeom prst="rect">
            <a:avLst/>
          </a:prstGeom>
          <a:noFill/>
        </p:spPr>
        <p:txBody>
          <a:bodyPr wrap="square" rtlCol="0">
            <a:spAutoFit/>
          </a:bodyPr>
          <a:lstStyle/>
          <a:p>
            <a:pPr algn="ctr"/>
            <a:r>
              <a:rPr lang="es-CO" sz="2400" b="1" dirty="0" smtClean="0">
                <a:solidFill>
                  <a:srgbClr val="FF0000"/>
                </a:solidFill>
              </a:rPr>
              <a:t>EDUCACION EN EMERGENCIAS</a:t>
            </a:r>
            <a:endParaRPr lang="es-CO" sz="2400" b="1" dirty="0">
              <a:solidFill>
                <a:srgbClr val="FF0000"/>
              </a:solidFill>
            </a:endParaRPr>
          </a:p>
        </p:txBody>
      </p:sp>
      <p:pic>
        <p:nvPicPr>
          <p:cNvPr id="8" name="Imagen 7"/>
          <p:cNvPicPr/>
          <p:nvPr/>
        </p:nvPicPr>
        <p:blipFill rotWithShape="1">
          <a:blip r:embed="rId4"/>
          <a:srcRect l="17821" t="3865" r="19819" b="4386"/>
          <a:stretch/>
        </p:blipFill>
        <p:spPr bwMode="auto">
          <a:xfrm>
            <a:off x="827584" y="1030392"/>
            <a:ext cx="7560840" cy="4680519"/>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1423542" y="5955490"/>
            <a:ext cx="6768752" cy="369332"/>
          </a:xfrm>
          <a:prstGeom prst="rect">
            <a:avLst/>
          </a:prstGeom>
        </p:spPr>
        <p:txBody>
          <a:bodyPr wrap="square">
            <a:spAutoFit/>
          </a:bodyPr>
          <a:lstStyle/>
          <a:p>
            <a:r>
              <a:rPr lang="es-CO" dirty="0">
                <a:solidFill>
                  <a:srgbClr val="002060"/>
                </a:solidFill>
              </a:rPr>
              <a:t>http://</a:t>
            </a:r>
            <a:r>
              <a:rPr lang="es-CO" u="sng" dirty="0">
                <a:solidFill>
                  <a:srgbClr val="002060"/>
                </a:solidFill>
              </a:rPr>
              <a:t>www.mineducacion.gov.co/1621/w3-article-260843.html</a:t>
            </a:r>
            <a:r>
              <a:rPr lang="es-CO" dirty="0">
                <a:solidFill>
                  <a:srgbClr val="002060"/>
                </a:solidFill>
              </a:rPr>
              <a:t>#</a:t>
            </a:r>
          </a:p>
        </p:txBody>
      </p:sp>
    </p:spTree>
    <p:extLst>
      <p:ext uri="{BB962C8B-B14F-4D97-AF65-F5344CB8AC3E}">
        <p14:creationId xmlns:p14="http://schemas.microsoft.com/office/powerpoint/2010/main" val="1006296417"/>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p:cNvPicPr/>
          <p:nvPr/>
        </p:nvPicPr>
        <p:blipFill rotWithShape="1">
          <a:blip r:embed="rId4"/>
          <a:srcRect l="21298" t="10042" r="29267" b="17717"/>
          <a:stretch/>
        </p:blipFill>
        <p:spPr bwMode="auto">
          <a:xfrm>
            <a:off x="266771" y="1268760"/>
            <a:ext cx="7314313" cy="4968552"/>
          </a:xfrm>
          <a:prstGeom prst="rect">
            <a:avLst/>
          </a:prstGeom>
          <a:ln>
            <a:noFill/>
          </a:ln>
          <a:extLst>
            <a:ext uri="{53640926-AAD7-44D8-BBD7-CCE9431645EC}">
              <a14:shadowObscured xmlns:a14="http://schemas.microsoft.com/office/drawing/2010/main"/>
            </a:ext>
          </a:extLst>
        </p:spPr>
      </p:pic>
      <p:sp>
        <p:nvSpPr>
          <p:cNvPr id="6" name="CuadroTexto 5"/>
          <p:cNvSpPr txBox="1"/>
          <p:nvPr/>
        </p:nvSpPr>
        <p:spPr>
          <a:xfrm>
            <a:off x="1547664" y="555625"/>
            <a:ext cx="4752528" cy="523220"/>
          </a:xfrm>
          <a:prstGeom prst="rect">
            <a:avLst/>
          </a:prstGeom>
          <a:noFill/>
        </p:spPr>
        <p:txBody>
          <a:bodyPr wrap="square" rtlCol="0">
            <a:spAutoFit/>
          </a:bodyPr>
          <a:lstStyle/>
          <a:p>
            <a:r>
              <a:rPr lang="es-CO" sz="2800" b="1" dirty="0" smtClean="0"/>
              <a:t>EDUCACION EN EMERGENCIAS</a:t>
            </a:r>
            <a:endParaRPr lang="es-CO" sz="2800" b="1" dirty="0"/>
          </a:p>
        </p:txBody>
      </p:sp>
    </p:spTree>
    <p:extLst>
      <p:ext uri="{BB962C8B-B14F-4D97-AF65-F5344CB8AC3E}">
        <p14:creationId xmlns:p14="http://schemas.microsoft.com/office/powerpoint/2010/main" val="3440312448"/>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p:cNvSpPr>
          <p:nvPr/>
        </p:nvSpPr>
        <p:spPr>
          <a:xfrm>
            <a:off x="457200" y="457200"/>
            <a:ext cx="7924800"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CL" sz="2800" smtClean="0"/>
              <a:t> Vamos a ver algunos conceptos vinculados a la ideas de planificación vinculada a la previsión.</a:t>
            </a:r>
          </a:p>
          <a:p>
            <a:pPr marL="0" indent="0" algn="ctr">
              <a:buFont typeface="Arial" panose="020B0604020202020204" pitchFamily="34" charset="0"/>
              <a:buNone/>
            </a:pPr>
            <a:endParaRPr lang="es-CL" sz="2800" dirty="0" smtClean="0"/>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t="8842" b="8842"/>
          <a:stretch>
            <a:fillRect/>
          </a:stretch>
        </p:blipFill>
        <p:spPr bwMode="auto">
          <a:xfrm>
            <a:off x="762000" y="2133600"/>
            <a:ext cx="2209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Cj0428261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057400"/>
            <a:ext cx="26479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MCj025046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2286000"/>
            <a:ext cx="2270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228600" y="5334000"/>
            <a:ext cx="2819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sz="1800" dirty="0">
                <a:latin typeface="Arial" panose="020B0604020202020204" pitchFamily="34" charset="0"/>
              </a:rPr>
              <a:t>Personas que </a:t>
            </a:r>
            <a:r>
              <a:rPr lang="pt-BR" sz="1800" dirty="0" err="1">
                <a:latin typeface="Arial" panose="020B0604020202020204" pitchFamily="34" charset="0"/>
              </a:rPr>
              <a:t>tienen</a:t>
            </a:r>
            <a:r>
              <a:rPr lang="pt-BR" sz="1800" dirty="0">
                <a:latin typeface="Arial" panose="020B0604020202020204" pitchFamily="34" charset="0"/>
              </a:rPr>
              <a:t> </a:t>
            </a:r>
            <a:r>
              <a:rPr lang="pt-BR" sz="1800" dirty="0" err="1">
                <a:latin typeface="Arial" panose="020B0604020202020204" pitchFamily="34" charset="0"/>
              </a:rPr>
              <a:t>algunas</a:t>
            </a:r>
            <a:r>
              <a:rPr lang="pt-BR" sz="1800" dirty="0">
                <a:latin typeface="Arial" panose="020B0604020202020204" pitchFamily="34" charset="0"/>
              </a:rPr>
              <a:t> capacidades </a:t>
            </a:r>
            <a:r>
              <a:rPr lang="pt-BR" sz="1800" dirty="0" err="1">
                <a:latin typeface="Arial" panose="020B0604020202020204" pitchFamily="34" charset="0"/>
              </a:rPr>
              <a:t>especiales</a:t>
            </a:r>
            <a:r>
              <a:rPr lang="pt-BR" sz="1800" dirty="0">
                <a:latin typeface="Arial" panose="020B0604020202020204" pitchFamily="34" charset="0"/>
              </a:rPr>
              <a:t> para ver </a:t>
            </a:r>
            <a:r>
              <a:rPr lang="pt-BR" sz="1800" dirty="0" err="1">
                <a:latin typeface="Arial" panose="020B0604020202020204" pitchFamily="34" charset="0"/>
              </a:rPr>
              <a:t>el</a:t>
            </a:r>
            <a:r>
              <a:rPr lang="pt-BR" sz="1800" dirty="0">
                <a:latin typeface="Arial" panose="020B0604020202020204" pitchFamily="34" charset="0"/>
              </a:rPr>
              <a:t> futuro.</a:t>
            </a:r>
            <a:endParaRPr lang="es-ES" sz="1800" dirty="0">
              <a:latin typeface="Arial" panose="020B0604020202020204" pitchFamily="34" charset="0"/>
            </a:endParaRPr>
          </a:p>
        </p:txBody>
      </p:sp>
      <p:sp>
        <p:nvSpPr>
          <p:cNvPr id="10" name="Text Box 7"/>
          <p:cNvSpPr txBox="1">
            <a:spLocks noChangeArrowheads="1"/>
          </p:cNvSpPr>
          <p:nvPr/>
        </p:nvSpPr>
        <p:spPr bwMode="auto">
          <a:xfrm>
            <a:off x="3505200" y="5334000"/>
            <a:ext cx="2438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t-BR" sz="1800" dirty="0">
                <a:latin typeface="Arial" panose="020B0604020202020204" pitchFamily="34" charset="0"/>
              </a:rPr>
              <a:t>Personas que </a:t>
            </a:r>
            <a:r>
              <a:rPr lang="pt-BR" sz="1800" dirty="0" err="1">
                <a:latin typeface="Arial" panose="020B0604020202020204" pitchFamily="34" charset="0"/>
              </a:rPr>
              <a:t>tienen</a:t>
            </a:r>
            <a:r>
              <a:rPr lang="pt-BR" sz="1800" dirty="0">
                <a:latin typeface="Arial" panose="020B0604020202020204" pitchFamily="34" charset="0"/>
              </a:rPr>
              <a:t> capacidades </a:t>
            </a:r>
            <a:r>
              <a:rPr lang="pt-BR" sz="1800" dirty="0" err="1">
                <a:latin typeface="Arial" panose="020B0604020202020204" pitchFamily="34" charset="0"/>
              </a:rPr>
              <a:t>especiales</a:t>
            </a:r>
            <a:r>
              <a:rPr lang="pt-BR" sz="1800" dirty="0">
                <a:latin typeface="Arial" panose="020B0604020202020204" pitchFamily="34" charset="0"/>
              </a:rPr>
              <a:t> para entender </a:t>
            </a:r>
            <a:r>
              <a:rPr lang="pt-BR" sz="1800" dirty="0" err="1">
                <a:latin typeface="Arial" panose="020B0604020202020204" pitchFamily="34" charset="0"/>
              </a:rPr>
              <a:t>la</a:t>
            </a:r>
            <a:r>
              <a:rPr lang="pt-BR" sz="1800" dirty="0">
                <a:latin typeface="Arial" panose="020B0604020202020204" pitchFamily="34" charset="0"/>
              </a:rPr>
              <a:t> </a:t>
            </a:r>
            <a:r>
              <a:rPr lang="pt-BR" sz="1800" dirty="0" err="1">
                <a:latin typeface="Arial" panose="020B0604020202020204" pitchFamily="34" charset="0"/>
              </a:rPr>
              <a:t>realidad</a:t>
            </a:r>
            <a:r>
              <a:rPr lang="pt-BR" sz="1800" dirty="0">
                <a:latin typeface="Arial" panose="020B0604020202020204" pitchFamily="34" charset="0"/>
              </a:rPr>
              <a:t> y </a:t>
            </a:r>
            <a:r>
              <a:rPr lang="pt-BR" sz="1800" dirty="0" err="1">
                <a:latin typeface="Arial" panose="020B0604020202020204" pitchFamily="34" charset="0"/>
              </a:rPr>
              <a:t>proyectar</a:t>
            </a:r>
            <a:r>
              <a:rPr lang="pt-BR" sz="1800" dirty="0">
                <a:latin typeface="Arial" panose="020B0604020202020204" pitchFamily="34" charset="0"/>
              </a:rPr>
              <a:t> </a:t>
            </a:r>
            <a:r>
              <a:rPr lang="pt-BR" sz="1800" dirty="0" err="1">
                <a:latin typeface="Arial" panose="020B0604020202020204" pitchFamily="34" charset="0"/>
              </a:rPr>
              <a:t>el</a:t>
            </a:r>
            <a:r>
              <a:rPr lang="pt-BR" sz="1800" dirty="0">
                <a:latin typeface="Arial" panose="020B0604020202020204" pitchFamily="34" charset="0"/>
              </a:rPr>
              <a:t> futuro.</a:t>
            </a:r>
            <a:endParaRPr lang="es-ES" sz="1800" dirty="0">
              <a:latin typeface="Arial" panose="020B0604020202020204" pitchFamily="34" charset="0"/>
            </a:endParaRPr>
          </a:p>
        </p:txBody>
      </p:sp>
      <p:sp>
        <p:nvSpPr>
          <p:cNvPr id="11" name="Text Box 8"/>
          <p:cNvSpPr txBox="1">
            <a:spLocks noChangeArrowheads="1"/>
          </p:cNvSpPr>
          <p:nvPr/>
        </p:nvSpPr>
        <p:spPr bwMode="auto">
          <a:xfrm>
            <a:off x="6629400" y="5334000"/>
            <a:ext cx="1860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800" dirty="0">
                <a:latin typeface="Arial" panose="020B0604020202020204" pitchFamily="34" charset="0"/>
              </a:rPr>
              <a:t>Personas son las que construyen su futuro</a:t>
            </a:r>
          </a:p>
        </p:txBody>
      </p:sp>
    </p:spTree>
    <p:extLst>
      <p:ext uri="{BB962C8B-B14F-4D97-AF65-F5344CB8AC3E}">
        <p14:creationId xmlns:p14="http://schemas.microsoft.com/office/powerpoint/2010/main" val="3347805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9" grpId="0"/>
      <p:bldP spid="10" grpId="0"/>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p:cNvSpPr txBox="1"/>
          <p:nvPr/>
        </p:nvSpPr>
        <p:spPr>
          <a:xfrm>
            <a:off x="991494" y="785813"/>
            <a:ext cx="7200800" cy="830997"/>
          </a:xfrm>
          <a:prstGeom prst="rect">
            <a:avLst/>
          </a:prstGeom>
          <a:noFill/>
        </p:spPr>
        <p:txBody>
          <a:bodyPr wrap="square" rtlCol="0">
            <a:spAutoFit/>
          </a:bodyPr>
          <a:lstStyle/>
          <a:p>
            <a:pPr algn="ctr"/>
            <a:r>
              <a:rPr lang="es-CO" sz="2400" b="1" dirty="0" smtClean="0">
                <a:solidFill>
                  <a:srgbClr val="FF0000"/>
                </a:solidFill>
              </a:rPr>
              <a:t>PREGUNTAS ORIENTADORAS POLITICAS DE INCLUSIÓN, PRIMERA INFANCIA Y EDUCACIÓN INICIAL</a:t>
            </a:r>
            <a:endParaRPr lang="es-CO" sz="2400" b="1" dirty="0">
              <a:solidFill>
                <a:srgbClr val="FF0000"/>
              </a:solidFill>
            </a:endParaRPr>
          </a:p>
        </p:txBody>
      </p:sp>
      <p:sp>
        <p:nvSpPr>
          <p:cNvPr id="2" name="Rectángulo 1"/>
          <p:cNvSpPr/>
          <p:nvPr/>
        </p:nvSpPr>
        <p:spPr>
          <a:xfrm>
            <a:off x="719861" y="1844824"/>
            <a:ext cx="7236515" cy="4221092"/>
          </a:xfrm>
          <a:prstGeom prst="rect">
            <a:avLst/>
          </a:prstGeom>
          <a:ln w="38100">
            <a:solidFill>
              <a:schemeClr val="tx1"/>
            </a:solidFill>
          </a:ln>
        </p:spPr>
        <p:txBody>
          <a:bodyPr wrap="square">
            <a:spAutoFit/>
          </a:bodyPr>
          <a:lstStyle/>
          <a:p>
            <a:pPr marL="342900" lvl="0" indent="-342900" algn="just">
              <a:lnSpc>
                <a:spcPct val="107000"/>
              </a:lnSpc>
              <a:spcAft>
                <a:spcPts val="0"/>
              </a:spcAft>
              <a:buFont typeface="Symbol"/>
              <a:buChar char=""/>
            </a:pPr>
            <a:r>
              <a:rPr lang="es-CO" sz="2800" b="1" dirty="0">
                <a:ea typeface="Calibri"/>
                <a:cs typeface="Times New Roman"/>
              </a:rPr>
              <a:t>Se evidencia en la propuesta referentes de como atender  tipo de poblaciones conforme la situación particular del entorno del EE</a:t>
            </a:r>
            <a:r>
              <a:rPr lang="es-CO" sz="2800" b="1" dirty="0" smtClean="0">
                <a:ea typeface="Calibri"/>
                <a:cs typeface="Times New Roman"/>
              </a:rPr>
              <a:t>. ?</a:t>
            </a:r>
          </a:p>
          <a:p>
            <a:pPr lvl="0" algn="just">
              <a:lnSpc>
                <a:spcPct val="107000"/>
              </a:lnSpc>
              <a:spcAft>
                <a:spcPts val="0"/>
              </a:spcAft>
            </a:pPr>
            <a:endParaRPr lang="es-CO" sz="2800" b="1" dirty="0">
              <a:ea typeface="Calibri"/>
              <a:cs typeface="Times New Roman"/>
            </a:endParaRPr>
          </a:p>
          <a:p>
            <a:pPr marL="342900" lvl="0" indent="-342900" algn="just">
              <a:lnSpc>
                <a:spcPct val="107000"/>
              </a:lnSpc>
              <a:spcAft>
                <a:spcPts val="0"/>
              </a:spcAft>
              <a:buFont typeface="Symbol"/>
              <a:buChar char=""/>
            </a:pPr>
            <a:r>
              <a:rPr lang="es-CO" sz="2800" b="1" dirty="0">
                <a:ea typeface="Calibri"/>
                <a:cs typeface="Times New Roman"/>
              </a:rPr>
              <a:t>Se señalan o se identifican orientaciones técnicas y pedagógicas para favorecer la calidad de la educación inicial  en correspondencia con los programas de primera </a:t>
            </a:r>
            <a:r>
              <a:rPr lang="es-CO" sz="2800" b="1" dirty="0" smtClean="0">
                <a:ea typeface="Calibri"/>
                <a:cs typeface="Times New Roman"/>
              </a:rPr>
              <a:t>infancia. ?   </a:t>
            </a:r>
            <a:endParaRPr lang="es-CO" sz="2800" b="1" dirty="0">
              <a:ea typeface="Calibri"/>
              <a:cs typeface="Times New Roman"/>
            </a:endParaRPr>
          </a:p>
        </p:txBody>
      </p:sp>
    </p:spTree>
    <p:extLst>
      <p:ext uri="{BB962C8B-B14F-4D97-AF65-F5344CB8AC3E}">
        <p14:creationId xmlns:p14="http://schemas.microsoft.com/office/powerpoint/2010/main" val="1213059413"/>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p:nvPr/>
        </p:nvPicPr>
        <p:blipFill rotWithShape="1">
          <a:blip r:embed="rId4"/>
          <a:srcRect t="26651" r="54582" b="40710"/>
          <a:stretch/>
        </p:blipFill>
        <p:spPr bwMode="auto">
          <a:xfrm>
            <a:off x="179512" y="1556792"/>
            <a:ext cx="8424936" cy="4248472"/>
          </a:xfrm>
          <a:prstGeom prst="rect">
            <a:avLst/>
          </a:prstGeom>
          <a:ln>
            <a:noFill/>
          </a:ln>
          <a:extLst>
            <a:ext uri="{53640926-AAD7-44D8-BBD7-CCE9431645EC}">
              <a14:shadowObscured xmlns:a14="http://schemas.microsoft.com/office/drawing/2010/main"/>
            </a:ext>
          </a:extLst>
        </p:spPr>
      </p:pic>
      <p:cxnSp>
        <p:nvCxnSpPr>
          <p:cNvPr id="4" name="Conector recto de flecha 3"/>
          <p:cNvCxnSpPr/>
          <p:nvPr/>
        </p:nvCxnSpPr>
        <p:spPr>
          <a:xfrm flipH="1">
            <a:off x="8192294" y="4941168"/>
            <a:ext cx="740569" cy="57606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1547664" y="443283"/>
            <a:ext cx="5112568" cy="736355"/>
          </a:xfrm>
          <a:prstGeom prst="rect">
            <a:avLst/>
          </a:prstGeom>
        </p:spPr>
        <p:txBody>
          <a:bodyPr wrap="square">
            <a:spAutoFit/>
          </a:bodyPr>
          <a:lstStyle/>
          <a:p>
            <a:pPr algn="ctr">
              <a:lnSpc>
                <a:spcPct val="107000"/>
              </a:lnSpc>
              <a:spcAft>
                <a:spcPts val="0"/>
              </a:spcAft>
            </a:pPr>
            <a:r>
              <a:rPr lang="es-ES" sz="2000" b="1" dirty="0">
                <a:solidFill>
                  <a:srgbClr val="C00000"/>
                </a:solidFill>
                <a:ea typeface="Calibri"/>
                <a:cs typeface="Times New Roman"/>
              </a:rPr>
              <a:t>Cultura Institucional (Políticas de calidad, sistemas de gestión y/o de trabajo</a:t>
            </a:r>
            <a:endParaRPr lang="es-CO" sz="2000" b="1" dirty="0">
              <a:solidFill>
                <a:srgbClr val="C00000"/>
              </a:solidFill>
              <a:ea typeface="Calibri"/>
              <a:cs typeface="Times New Roman"/>
            </a:endParaRPr>
          </a:p>
        </p:txBody>
      </p:sp>
    </p:spTree>
    <p:extLst>
      <p:ext uri="{BB962C8B-B14F-4D97-AF65-F5344CB8AC3E}">
        <p14:creationId xmlns:p14="http://schemas.microsoft.com/office/powerpoint/2010/main" val="534309643"/>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79512" y="1196752"/>
            <a:ext cx="2808312" cy="1673022"/>
          </a:xfrm>
          <a:prstGeom prst="rect">
            <a:avLst/>
          </a:prstGeom>
          <a:ln w="38100">
            <a:solidFill>
              <a:schemeClr val="tx1"/>
            </a:solidFill>
          </a:ln>
        </p:spPr>
        <p:txBody>
          <a:bodyPr wrap="square">
            <a:spAutoFit/>
          </a:bodyPr>
          <a:lstStyle/>
          <a:p>
            <a:pPr>
              <a:lnSpc>
                <a:spcPct val="107000"/>
              </a:lnSpc>
              <a:spcAft>
                <a:spcPts val="0"/>
              </a:spcAft>
            </a:pPr>
            <a:r>
              <a:rPr lang="es-ES" sz="2400" b="1" dirty="0">
                <a:ea typeface="Calibri"/>
                <a:cs typeface="Times New Roman"/>
              </a:rPr>
              <a:t>Cultura Institucional (Políticas de calidad, sistemas de gestión y/o de trabajo</a:t>
            </a:r>
            <a:endParaRPr lang="es-CO" sz="2400" b="1" dirty="0">
              <a:ea typeface="Calibri"/>
              <a:cs typeface="Times New Roman"/>
            </a:endParaRPr>
          </a:p>
        </p:txBody>
      </p:sp>
      <p:sp>
        <p:nvSpPr>
          <p:cNvPr id="3" name="Rectángulo 2"/>
          <p:cNvSpPr/>
          <p:nvPr/>
        </p:nvSpPr>
        <p:spPr>
          <a:xfrm>
            <a:off x="3977498" y="944953"/>
            <a:ext cx="4912146" cy="3760068"/>
          </a:xfrm>
          <a:prstGeom prst="rect">
            <a:avLst/>
          </a:prstGeom>
          <a:ln w="38100">
            <a:solidFill>
              <a:schemeClr val="tx1"/>
            </a:solidFill>
          </a:ln>
        </p:spPr>
        <p:txBody>
          <a:bodyPr wrap="square">
            <a:spAutoFit/>
          </a:bodyPr>
          <a:lstStyle/>
          <a:p>
            <a:pPr marL="342900" lvl="0" indent="-342900">
              <a:lnSpc>
                <a:spcPct val="107000"/>
              </a:lnSpc>
              <a:spcAft>
                <a:spcPts val="0"/>
              </a:spcAft>
              <a:buFont typeface="Symbol"/>
              <a:buChar char=""/>
            </a:pPr>
            <a:r>
              <a:rPr lang="es-CO" sz="2800" b="1" dirty="0">
                <a:ea typeface="Calibri"/>
                <a:cs typeface="Times New Roman"/>
              </a:rPr>
              <a:t>Referentes y/o fundamentos relacionados con sistema de trabajo, política organizacional.</a:t>
            </a:r>
          </a:p>
          <a:p>
            <a:pPr marL="342900" lvl="0" indent="-342900">
              <a:lnSpc>
                <a:spcPct val="107000"/>
              </a:lnSpc>
              <a:spcAft>
                <a:spcPts val="0"/>
              </a:spcAft>
              <a:buFont typeface="Symbol"/>
              <a:buChar char=""/>
            </a:pPr>
            <a:r>
              <a:rPr lang="es-CO" sz="2800" b="1" dirty="0">
                <a:ea typeface="Calibri"/>
                <a:cs typeface="Times New Roman"/>
              </a:rPr>
              <a:t>Estructura comunicacional, políticas para la inducción y </a:t>
            </a:r>
            <a:r>
              <a:rPr lang="es-CO" sz="2800" b="1" dirty="0" err="1">
                <a:ea typeface="Calibri"/>
                <a:cs typeface="Times New Roman"/>
              </a:rPr>
              <a:t>reinducción</a:t>
            </a:r>
            <a:r>
              <a:rPr lang="es-CO" sz="2800" b="1" dirty="0">
                <a:ea typeface="Calibri"/>
                <a:cs typeface="Times New Roman"/>
              </a:rPr>
              <a:t> del talento humano </a:t>
            </a:r>
            <a:endParaRPr lang="es-CO" sz="2800" dirty="0"/>
          </a:p>
        </p:txBody>
      </p:sp>
      <p:sp>
        <p:nvSpPr>
          <p:cNvPr id="4" name="Rectángulo 3"/>
          <p:cNvSpPr/>
          <p:nvPr/>
        </p:nvSpPr>
        <p:spPr>
          <a:xfrm>
            <a:off x="3527883" y="5301208"/>
            <a:ext cx="5404979" cy="1394997"/>
          </a:xfrm>
          <a:prstGeom prst="rect">
            <a:avLst/>
          </a:prstGeom>
        </p:spPr>
        <p:txBody>
          <a:bodyPr wrap="square">
            <a:spAutoFit/>
          </a:bodyPr>
          <a:lstStyle/>
          <a:p>
            <a:pPr marL="342900" lvl="0" indent="-342900" algn="just">
              <a:lnSpc>
                <a:spcPct val="107000"/>
              </a:lnSpc>
              <a:spcAft>
                <a:spcPts val="0"/>
              </a:spcAft>
              <a:buFont typeface="Symbol"/>
              <a:buChar char=""/>
            </a:pPr>
            <a:r>
              <a:rPr lang="es-CO" sz="2000" b="1" dirty="0">
                <a:solidFill>
                  <a:srgbClr val="C00000"/>
                </a:solidFill>
                <a:ea typeface="Calibri"/>
                <a:cs typeface="Times New Roman"/>
              </a:rPr>
              <a:t>Se evidencia líneas de política institucional que da pautas de la política de la organización como sistema de trabajo, comunicaciones, cualificación del talento humano </a:t>
            </a:r>
            <a:r>
              <a:rPr lang="es-CO" sz="2000" b="1" dirty="0" smtClean="0">
                <a:solidFill>
                  <a:srgbClr val="C00000"/>
                </a:solidFill>
                <a:ea typeface="Calibri"/>
                <a:cs typeface="Times New Roman"/>
              </a:rPr>
              <a:t>?    </a:t>
            </a:r>
            <a:endParaRPr lang="es-CO" sz="2000" b="1" dirty="0">
              <a:solidFill>
                <a:srgbClr val="C00000"/>
              </a:solidFill>
              <a:ea typeface="Calibri"/>
              <a:cs typeface="Times New Roman"/>
            </a:endParaRPr>
          </a:p>
        </p:txBody>
      </p:sp>
      <p:sp>
        <p:nvSpPr>
          <p:cNvPr id="7" name="CuadroTexto 6"/>
          <p:cNvSpPr txBox="1"/>
          <p:nvPr/>
        </p:nvSpPr>
        <p:spPr>
          <a:xfrm>
            <a:off x="791580" y="5763142"/>
            <a:ext cx="2736303" cy="338554"/>
          </a:xfrm>
          <a:prstGeom prst="rect">
            <a:avLst/>
          </a:prstGeom>
          <a:noFill/>
        </p:spPr>
        <p:txBody>
          <a:bodyPr wrap="square" rtlCol="0">
            <a:spAutoFit/>
          </a:bodyPr>
          <a:lstStyle/>
          <a:p>
            <a:pPr algn="ctr"/>
            <a:r>
              <a:rPr lang="es-CO" sz="1600" b="1" dirty="0" smtClean="0"/>
              <a:t>PREGUNTA ORIENTADORA </a:t>
            </a:r>
            <a:endParaRPr lang="es-CO" sz="1600" b="1" dirty="0"/>
          </a:p>
        </p:txBody>
      </p:sp>
      <p:cxnSp>
        <p:nvCxnSpPr>
          <p:cNvPr id="6" name="Conector angular 5"/>
          <p:cNvCxnSpPr/>
          <p:nvPr/>
        </p:nvCxnSpPr>
        <p:spPr>
          <a:xfrm>
            <a:off x="3033047" y="1772816"/>
            <a:ext cx="989674" cy="792088"/>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Flecha derecha 11"/>
          <p:cNvSpPr/>
          <p:nvPr/>
        </p:nvSpPr>
        <p:spPr>
          <a:xfrm>
            <a:off x="2159731" y="6254934"/>
            <a:ext cx="11881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9 Imagen" descr="http://www.eleducador.com/images/stories/fotos_banners_imag/gestion_calidad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984" y="2968313"/>
            <a:ext cx="1803202" cy="1455515"/>
          </a:xfrm>
          <a:prstGeom prst="rect">
            <a:avLst/>
          </a:prstGeom>
          <a:noFill/>
          <a:ln>
            <a:noFill/>
          </a:ln>
          <a:extLst/>
        </p:spPr>
      </p:pic>
      <p:pic>
        <p:nvPicPr>
          <p:cNvPr id="11" name="Picture 3" descr="Cer-ISO-2000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8740" y="3123799"/>
            <a:ext cx="1361728" cy="22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051019"/>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1828800" y="76200"/>
            <a:ext cx="6934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a:spcBef>
                <a:spcPct val="0"/>
              </a:spcBef>
              <a:buFontTx/>
              <a:buNone/>
            </a:pPr>
            <a:r>
              <a:rPr lang="es-CO" b="1">
                <a:solidFill>
                  <a:srgbClr val="003399"/>
                </a:solidFill>
                <a:latin typeface="Tahoma" panose="020B0604030504040204" pitchFamily="34" charset="0"/>
              </a:rPr>
              <a:t>¿Qué es un Sistema de Gestión de la Calidad?</a:t>
            </a:r>
            <a:endParaRPr lang="es-ES" b="1">
              <a:solidFill>
                <a:srgbClr val="003399"/>
              </a:solidFill>
              <a:latin typeface="Tahoma" panose="020B0604030504040204" pitchFamily="34" charset="0"/>
            </a:endParaRPr>
          </a:p>
        </p:txBody>
      </p:sp>
      <p:sp>
        <p:nvSpPr>
          <p:cNvPr id="144387" name="Line 3"/>
          <p:cNvSpPr>
            <a:spLocks noChangeShapeType="1"/>
          </p:cNvSpPr>
          <p:nvPr/>
        </p:nvSpPr>
        <p:spPr bwMode="auto">
          <a:xfrm rot="7204" flipV="1">
            <a:off x="2513013" y="2435225"/>
            <a:ext cx="1217612" cy="458788"/>
          </a:xfrm>
          <a:prstGeom prst="line">
            <a:avLst/>
          </a:prstGeom>
          <a:noFill/>
          <a:ln w="508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s-CO"/>
          </a:p>
        </p:txBody>
      </p:sp>
      <p:sp>
        <p:nvSpPr>
          <p:cNvPr id="144388" name="Line 4"/>
          <p:cNvSpPr>
            <a:spLocks noChangeShapeType="1"/>
          </p:cNvSpPr>
          <p:nvPr/>
        </p:nvSpPr>
        <p:spPr bwMode="auto">
          <a:xfrm rot="4546783" flipH="1" flipV="1">
            <a:off x="4262438" y="2803525"/>
            <a:ext cx="439737" cy="49213"/>
          </a:xfrm>
          <a:prstGeom prst="line">
            <a:avLst/>
          </a:prstGeom>
          <a:noFill/>
          <a:ln w="476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s-CO"/>
          </a:p>
        </p:txBody>
      </p:sp>
      <p:sp>
        <p:nvSpPr>
          <p:cNvPr id="144389" name="Line 5"/>
          <p:cNvSpPr>
            <a:spLocks noChangeShapeType="1"/>
          </p:cNvSpPr>
          <p:nvPr/>
        </p:nvSpPr>
        <p:spPr bwMode="auto">
          <a:xfrm rot="4546783" flipV="1">
            <a:off x="5953920" y="2028031"/>
            <a:ext cx="354012" cy="803275"/>
          </a:xfrm>
          <a:prstGeom prst="line">
            <a:avLst/>
          </a:prstGeom>
          <a:noFill/>
          <a:ln w="508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s-CO"/>
          </a:p>
        </p:txBody>
      </p:sp>
      <p:grpSp>
        <p:nvGrpSpPr>
          <p:cNvPr id="144390" name="Group 6"/>
          <p:cNvGrpSpPr>
            <a:grpSpLocks/>
          </p:cNvGrpSpPr>
          <p:nvPr/>
        </p:nvGrpSpPr>
        <p:grpSpPr bwMode="auto">
          <a:xfrm>
            <a:off x="2895600" y="5775325"/>
            <a:ext cx="561975" cy="533400"/>
            <a:chOff x="2400" y="3696"/>
            <a:chExt cx="384" cy="336"/>
          </a:xfrm>
        </p:grpSpPr>
        <p:sp>
          <p:nvSpPr>
            <p:cNvPr id="144444" name="Oval 7"/>
            <p:cNvSpPr>
              <a:spLocks noChangeArrowheads="1"/>
            </p:cNvSpPr>
            <p:nvPr/>
          </p:nvSpPr>
          <p:spPr bwMode="auto">
            <a:xfrm>
              <a:off x="2448" y="3744"/>
              <a:ext cx="192" cy="14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CO" sz="1800">
                  <a:latin typeface="Tahoma" panose="020B0604030504040204" pitchFamily="34" charset="0"/>
                </a:rPr>
                <a:t>*</a:t>
              </a:r>
            </a:p>
          </p:txBody>
        </p:sp>
        <p:sp>
          <p:nvSpPr>
            <p:cNvPr id="144445" name="Rectangle 8"/>
            <p:cNvSpPr>
              <a:spLocks noChangeArrowheads="1"/>
            </p:cNvSpPr>
            <p:nvPr/>
          </p:nvSpPr>
          <p:spPr bwMode="auto">
            <a:xfrm>
              <a:off x="2400" y="3696"/>
              <a:ext cx="384"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grpSp>
      <p:grpSp>
        <p:nvGrpSpPr>
          <p:cNvPr id="144391" name="Group 9"/>
          <p:cNvGrpSpPr>
            <a:grpSpLocks/>
          </p:cNvGrpSpPr>
          <p:nvPr/>
        </p:nvGrpSpPr>
        <p:grpSpPr bwMode="auto">
          <a:xfrm>
            <a:off x="3810000" y="5775325"/>
            <a:ext cx="561975" cy="533400"/>
            <a:chOff x="1440" y="3648"/>
            <a:chExt cx="384" cy="336"/>
          </a:xfrm>
        </p:grpSpPr>
        <p:sp>
          <p:nvSpPr>
            <p:cNvPr id="144442" name="Oval 10"/>
            <p:cNvSpPr>
              <a:spLocks noChangeArrowheads="1"/>
            </p:cNvSpPr>
            <p:nvPr/>
          </p:nvSpPr>
          <p:spPr bwMode="auto">
            <a:xfrm>
              <a:off x="1488" y="3696"/>
              <a:ext cx="192" cy="14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CO" sz="1800">
                  <a:latin typeface="Tahoma" panose="020B0604030504040204" pitchFamily="34" charset="0"/>
                </a:rPr>
                <a:t>*</a:t>
              </a:r>
            </a:p>
          </p:txBody>
        </p:sp>
        <p:sp>
          <p:nvSpPr>
            <p:cNvPr id="144443" name="Rectangle 11"/>
            <p:cNvSpPr>
              <a:spLocks noChangeArrowheads="1"/>
            </p:cNvSpPr>
            <p:nvPr/>
          </p:nvSpPr>
          <p:spPr bwMode="auto">
            <a:xfrm>
              <a:off x="1440" y="3648"/>
              <a:ext cx="384"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grpSp>
      <p:grpSp>
        <p:nvGrpSpPr>
          <p:cNvPr id="144392" name="Group 12"/>
          <p:cNvGrpSpPr>
            <a:grpSpLocks/>
          </p:cNvGrpSpPr>
          <p:nvPr/>
        </p:nvGrpSpPr>
        <p:grpSpPr bwMode="auto">
          <a:xfrm>
            <a:off x="4583113" y="5775325"/>
            <a:ext cx="563562" cy="533400"/>
            <a:chOff x="1440" y="3648"/>
            <a:chExt cx="384" cy="336"/>
          </a:xfrm>
        </p:grpSpPr>
        <p:sp>
          <p:nvSpPr>
            <p:cNvPr id="144440" name="Oval 13"/>
            <p:cNvSpPr>
              <a:spLocks noChangeArrowheads="1"/>
            </p:cNvSpPr>
            <p:nvPr/>
          </p:nvSpPr>
          <p:spPr bwMode="auto">
            <a:xfrm>
              <a:off x="1488" y="3696"/>
              <a:ext cx="192" cy="14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CO" sz="1800">
                  <a:latin typeface="Tahoma" panose="020B0604030504040204" pitchFamily="34" charset="0"/>
                </a:rPr>
                <a:t>*</a:t>
              </a:r>
            </a:p>
          </p:txBody>
        </p:sp>
        <p:sp>
          <p:nvSpPr>
            <p:cNvPr id="144441" name="Rectangle 14"/>
            <p:cNvSpPr>
              <a:spLocks noChangeArrowheads="1"/>
            </p:cNvSpPr>
            <p:nvPr/>
          </p:nvSpPr>
          <p:spPr bwMode="auto">
            <a:xfrm>
              <a:off x="1440" y="3648"/>
              <a:ext cx="384"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grpSp>
      <p:grpSp>
        <p:nvGrpSpPr>
          <p:cNvPr id="144393" name="Group 15"/>
          <p:cNvGrpSpPr>
            <a:grpSpLocks/>
          </p:cNvGrpSpPr>
          <p:nvPr/>
        </p:nvGrpSpPr>
        <p:grpSpPr bwMode="auto">
          <a:xfrm>
            <a:off x="3200400" y="4251325"/>
            <a:ext cx="561975" cy="533400"/>
            <a:chOff x="1440" y="3648"/>
            <a:chExt cx="384" cy="336"/>
          </a:xfrm>
        </p:grpSpPr>
        <p:sp>
          <p:nvSpPr>
            <p:cNvPr id="144438" name="Oval 16"/>
            <p:cNvSpPr>
              <a:spLocks noChangeArrowheads="1"/>
            </p:cNvSpPr>
            <p:nvPr/>
          </p:nvSpPr>
          <p:spPr bwMode="auto">
            <a:xfrm>
              <a:off x="1488" y="3696"/>
              <a:ext cx="192" cy="14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CO" sz="1800">
                  <a:latin typeface="Tahoma" panose="020B0604030504040204" pitchFamily="34" charset="0"/>
                </a:rPr>
                <a:t>*</a:t>
              </a:r>
            </a:p>
          </p:txBody>
        </p:sp>
        <p:sp>
          <p:nvSpPr>
            <p:cNvPr id="144439" name="Rectangle 17"/>
            <p:cNvSpPr>
              <a:spLocks noChangeArrowheads="1"/>
            </p:cNvSpPr>
            <p:nvPr/>
          </p:nvSpPr>
          <p:spPr bwMode="auto">
            <a:xfrm>
              <a:off x="1440" y="3648"/>
              <a:ext cx="384"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grpSp>
      <p:grpSp>
        <p:nvGrpSpPr>
          <p:cNvPr id="144394" name="Group 18"/>
          <p:cNvGrpSpPr>
            <a:grpSpLocks/>
          </p:cNvGrpSpPr>
          <p:nvPr/>
        </p:nvGrpSpPr>
        <p:grpSpPr bwMode="auto">
          <a:xfrm>
            <a:off x="4724400" y="4251325"/>
            <a:ext cx="563563" cy="533400"/>
            <a:chOff x="1440" y="3648"/>
            <a:chExt cx="384" cy="336"/>
          </a:xfrm>
        </p:grpSpPr>
        <p:sp>
          <p:nvSpPr>
            <p:cNvPr id="144436" name="Oval 19"/>
            <p:cNvSpPr>
              <a:spLocks noChangeArrowheads="1"/>
            </p:cNvSpPr>
            <p:nvPr/>
          </p:nvSpPr>
          <p:spPr bwMode="auto">
            <a:xfrm>
              <a:off x="1488" y="3696"/>
              <a:ext cx="192" cy="14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CO" sz="1800">
                  <a:latin typeface="Tahoma" panose="020B0604030504040204" pitchFamily="34" charset="0"/>
                </a:rPr>
                <a:t>*</a:t>
              </a:r>
            </a:p>
          </p:txBody>
        </p:sp>
        <p:sp>
          <p:nvSpPr>
            <p:cNvPr id="144437" name="Rectangle 20"/>
            <p:cNvSpPr>
              <a:spLocks noChangeArrowheads="1"/>
            </p:cNvSpPr>
            <p:nvPr/>
          </p:nvSpPr>
          <p:spPr bwMode="auto">
            <a:xfrm>
              <a:off x="1440" y="3648"/>
              <a:ext cx="384"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grpSp>
      <p:sp>
        <p:nvSpPr>
          <p:cNvPr id="144395" name="Line 21"/>
          <p:cNvSpPr>
            <a:spLocks noChangeShapeType="1"/>
          </p:cNvSpPr>
          <p:nvPr/>
        </p:nvSpPr>
        <p:spPr bwMode="auto">
          <a:xfrm rot="4546783" flipH="1" flipV="1">
            <a:off x="5757863" y="2835275"/>
            <a:ext cx="622300" cy="1692275"/>
          </a:xfrm>
          <a:prstGeom prst="line">
            <a:avLst/>
          </a:prstGeom>
          <a:noFill/>
          <a:ln w="5080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s-CO"/>
          </a:p>
        </p:txBody>
      </p:sp>
      <p:sp>
        <p:nvSpPr>
          <p:cNvPr id="144396" name="Line 22"/>
          <p:cNvSpPr>
            <a:spLocks noChangeShapeType="1"/>
          </p:cNvSpPr>
          <p:nvPr/>
        </p:nvSpPr>
        <p:spPr bwMode="auto">
          <a:xfrm rot="-939641" flipH="1" flipV="1">
            <a:off x="2354263" y="3325813"/>
            <a:ext cx="708025" cy="1112837"/>
          </a:xfrm>
          <a:prstGeom prst="line">
            <a:avLst/>
          </a:prstGeom>
          <a:noFill/>
          <a:ln w="5080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s-CO"/>
          </a:p>
        </p:txBody>
      </p:sp>
      <p:grpSp>
        <p:nvGrpSpPr>
          <p:cNvPr id="144397" name="Group 23"/>
          <p:cNvGrpSpPr>
            <a:grpSpLocks/>
          </p:cNvGrpSpPr>
          <p:nvPr/>
        </p:nvGrpSpPr>
        <p:grpSpPr bwMode="auto">
          <a:xfrm>
            <a:off x="2122488" y="5060950"/>
            <a:ext cx="3763962" cy="561975"/>
            <a:chOff x="1703" y="3246"/>
            <a:chExt cx="2569" cy="354"/>
          </a:xfrm>
        </p:grpSpPr>
        <p:grpSp>
          <p:nvGrpSpPr>
            <p:cNvPr id="144427" name="Group 24"/>
            <p:cNvGrpSpPr>
              <a:grpSpLocks/>
            </p:cNvGrpSpPr>
            <p:nvPr/>
          </p:nvGrpSpPr>
          <p:grpSpPr bwMode="auto">
            <a:xfrm>
              <a:off x="1703" y="3246"/>
              <a:ext cx="2569" cy="354"/>
              <a:chOff x="2064" y="3552"/>
              <a:chExt cx="3001" cy="528"/>
            </a:xfrm>
          </p:grpSpPr>
          <p:sp>
            <p:nvSpPr>
              <p:cNvPr id="144432" name="Freeform 25"/>
              <p:cNvSpPr>
                <a:spLocks/>
              </p:cNvSpPr>
              <p:nvPr/>
            </p:nvSpPr>
            <p:spPr bwMode="auto">
              <a:xfrm>
                <a:off x="2738" y="3552"/>
                <a:ext cx="959" cy="522"/>
              </a:xfrm>
              <a:custGeom>
                <a:avLst/>
                <a:gdLst>
                  <a:gd name="T0" fmla="*/ 169217 w 321"/>
                  <a:gd name="T1" fmla="*/ 0 h 136"/>
                  <a:gd name="T2" fmla="*/ 0 w 321"/>
                  <a:gd name="T3" fmla="*/ 0 h 136"/>
                  <a:gd name="T4" fmla="*/ 54714 w 321"/>
                  <a:gd name="T5" fmla="*/ 207457 h 136"/>
                  <a:gd name="T6" fmla="*/ 0 w 321"/>
                  <a:gd name="T7" fmla="*/ 434949 h 136"/>
                  <a:gd name="T8" fmla="*/ 169217 w 321"/>
                  <a:gd name="T9" fmla="*/ 434949 h 136"/>
                  <a:gd name="T10" fmla="*/ 228221 w 321"/>
                  <a:gd name="T11" fmla="*/ 207457 h 136"/>
                  <a:gd name="T12" fmla="*/ 169217 w 321"/>
                  <a:gd name="T13" fmla="*/ 0 h 136"/>
                  <a:gd name="T14" fmla="*/ 0 60000 65536"/>
                  <a:gd name="T15" fmla="*/ 0 60000 65536"/>
                  <a:gd name="T16" fmla="*/ 0 60000 65536"/>
                  <a:gd name="T17" fmla="*/ 0 60000 65536"/>
                  <a:gd name="T18" fmla="*/ 0 60000 65536"/>
                  <a:gd name="T19" fmla="*/ 0 60000 65536"/>
                  <a:gd name="T20" fmla="*/ 0 60000 65536"/>
                  <a:gd name="T21" fmla="*/ 0 w 321"/>
                  <a:gd name="T22" fmla="*/ 0 h 136"/>
                  <a:gd name="T23" fmla="*/ 321 w 321"/>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1" h="136">
                    <a:moveTo>
                      <a:pt x="238" y="0"/>
                    </a:moveTo>
                    <a:lnTo>
                      <a:pt x="0" y="0"/>
                    </a:lnTo>
                    <a:lnTo>
                      <a:pt x="77" y="65"/>
                    </a:lnTo>
                    <a:lnTo>
                      <a:pt x="0" y="136"/>
                    </a:lnTo>
                    <a:lnTo>
                      <a:pt x="238" y="136"/>
                    </a:lnTo>
                    <a:lnTo>
                      <a:pt x="321" y="65"/>
                    </a:lnTo>
                    <a:lnTo>
                      <a:pt x="238" y="0"/>
                    </a:lnTo>
                    <a:close/>
                  </a:path>
                </a:pathLst>
              </a:custGeom>
              <a:solidFill>
                <a:srgbClr val="66CCFF"/>
              </a:solidFill>
              <a:ln w="3175">
                <a:solidFill>
                  <a:srgbClr val="000000"/>
                </a:solidFill>
                <a:round/>
                <a:headEnd/>
                <a:tailEnd/>
              </a:ln>
            </p:spPr>
            <p:txBody>
              <a:bodyPr/>
              <a:lstStyle/>
              <a:p>
                <a:endParaRPr lang="es-CO"/>
              </a:p>
            </p:txBody>
          </p:sp>
          <p:sp>
            <p:nvSpPr>
              <p:cNvPr id="144433" name="Freeform 26"/>
              <p:cNvSpPr>
                <a:spLocks/>
              </p:cNvSpPr>
              <p:nvPr/>
            </p:nvSpPr>
            <p:spPr bwMode="auto">
              <a:xfrm>
                <a:off x="2064" y="3552"/>
                <a:ext cx="938" cy="528"/>
              </a:xfrm>
              <a:custGeom>
                <a:avLst/>
                <a:gdLst>
                  <a:gd name="T0" fmla="*/ 168428 w 314"/>
                  <a:gd name="T1" fmla="*/ 0 h 141"/>
                  <a:gd name="T2" fmla="*/ 0 w 314"/>
                  <a:gd name="T3" fmla="*/ 0 h 141"/>
                  <a:gd name="T4" fmla="*/ 54703 w 314"/>
                  <a:gd name="T5" fmla="*/ 195869 h 141"/>
                  <a:gd name="T6" fmla="*/ 0 w 314"/>
                  <a:gd name="T7" fmla="*/ 388735 h 141"/>
                  <a:gd name="T8" fmla="*/ 168428 w 314"/>
                  <a:gd name="T9" fmla="*/ 388735 h 141"/>
                  <a:gd name="T10" fmla="*/ 223119 w 314"/>
                  <a:gd name="T11" fmla="*/ 195869 h 141"/>
                  <a:gd name="T12" fmla="*/ 168428 w 314"/>
                  <a:gd name="T13" fmla="*/ 0 h 141"/>
                  <a:gd name="T14" fmla="*/ 0 60000 65536"/>
                  <a:gd name="T15" fmla="*/ 0 60000 65536"/>
                  <a:gd name="T16" fmla="*/ 0 60000 65536"/>
                  <a:gd name="T17" fmla="*/ 0 60000 65536"/>
                  <a:gd name="T18" fmla="*/ 0 60000 65536"/>
                  <a:gd name="T19" fmla="*/ 0 60000 65536"/>
                  <a:gd name="T20" fmla="*/ 0 60000 65536"/>
                  <a:gd name="T21" fmla="*/ 0 w 314"/>
                  <a:gd name="T22" fmla="*/ 0 h 141"/>
                  <a:gd name="T23" fmla="*/ 314 w 314"/>
                  <a:gd name="T24" fmla="*/ 141 h 1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4" h="141">
                    <a:moveTo>
                      <a:pt x="237" y="0"/>
                    </a:moveTo>
                    <a:lnTo>
                      <a:pt x="0" y="0"/>
                    </a:lnTo>
                    <a:lnTo>
                      <a:pt x="77" y="71"/>
                    </a:lnTo>
                    <a:lnTo>
                      <a:pt x="0" y="141"/>
                    </a:lnTo>
                    <a:lnTo>
                      <a:pt x="237" y="141"/>
                    </a:lnTo>
                    <a:lnTo>
                      <a:pt x="314" y="71"/>
                    </a:lnTo>
                    <a:lnTo>
                      <a:pt x="237" y="0"/>
                    </a:lnTo>
                    <a:close/>
                  </a:path>
                </a:pathLst>
              </a:custGeom>
              <a:solidFill>
                <a:srgbClr val="66CCFF"/>
              </a:solidFill>
              <a:ln w="3175">
                <a:solidFill>
                  <a:srgbClr val="000000"/>
                </a:solidFill>
                <a:round/>
                <a:headEnd/>
                <a:tailEnd/>
              </a:ln>
            </p:spPr>
            <p:txBody>
              <a:bodyPr/>
              <a:lstStyle/>
              <a:p>
                <a:endParaRPr lang="es-CO"/>
              </a:p>
            </p:txBody>
          </p:sp>
          <p:sp>
            <p:nvSpPr>
              <p:cNvPr id="144434" name="Freeform 27"/>
              <p:cNvSpPr>
                <a:spLocks/>
              </p:cNvSpPr>
              <p:nvPr/>
            </p:nvSpPr>
            <p:spPr bwMode="auto">
              <a:xfrm>
                <a:off x="3449" y="3552"/>
                <a:ext cx="937" cy="519"/>
              </a:xfrm>
              <a:custGeom>
                <a:avLst/>
                <a:gdLst>
                  <a:gd name="T0" fmla="*/ 167302 w 314"/>
                  <a:gd name="T1" fmla="*/ 0 h 142"/>
                  <a:gd name="T2" fmla="*/ 0 w 314"/>
                  <a:gd name="T3" fmla="*/ 0 h 142"/>
                  <a:gd name="T4" fmla="*/ 54391 w 314"/>
                  <a:gd name="T5" fmla="*/ 169519 h 142"/>
                  <a:gd name="T6" fmla="*/ 0 w 314"/>
                  <a:gd name="T7" fmla="*/ 338505 h 142"/>
                  <a:gd name="T8" fmla="*/ 167302 w 314"/>
                  <a:gd name="T9" fmla="*/ 338505 h 142"/>
                  <a:gd name="T10" fmla="*/ 221693 w 314"/>
                  <a:gd name="T11" fmla="*/ 169519 h 142"/>
                  <a:gd name="T12" fmla="*/ 167302 w 314"/>
                  <a:gd name="T13" fmla="*/ 0 h 142"/>
                  <a:gd name="T14" fmla="*/ 0 60000 65536"/>
                  <a:gd name="T15" fmla="*/ 0 60000 65536"/>
                  <a:gd name="T16" fmla="*/ 0 60000 65536"/>
                  <a:gd name="T17" fmla="*/ 0 60000 65536"/>
                  <a:gd name="T18" fmla="*/ 0 60000 65536"/>
                  <a:gd name="T19" fmla="*/ 0 60000 65536"/>
                  <a:gd name="T20" fmla="*/ 0 60000 65536"/>
                  <a:gd name="T21" fmla="*/ 0 w 314"/>
                  <a:gd name="T22" fmla="*/ 0 h 142"/>
                  <a:gd name="T23" fmla="*/ 314 w 314"/>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4" h="142">
                    <a:moveTo>
                      <a:pt x="237" y="0"/>
                    </a:moveTo>
                    <a:lnTo>
                      <a:pt x="0" y="0"/>
                    </a:lnTo>
                    <a:lnTo>
                      <a:pt x="77" y="71"/>
                    </a:lnTo>
                    <a:lnTo>
                      <a:pt x="0" y="142"/>
                    </a:lnTo>
                    <a:lnTo>
                      <a:pt x="237" y="142"/>
                    </a:lnTo>
                    <a:lnTo>
                      <a:pt x="314" y="71"/>
                    </a:lnTo>
                    <a:lnTo>
                      <a:pt x="237" y="0"/>
                    </a:lnTo>
                    <a:close/>
                  </a:path>
                </a:pathLst>
              </a:custGeom>
              <a:solidFill>
                <a:srgbClr val="66CCFF"/>
              </a:solidFill>
              <a:ln w="3175">
                <a:solidFill>
                  <a:srgbClr val="000000"/>
                </a:solidFill>
                <a:round/>
                <a:headEnd/>
                <a:tailEnd/>
              </a:ln>
            </p:spPr>
            <p:txBody>
              <a:bodyPr/>
              <a:lstStyle/>
              <a:p>
                <a:endParaRPr lang="es-CO"/>
              </a:p>
            </p:txBody>
          </p:sp>
          <p:sp>
            <p:nvSpPr>
              <p:cNvPr id="144435" name="Freeform 28"/>
              <p:cNvSpPr>
                <a:spLocks/>
              </p:cNvSpPr>
              <p:nvPr/>
            </p:nvSpPr>
            <p:spPr bwMode="auto">
              <a:xfrm>
                <a:off x="4128" y="3552"/>
                <a:ext cx="937" cy="519"/>
              </a:xfrm>
              <a:custGeom>
                <a:avLst/>
                <a:gdLst>
                  <a:gd name="T0" fmla="*/ 167302 w 314"/>
                  <a:gd name="T1" fmla="*/ 0 h 142"/>
                  <a:gd name="T2" fmla="*/ 0 w 314"/>
                  <a:gd name="T3" fmla="*/ 0 h 142"/>
                  <a:gd name="T4" fmla="*/ 54391 w 314"/>
                  <a:gd name="T5" fmla="*/ 169519 h 142"/>
                  <a:gd name="T6" fmla="*/ 0 w 314"/>
                  <a:gd name="T7" fmla="*/ 338505 h 142"/>
                  <a:gd name="T8" fmla="*/ 167302 w 314"/>
                  <a:gd name="T9" fmla="*/ 338505 h 142"/>
                  <a:gd name="T10" fmla="*/ 221693 w 314"/>
                  <a:gd name="T11" fmla="*/ 169519 h 142"/>
                  <a:gd name="T12" fmla="*/ 167302 w 314"/>
                  <a:gd name="T13" fmla="*/ 0 h 142"/>
                  <a:gd name="T14" fmla="*/ 0 60000 65536"/>
                  <a:gd name="T15" fmla="*/ 0 60000 65536"/>
                  <a:gd name="T16" fmla="*/ 0 60000 65536"/>
                  <a:gd name="T17" fmla="*/ 0 60000 65536"/>
                  <a:gd name="T18" fmla="*/ 0 60000 65536"/>
                  <a:gd name="T19" fmla="*/ 0 60000 65536"/>
                  <a:gd name="T20" fmla="*/ 0 60000 65536"/>
                  <a:gd name="T21" fmla="*/ 0 w 314"/>
                  <a:gd name="T22" fmla="*/ 0 h 142"/>
                  <a:gd name="T23" fmla="*/ 314 w 314"/>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4" h="142">
                    <a:moveTo>
                      <a:pt x="237" y="0"/>
                    </a:moveTo>
                    <a:lnTo>
                      <a:pt x="0" y="0"/>
                    </a:lnTo>
                    <a:lnTo>
                      <a:pt x="77" y="71"/>
                    </a:lnTo>
                    <a:lnTo>
                      <a:pt x="0" y="142"/>
                    </a:lnTo>
                    <a:lnTo>
                      <a:pt x="237" y="142"/>
                    </a:lnTo>
                    <a:lnTo>
                      <a:pt x="314" y="71"/>
                    </a:lnTo>
                    <a:lnTo>
                      <a:pt x="237" y="0"/>
                    </a:lnTo>
                    <a:close/>
                  </a:path>
                </a:pathLst>
              </a:custGeom>
              <a:solidFill>
                <a:srgbClr val="66CCFF"/>
              </a:solidFill>
              <a:ln w="3175">
                <a:solidFill>
                  <a:srgbClr val="000000"/>
                </a:solidFill>
                <a:round/>
                <a:headEnd/>
                <a:tailEnd/>
              </a:ln>
            </p:spPr>
            <p:txBody>
              <a:bodyPr/>
              <a:lstStyle/>
              <a:p>
                <a:endParaRPr lang="es-CO"/>
              </a:p>
            </p:txBody>
          </p:sp>
        </p:grpSp>
        <p:sp>
          <p:nvSpPr>
            <p:cNvPr id="144428" name="Oval 29"/>
            <p:cNvSpPr>
              <a:spLocks noChangeArrowheads="1"/>
            </p:cNvSpPr>
            <p:nvPr/>
          </p:nvSpPr>
          <p:spPr bwMode="auto">
            <a:xfrm>
              <a:off x="2016" y="3264"/>
              <a:ext cx="192" cy="14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CO" sz="1800">
                  <a:latin typeface="Tahoma" panose="020B0604030504040204" pitchFamily="34" charset="0"/>
                </a:rPr>
                <a:t>*</a:t>
              </a:r>
            </a:p>
          </p:txBody>
        </p:sp>
        <p:sp>
          <p:nvSpPr>
            <p:cNvPr id="144429" name="Oval 30"/>
            <p:cNvSpPr>
              <a:spLocks noChangeArrowheads="1"/>
            </p:cNvSpPr>
            <p:nvPr/>
          </p:nvSpPr>
          <p:spPr bwMode="auto">
            <a:xfrm>
              <a:off x="2640" y="3264"/>
              <a:ext cx="192" cy="14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CO" sz="1800">
                  <a:latin typeface="Tahoma" panose="020B0604030504040204" pitchFamily="34" charset="0"/>
                </a:rPr>
                <a:t>*</a:t>
              </a:r>
            </a:p>
          </p:txBody>
        </p:sp>
        <p:sp>
          <p:nvSpPr>
            <p:cNvPr id="144430" name="Oval 31"/>
            <p:cNvSpPr>
              <a:spLocks noChangeArrowheads="1"/>
            </p:cNvSpPr>
            <p:nvPr/>
          </p:nvSpPr>
          <p:spPr bwMode="auto">
            <a:xfrm>
              <a:off x="3216" y="3264"/>
              <a:ext cx="192" cy="14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CO" sz="1800">
                  <a:latin typeface="Tahoma" panose="020B0604030504040204" pitchFamily="34" charset="0"/>
                </a:rPr>
                <a:t>*</a:t>
              </a:r>
            </a:p>
          </p:txBody>
        </p:sp>
        <p:sp>
          <p:nvSpPr>
            <p:cNvPr id="144431" name="Oval 32"/>
            <p:cNvSpPr>
              <a:spLocks noChangeArrowheads="1"/>
            </p:cNvSpPr>
            <p:nvPr/>
          </p:nvSpPr>
          <p:spPr bwMode="auto">
            <a:xfrm>
              <a:off x="3744" y="3264"/>
              <a:ext cx="192" cy="14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CO" sz="1800">
                  <a:latin typeface="Tahoma" panose="020B0604030504040204" pitchFamily="34" charset="0"/>
                </a:rPr>
                <a:t>*</a:t>
              </a:r>
            </a:p>
          </p:txBody>
        </p:sp>
      </p:grpSp>
      <p:sp>
        <p:nvSpPr>
          <p:cNvPr id="144398" name="Line 33"/>
          <p:cNvSpPr>
            <a:spLocks noChangeShapeType="1"/>
          </p:cNvSpPr>
          <p:nvPr/>
        </p:nvSpPr>
        <p:spPr bwMode="auto">
          <a:xfrm flipH="1">
            <a:off x="3036888" y="3565525"/>
            <a:ext cx="849312" cy="14478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CO"/>
          </a:p>
        </p:txBody>
      </p:sp>
      <p:sp>
        <p:nvSpPr>
          <p:cNvPr id="144399" name="Line 34"/>
          <p:cNvSpPr>
            <a:spLocks noChangeShapeType="1"/>
          </p:cNvSpPr>
          <p:nvPr/>
        </p:nvSpPr>
        <p:spPr bwMode="auto">
          <a:xfrm flipH="1">
            <a:off x="3176588" y="3641725"/>
            <a:ext cx="1014412" cy="22098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CO"/>
          </a:p>
        </p:txBody>
      </p:sp>
      <p:sp>
        <p:nvSpPr>
          <p:cNvPr id="144400" name="Line 35"/>
          <p:cNvSpPr>
            <a:spLocks noChangeShapeType="1"/>
          </p:cNvSpPr>
          <p:nvPr/>
        </p:nvSpPr>
        <p:spPr bwMode="auto">
          <a:xfrm flipH="1">
            <a:off x="3951288" y="3641725"/>
            <a:ext cx="544512" cy="14478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CO"/>
          </a:p>
        </p:txBody>
      </p:sp>
      <p:sp>
        <p:nvSpPr>
          <p:cNvPr id="144401" name="Line 36"/>
          <p:cNvSpPr>
            <a:spLocks noChangeShapeType="1"/>
          </p:cNvSpPr>
          <p:nvPr/>
        </p:nvSpPr>
        <p:spPr bwMode="auto">
          <a:xfrm flipH="1">
            <a:off x="4343400" y="3184525"/>
            <a:ext cx="2133600" cy="26670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CO"/>
          </a:p>
        </p:txBody>
      </p:sp>
      <p:sp>
        <p:nvSpPr>
          <p:cNvPr id="144402" name="Line 37"/>
          <p:cNvSpPr>
            <a:spLocks noChangeShapeType="1"/>
          </p:cNvSpPr>
          <p:nvPr/>
        </p:nvSpPr>
        <p:spPr bwMode="auto">
          <a:xfrm>
            <a:off x="4800600" y="3641725"/>
            <a:ext cx="533400" cy="16002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CO"/>
          </a:p>
        </p:txBody>
      </p:sp>
      <p:sp>
        <p:nvSpPr>
          <p:cNvPr id="144403" name="Line 38"/>
          <p:cNvSpPr>
            <a:spLocks noChangeShapeType="1"/>
          </p:cNvSpPr>
          <p:nvPr/>
        </p:nvSpPr>
        <p:spPr bwMode="auto">
          <a:xfrm>
            <a:off x="4648200" y="3657600"/>
            <a:ext cx="146050" cy="211772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CO"/>
          </a:p>
        </p:txBody>
      </p:sp>
      <p:sp>
        <p:nvSpPr>
          <p:cNvPr id="144404" name="Line 39"/>
          <p:cNvSpPr>
            <a:spLocks noChangeShapeType="1"/>
          </p:cNvSpPr>
          <p:nvPr/>
        </p:nvSpPr>
        <p:spPr bwMode="auto">
          <a:xfrm flipH="1">
            <a:off x="2743200" y="3260725"/>
            <a:ext cx="4038600" cy="19812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CO"/>
          </a:p>
        </p:txBody>
      </p:sp>
      <p:sp>
        <p:nvSpPr>
          <p:cNvPr id="144405" name="Rectangle 40"/>
          <p:cNvSpPr>
            <a:spLocks noChangeArrowheads="1"/>
          </p:cNvSpPr>
          <p:nvPr/>
        </p:nvSpPr>
        <p:spPr bwMode="auto">
          <a:xfrm>
            <a:off x="8001000" y="1812925"/>
            <a:ext cx="350838" cy="4038600"/>
          </a:xfrm>
          <a:prstGeom prst="rect">
            <a:avLst/>
          </a:prstGeom>
          <a:solidFill>
            <a:srgbClr val="66CCFF"/>
          </a:solidFill>
          <a:ln w="2698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sz="1600" b="1">
                <a:solidFill>
                  <a:srgbClr val="000000"/>
                </a:solidFill>
                <a:latin typeface="Tahoma" panose="020B0604030504040204" pitchFamily="34" charset="0"/>
              </a:rPr>
              <a:t>CLIENTE</a:t>
            </a:r>
          </a:p>
          <a:p>
            <a:pPr algn="ctr">
              <a:spcBef>
                <a:spcPct val="0"/>
              </a:spcBef>
              <a:buFontTx/>
              <a:buNone/>
            </a:pPr>
            <a:endParaRPr lang="es-CO" sz="1600" b="1">
              <a:solidFill>
                <a:srgbClr val="000000"/>
              </a:solidFill>
              <a:latin typeface="Tahoma" panose="020B0604030504040204" pitchFamily="34" charset="0"/>
            </a:endParaRPr>
          </a:p>
          <a:p>
            <a:pPr algn="ctr">
              <a:spcBef>
                <a:spcPct val="0"/>
              </a:spcBef>
              <a:buFontTx/>
              <a:buNone/>
            </a:pPr>
            <a:r>
              <a:rPr lang="es-CO" sz="1600" b="1">
                <a:solidFill>
                  <a:srgbClr val="000000"/>
                </a:solidFill>
                <a:latin typeface="Tahoma" panose="020B0604030504040204" pitchFamily="34" charset="0"/>
              </a:rPr>
              <a:t>    EXTERNO</a:t>
            </a:r>
          </a:p>
        </p:txBody>
      </p:sp>
      <p:sp>
        <p:nvSpPr>
          <p:cNvPr id="144406" name="Rectangle 41"/>
          <p:cNvSpPr>
            <a:spLocks noChangeArrowheads="1"/>
          </p:cNvSpPr>
          <p:nvPr/>
        </p:nvSpPr>
        <p:spPr bwMode="auto">
          <a:xfrm>
            <a:off x="8423275" y="990600"/>
            <a:ext cx="339725" cy="5486400"/>
          </a:xfrm>
          <a:prstGeom prst="rect">
            <a:avLst/>
          </a:prstGeom>
          <a:solidFill>
            <a:srgbClr val="66CCFF"/>
          </a:solidFill>
          <a:ln w="2063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sz="1400" b="1">
                <a:solidFill>
                  <a:srgbClr val="000000"/>
                </a:solidFill>
                <a:latin typeface="Tahoma" panose="020B0604030504040204" pitchFamily="34" charset="0"/>
              </a:rPr>
              <a:t>S</a:t>
            </a:r>
          </a:p>
          <a:p>
            <a:pPr>
              <a:spcBef>
                <a:spcPct val="0"/>
              </a:spcBef>
              <a:buFontTx/>
              <a:buNone/>
            </a:pPr>
            <a:r>
              <a:rPr lang="en-US" sz="1400" b="1">
                <a:solidFill>
                  <a:srgbClr val="000000"/>
                </a:solidFill>
                <a:latin typeface="Tahoma" panose="020B0604030504040204" pitchFamily="34" charset="0"/>
              </a:rPr>
              <a:t>A</a:t>
            </a:r>
          </a:p>
          <a:p>
            <a:pPr>
              <a:spcBef>
                <a:spcPct val="0"/>
              </a:spcBef>
              <a:buFontTx/>
              <a:buNone/>
            </a:pPr>
            <a:r>
              <a:rPr lang="en-US" sz="1400" b="1">
                <a:solidFill>
                  <a:srgbClr val="000000"/>
                </a:solidFill>
                <a:latin typeface="Tahoma" panose="020B0604030504040204" pitchFamily="34" charset="0"/>
              </a:rPr>
              <a:t>T</a:t>
            </a:r>
          </a:p>
          <a:p>
            <a:pPr>
              <a:spcBef>
                <a:spcPct val="0"/>
              </a:spcBef>
              <a:buFontTx/>
              <a:buNone/>
            </a:pPr>
            <a:r>
              <a:rPr lang="en-US" sz="1400" b="1">
                <a:solidFill>
                  <a:srgbClr val="000000"/>
                </a:solidFill>
                <a:latin typeface="Tahoma" panose="020B0604030504040204" pitchFamily="34" charset="0"/>
              </a:rPr>
              <a:t>I</a:t>
            </a:r>
          </a:p>
          <a:p>
            <a:pPr>
              <a:spcBef>
                <a:spcPct val="0"/>
              </a:spcBef>
              <a:buFontTx/>
              <a:buNone/>
            </a:pPr>
            <a:r>
              <a:rPr lang="en-US" sz="1400" b="1">
                <a:solidFill>
                  <a:srgbClr val="000000"/>
                </a:solidFill>
                <a:latin typeface="Tahoma" panose="020B0604030504040204" pitchFamily="34" charset="0"/>
              </a:rPr>
              <a:t>S</a:t>
            </a:r>
          </a:p>
          <a:p>
            <a:pPr>
              <a:spcBef>
                <a:spcPct val="0"/>
              </a:spcBef>
              <a:buFontTx/>
              <a:buNone/>
            </a:pPr>
            <a:r>
              <a:rPr lang="en-US" sz="1400" b="1">
                <a:solidFill>
                  <a:srgbClr val="000000"/>
                </a:solidFill>
                <a:latin typeface="Tahoma" panose="020B0604030504040204" pitchFamily="34" charset="0"/>
              </a:rPr>
              <a:t>F</a:t>
            </a:r>
          </a:p>
          <a:p>
            <a:pPr>
              <a:spcBef>
                <a:spcPct val="0"/>
              </a:spcBef>
              <a:buFontTx/>
              <a:buNone/>
            </a:pPr>
            <a:r>
              <a:rPr lang="en-US" sz="1400" b="1">
                <a:solidFill>
                  <a:srgbClr val="000000"/>
                </a:solidFill>
                <a:latin typeface="Tahoma" panose="020B0604030504040204" pitchFamily="34" charset="0"/>
              </a:rPr>
              <a:t>A</a:t>
            </a:r>
          </a:p>
          <a:p>
            <a:pPr>
              <a:spcBef>
                <a:spcPct val="0"/>
              </a:spcBef>
              <a:buFontTx/>
              <a:buNone/>
            </a:pPr>
            <a:r>
              <a:rPr lang="en-US" sz="1400" b="1">
                <a:solidFill>
                  <a:srgbClr val="000000"/>
                </a:solidFill>
                <a:latin typeface="Tahoma" panose="020B0604030504040204" pitchFamily="34" charset="0"/>
              </a:rPr>
              <a:t>C</a:t>
            </a:r>
          </a:p>
          <a:p>
            <a:pPr>
              <a:spcBef>
                <a:spcPct val="0"/>
              </a:spcBef>
              <a:buFontTx/>
              <a:buNone/>
            </a:pPr>
            <a:r>
              <a:rPr lang="en-US" sz="1400" b="1">
                <a:solidFill>
                  <a:srgbClr val="000000"/>
                </a:solidFill>
                <a:latin typeface="Tahoma" panose="020B0604030504040204" pitchFamily="34" charset="0"/>
              </a:rPr>
              <a:t>C</a:t>
            </a:r>
          </a:p>
          <a:p>
            <a:pPr>
              <a:spcBef>
                <a:spcPct val="0"/>
              </a:spcBef>
              <a:buFontTx/>
              <a:buNone/>
            </a:pPr>
            <a:r>
              <a:rPr lang="en-US" sz="1400" b="1">
                <a:solidFill>
                  <a:srgbClr val="000000"/>
                </a:solidFill>
                <a:latin typeface="Tahoma" panose="020B0604030504040204" pitchFamily="34" charset="0"/>
              </a:rPr>
              <a:t>I</a:t>
            </a:r>
          </a:p>
          <a:p>
            <a:pPr>
              <a:spcBef>
                <a:spcPct val="0"/>
              </a:spcBef>
              <a:buFontTx/>
              <a:buNone/>
            </a:pPr>
            <a:r>
              <a:rPr lang="en-US" sz="1400" b="1">
                <a:solidFill>
                  <a:srgbClr val="000000"/>
                </a:solidFill>
                <a:latin typeface="Tahoma" panose="020B0604030504040204" pitchFamily="34" charset="0"/>
              </a:rPr>
              <a:t>Ó</a:t>
            </a:r>
          </a:p>
          <a:p>
            <a:pPr>
              <a:spcBef>
                <a:spcPct val="0"/>
              </a:spcBef>
              <a:buFontTx/>
              <a:buNone/>
            </a:pPr>
            <a:r>
              <a:rPr lang="en-US" sz="1400" b="1">
                <a:solidFill>
                  <a:srgbClr val="000000"/>
                </a:solidFill>
                <a:latin typeface="Tahoma" panose="020B0604030504040204" pitchFamily="34" charset="0"/>
              </a:rPr>
              <a:t>N </a:t>
            </a:r>
          </a:p>
          <a:p>
            <a:pPr>
              <a:spcBef>
                <a:spcPct val="0"/>
              </a:spcBef>
              <a:buFontTx/>
              <a:buNone/>
            </a:pPr>
            <a:endParaRPr lang="en-US" sz="1400" b="1">
              <a:solidFill>
                <a:srgbClr val="000000"/>
              </a:solidFill>
              <a:latin typeface="Tahoma" panose="020B0604030504040204" pitchFamily="34" charset="0"/>
            </a:endParaRPr>
          </a:p>
          <a:p>
            <a:pPr>
              <a:spcBef>
                <a:spcPct val="0"/>
              </a:spcBef>
              <a:buFontTx/>
              <a:buNone/>
            </a:pPr>
            <a:r>
              <a:rPr lang="en-US" sz="1400" b="1">
                <a:solidFill>
                  <a:srgbClr val="000000"/>
                </a:solidFill>
                <a:latin typeface="Tahoma" panose="020B0604030504040204" pitchFamily="34" charset="0"/>
              </a:rPr>
              <a:t>Y</a:t>
            </a:r>
          </a:p>
          <a:p>
            <a:pPr>
              <a:spcBef>
                <a:spcPct val="0"/>
              </a:spcBef>
              <a:buFontTx/>
              <a:buNone/>
            </a:pPr>
            <a:endParaRPr lang="en-US" sz="1400" b="1">
              <a:solidFill>
                <a:srgbClr val="000000"/>
              </a:solidFill>
              <a:latin typeface="Tahoma" panose="020B0604030504040204" pitchFamily="34" charset="0"/>
            </a:endParaRPr>
          </a:p>
          <a:p>
            <a:pPr>
              <a:spcBef>
                <a:spcPct val="0"/>
              </a:spcBef>
              <a:buFontTx/>
              <a:buNone/>
            </a:pPr>
            <a:r>
              <a:rPr lang="en-US" sz="1400" b="1">
                <a:solidFill>
                  <a:srgbClr val="000000"/>
                </a:solidFill>
                <a:latin typeface="Tahoma" panose="020B0604030504040204" pitchFamily="34" charset="0"/>
              </a:rPr>
              <a:t>C</a:t>
            </a:r>
          </a:p>
          <a:p>
            <a:pPr>
              <a:spcBef>
                <a:spcPct val="0"/>
              </a:spcBef>
              <a:buFontTx/>
              <a:buNone/>
            </a:pPr>
            <a:r>
              <a:rPr lang="en-US" sz="1400" b="1">
                <a:solidFill>
                  <a:srgbClr val="000000"/>
                </a:solidFill>
                <a:latin typeface="Tahoma" panose="020B0604030504040204" pitchFamily="34" charset="0"/>
              </a:rPr>
              <a:t>O</a:t>
            </a:r>
          </a:p>
          <a:p>
            <a:pPr>
              <a:spcBef>
                <a:spcPct val="0"/>
              </a:spcBef>
              <a:buFontTx/>
              <a:buNone/>
            </a:pPr>
            <a:r>
              <a:rPr lang="en-US" sz="1400" b="1">
                <a:solidFill>
                  <a:srgbClr val="000000"/>
                </a:solidFill>
                <a:latin typeface="Tahoma" panose="020B0604030504040204" pitchFamily="34" charset="0"/>
              </a:rPr>
              <a:t>N</a:t>
            </a:r>
          </a:p>
          <a:p>
            <a:pPr>
              <a:spcBef>
                <a:spcPct val="0"/>
              </a:spcBef>
              <a:buFontTx/>
              <a:buNone/>
            </a:pPr>
            <a:r>
              <a:rPr lang="en-US" sz="1400" b="1">
                <a:solidFill>
                  <a:srgbClr val="000000"/>
                </a:solidFill>
                <a:latin typeface="Tahoma" panose="020B0604030504040204" pitchFamily="34" charset="0"/>
              </a:rPr>
              <a:t>F</a:t>
            </a:r>
          </a:p>
          <a:p>
            <a:pPr>
              <a:spcBef>
                <a:spcPct val="0"/>
              </a:spcBef>
              <a:buFontTx/>
              <a:buNone/>
            </a:pPr>
            <a:r>
              <a:rPr lang="en-US" sz="1400" b="1">
                <a:solidFill>
                  <a:srgbClr val="000000"/>
                </a:solidFill>
                <a:latin typeface="Tahoma" panose="020B0604030504040204" pitchFamily="34" charset="0"/>
              </a:rPr>
              <a:t>I</a:t>
            </a:r>
          </a:p>
          <a:p>
            <a:pPr>
              <a:spcBef>
                <a:spcPct val="0"/>
              </a:spcBef>
              <a:buFontTx/>
              <a:buNone/>
            </a:pPr>
            <a:r>
              <a:rPr lang="en-US" sz="1400" b="1">
                <a:solidFill>
                  <a:srgbClr val="000000"/>
                </a:solidFill>
                <a:latin typeface="Tahoma" panose="020B0604030504040204" pitchFamily="34" charset="0"/>
              </a:rPr>
              <a:t>A</a:t>
            </a:r>
          </a:p>
          <a:p>
            <a:pPr>
              <a:spcBef>
                <a:spcPct val="0"/>
              </a:spcBef>
              <a:buFontTx/>
              <a:buNone/>
            </a:pPr>
            <a:r>
              <a:rPr lang="en-US" sz="1400" b="1">
                <a:solidFill>
                  <a:srgbClr val="000000"/>
                </a:solidFill>
                <a:latin typeface="Tahoma" panose="020B0604030504040204" pitchFamily="34" charset="0"/>
              </a:rPr>
              <a:t>N</a:t>
            </a:r>
          </a:p>
          <a:p>
            <a:pPr>
              <a:spcBef>
                <a:spcPct val="0"/>
              </a:spcBef>
              <a:buFontTx/>
              <a:buNone/>
            </a:pPr>
            <a:r>
              <a:rPr lang="en-US" sz="1400" b="1">
                <a:solidFill>
                  <a:srgbClr val="000000"/>
                </a:solidFill>
                <a:latin typeface="Tahoma" panose="020B0604030504040204" pitchFamily="34" charset="0"/>
              </a:rPr>
              <a:t>Z</a:t>
            </a:r>
          </a:p>
          <a:p>
            <a:pPr>
              <a:spcBef>
                <a:spcPct val="0"/>
              </a:spcBef>
              <a:buFontTx/>
              <a:buNone/>
            </a:pPr>
            <a:r>
              <a:rPr lang="en-US" sz="1400" b="1">
                <a:solidFill>
                  <a:srgbClr val="000000"/>
                </a:solidFill>
                <a:latin typeface="Tahoma" panose="020B0604030504040204" pitchFamily="34" charset="0"/>
              </a:rPr>
              <a:t>A</a:t>
            </a:r>
          </a:p>
          <a:p>
            <a:pPr>
              <a:spcBef>
                <a:spcPct val="0"/>
              </a:spcBef>
              <a:buFontTx/>
              <a:buNone/>
            </a:pPr>
            <a:endParaRPr lang="en-US" sz="1400" b="1">
              <a:solidFill>
                <a:srgbClr val="000000"/>
              </a:solidFill>
              <a:latin typeface="Tahoma" panose="020B0604030504040204" pitchFamily="34" charset="0"/>
            </a:endParaRPr>
          </a:p>
          <a:p>
            <a:pPr algn="ctr">
              <a:spcBef>
                <a:spcPct val="0"/>
              </a:spcBef>
              <a:buFontTx/>
              <a:buNone/>
            </a:pPr>
            <a:endParaRPr lang="es-CO" sz="1400" b="1">
              <a:latin typeface="Tahoma" panose="020B0604030504040204" pitchFamily="34" charset="0"/>
            </a:endParaRPr>
          </a:p>
        </p:txBody>
      </p:sp>
      <p:sp>
        <p:nvSpPr>
          <p:cNvPr id="144407" name="Rectangle 42"/>
          <p:cNvSpPr>
            <a:spLocks noChangeArrowheads="1"/>
          </p:cNvSpPr>
          <p:nvPr/>
        </p:nvSpPr>
        <p:spPr bwMode="auto">
          <a:xfrm>
            <a:off x="8562975" y="2590800"/>
            <a:ext cx="200025" cy="212725"/>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sz="1400" b="1">
              <a:solidFill>
                <a:srgbClr val="000000"/>
              </a:solidFill>
              <a:latin typeface="Tahoma" panose="020B0604030504040204" pitchFamily="34" charset="0"/>
            </a:endParaRPr>
          </a:p>
        </p:txBody>
      </p:sp>
      <p:sp>
        <p:nvSpPr>
          <p:cNvPr id="144408" name="Rectangle 43"/>
          <p:cNvSpPr>
            <a:spLocks noChangeArrowheads="1"/>
          </p:cNvSpPr>
          <p:nvPr/>
        </p:nvSpPr>
        <p:spPr bwMode="auto">
          <a:xfrm>
            <a:off x="8875713" y="2308225"/>
            <a:ext cx="0" cy="212725"/>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sz="1400" b="1">
              <a:solidFill>
                <a:srgbClr val="000000"/>
              </a:solidFill>
              <a:latin typeface="Arial" panose="020B0604020202020204" pitchFamily="34" charset="0"/>
            </a:endParaRPr>
          </a:p>
        </p:txBody>
      </p:sp>
      <p:sp>
        <p:nvSpPr>
          <p:cNvPr id="144409" name="Rectangle 44"/>
          <p:cNvSpPr>
            <a:spLocks noChangeArrowheads="1"/>
          </p:cNvSpPr>
          <p:nvPr/>
        </p:nvSpPr>
        <p:spPr bwMode="auto">
          <a:xfrm>
            <a:off x="363538" y="1863725"/>
            <a:ext cx="350837" cy="4079875"/>
          </a:xfrm>
          <a:prstGeom prst="rect">
            <a:avLst/>
          </a:prstGeom>
          <a:solidFill>
            <a:srgbClr val="66CCFF"/>
          </a:solidFill>
          <a:ln w="2698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144410" name="Rectangle 45"/>
          <p:cNvSpPr>
            <a:spLocks noChangeArrowheads="1"/>
          </p:cNvSpPr>
          <p:nvPr/>
        </p:nvSpPr>
        <p:spPr bwMode="auto">
          <a:xfrm flipH="1">
            <a:off x="436563" y="1987550"/>
            <a:ext cx="176212"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sz="1600" b="1">
                <a:solidFill>
                  <a:srgbClr val="000000"/>
                </a:solidFill>
                <a:latin typeface="Tahoma" panose="020B0604030504040204" pitchFamily="34" charset="0"/>
              </a:rPr>
              <a:t>CLIENTE</a:t>
            </a:r>
          </a:p>
          <a:p>
            <a:pPr algn="ctr">
              <a:spcBef>
                <a:spcPct val="0"/>
              </a:spcBef>
              <a:buFontTx/>
              <a:buNone/>
            </a:pPr>
            <a:endParaRPr lang="es-CO" sz="1600" b="1">
              <a:solidFill>
                <a:srgbClr val="000000"/>
              </a:solidFill>
              <a:latin typeface="Tahoma" panose="020B0604030504040204" pitchFamily="34" charset="0"/>
            </a:endParaRPr>
          </a:p>
          <a:p>
            <a:pPr algn="ctr">
              <a:spcBef>
                <a:spcPct val="0"/>
              </a:spcBef>
              <a:buFontTx/>
              <a:buNone/>
            </a:pPr>
            <a:r>
              <a:rPr lang="es-CO" sz="1600" b="1">
                <a:solidFill>
                  <a:srgbClr val="000000"/>
                </a:solidFill>
                <a:latin typeface="Tahoma" panose="020B0604030504040204" pitchFamily="34" charset="0"/>
              </a:rPr>
              <a:t>    EXTERNO</a:t>
            </a:r>
            <a:endParaRPr lang="es-CO" sz="1600">
              <a:latin typeface="Tahoma" panose="020B0604030504040204" pitchFamily="34" charset="0"/>
            </a:endParaRPr>
          </a:p>
        </p:txBody>
      </p:sp>
      <p:sp>
        <p:nvSpPr>
          <p:cNvPr id="144411" name="Rectangle 46"/>
          <p:cNvSpPr>
            <a:spLocks noChangeArrowheads="1"/>
          </p:cNvSpPr>
          <p:nvPr/>
        </p:nvSpPr>
        <p:spPr bwMode="auto">
          <a:xfrm>
            <a:off x="785813" y="2286000"/>
            <a:ext cx="280987" cy="2889250"/>
          </a:xfrm>
          <a:prstGeom prst="rect">
            <a:avLst/>
          </a:prstGeom>
          <a:solidFill>
            <a:srgbClr val="66CCFF"/>
          </a:solidFill>
          <a:ln w="2063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s-CO" sz="1600" b="1">
              <a:latin typeface="Tahoma" panose="020B0604030504040204" pitchFamily="34" charset="0"/>
            </a:endParaRPr>
          </a:p>
        </p:txBody>
      </p:sp>
      <p:sp>
        <p:nvSpPr>
          <p:cNvPr id="144412" name="Rectangle 47"/>
          <p:cNvSpPr>
            <a:spLocks noChangeArrowheads="1"/>
          </p:cNvSpPr>
          <p:nvPr/>
        </p:nvSpPr>
        <p:spPr bwMode="auto">
          <a:xfrm>
            <a:off x="855663" y="2368550"/>
            <a:ext cx="200025" cy="2339975"/>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sz="1400" b="1">
                <a:solidFill>
                  <a:srgbClr val="000000"/>
                </a:solidFill>
                <a:latin typeface="Tahoma" panose="020B0604030504040204" pitchFamily="34" charset="0"/>
              </a:rPr>
              <a:t>N</a:t>
            </a:r>
          </a:p>
          <a:p>
            <a:pPr algn="ctr">
              <a:spcBef>
                <a:spcPct val="0"/>
              </a:spcBef>
              <a:buFontTx/>
              <a:buNone/>
            </a:pPr>
            <a:r>
              <a:rPr lang="en-US" sz="1400" b="1">
                <a:solidFill>
                  <a:srgbClr val="000000"/>
                </a:solidFill>
                <a:latin typeface="Tahoma" panose="020B0604030504040204" pitchFamily="34" charset="0"/>
              </a:rPr>
              <a:t>E</a:t>
            </a:r>
          </a:p>
          <a:p>
            <a:pPr algn="ctr">
              <a:spcBef>
                <a:spcPct val="0"/>
              </a:spcBef>
              <a:buFontTx/>
              <a:buNone/>
            </a:pPr>
            <a:r>
              <a:rPr lang="en-US" sz="1400" b="1">
                <a:solidFill>
                  <a:srgbClr val="000000"/>
                </a:solidFill>
                <a:latin typeface="Tahoma" panose="020B0604030504040204" pitchFamily="34" charset="0"/>
              </a:rPr>
              <a:t>C</a:t>
            </a:r>
          </a:p>
          <a:p>
            <a:pPr algn="ctr">
              <a:spcBef>
                <a:spcPct val="0"/>
              </a:spcBef>
              <a:buFontTx/>
              <a:buNone/>
            </a:pPr>
            <a:r>
              <a:rPr lang="en-US" sz="1400" b="1">
                <a:solidFill>
                  <a:srgbClr val="000000"/>
                </a:solidFill>
                <a:latin typeface="Tahoma" panose="020B0604030504040204" pitchFamily="34" charset="0"/>
              </a:rPr>
              <a:t>E</a:t>
            </a:r>
          </a:p>
          <a:p>
            <a:pPr algn="ctr">
              <a:spcBef>
                <a:spcPct val="0"/>
              </a:spcBef>
              <a:buFontTx/>
              <a:buNone/>
            </a:pPr>
            <a:r>
              <a:rPr lang="en-US" sz="1400" b="1">
                <a:solidFill>
                  <a:srgbClr val="000000"/>
                </a:solidFill>
                <a:latin typeface="Tahoma" panose="020B0604030504040204" pitchFamily="34" charset="0"/>
              </a:rPr>
              <a:t>S</a:t>
            </a:r>
          </a:p>
          <a:p>
            <a:pPr algn="ctr">
              <a:spcBef>
                <a:spcPct val="0"/>
              </a:spcBef>
              <a:buFontTx/>
              <a:buNone/>
            </a:pPr>
            <a:r>
              <a:rPr lang="en-US" sz="1400" b="1">
                <a:solidFill>
                  <a:srgbClr val="000000"/>
                </a:solidFill>
                <a:latin typeface="Tahoma" panose="020B0604030504040204" pitchFamily="34" charset="0"/>
              </a:rPr>
              <a:t>I</a:t>
            </a:r>
          </a:p>
          <a:p>
            <a:pPr algn="ctr">
              <a:spcBef>
                <a:spcPct val="0"/>
              </a:spcBef>
              <a:buFontTx/>
              <a:buNone/>
            </a:pPr>
            <a:r>
              <a:rPr lang="en-US" sz="1400" b="1">
                <a:solidFill>
                  <a:srgbClr val="000000"/>
                </a:solidFill>
                <a:latin typeface="Tahoma" panose="020B0604030504040204" pitchFamily="34" charset="0"/>
              </a:rPr>
              <a:t>D</a:t>
            </a:r>
          </a:p>
          <a:p>
            <a:pPr algn="ctr">
              <a:spcBef>
                <a:spcPct val="0"/>
              </a:spcBef>
              <a:buFontTx/>
              <a:buNone/>
            </a:pPr>
            <a:r>
              <a:rPr lang="en-US" sz="1400" b="1">
                <a:solidFill>
                  <a:srgbClr val="000000"/>
                </a:solidFill>
                <a:latin typeface="Tahoma" panose="020B0604030504040204" pitchFamily="34" charset="0"/>
              </a:rPr>
              <a:t>A</a:t>
            </a:r>
          </a:p>
          <a:p>
            <a:pPr algn="ctr">
              <a:spcBef>
                <a:spcPct val="0"/>
              </a:spcBef>
              <a:buFontTx/>
              <a:buNone/>
            </a:pPr>
            <a:r>
              <a:rPr lang="en-US" sz="1400" b="1">
                <a:solidFill>
                  <a:srgbClr val="000000"/>
                </a:solidFill>
                <a:latin typeface="Tahoma" panose="020B0604030504040204" pitchFamily="34" charset="0"/>
              </a:rPr>
              <a:t>D</a:t>
            </a:r>
          </a:p>
          <a:p>
            <a:pPr algn="ctr">
              <a:spcBef>
                <a:spcPct val="0"/>
              </a:spcBef>
              <a:buFontTx/>
              <a:buNone/>
            </a:pPr>
            <a:r>
              <a:rPr lang="en-US" sz="1400" b="1">
                <a:solidFill>
                  <a:srgbClr val="000000"/>
                </a:solidFill>
                <a:latin typeface="Tahoma" panose="020B0604030504040204" pitchFamily="34" charset="0"/>
              </a:rPr>
              <a:t>E</a:t>
            </a:r>
          </a:p>
          <a:p>
            <a:pPr algn="ctr">
              <a:spcBef>
                <a:spcPct val="0"/>
              </a:spcBef>
              <a:buFontTx/>
              <a:buNone/>
            </a:pPr>
            <a:r>
              <a:rPr lang="en-US" sz="1400" b="1">
                <a:solidFill>
                  <a:srgbClr val="000000"/>
                </a:solidFill>
                <a:latin typeface="Tahoma" panose="020B0604030504040204" pitchFamily="34" charset="0"/>
              </a:rPr>
              <a:t>S</a:t>
            </a:r>
          </a:p>
        </p:txBody>
      </p:sp>
      <p:sp>
        <p:nvSpPr>
          <p:cNvPr id="144413" name="Line 48"/>
          <p:cNvSpPr>
            <a:spLocks noChangeShapeType="1"/>
          </p:cNvSpPr>
          <p:nvPr/>
        </p:nvSpPr>
        <p:spPr bwMode="auto">
          <a:xfrm>
            <a:off x="925513" y="5334000"/>
            <a:ext cx="1266825" cy="0"/>
          </a:xfrm>
          <a:prstGeom prst="line">
            <a:avLst/>
          </a:prstGeom>
          <a:noFill/>
          <a:ln w="1016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CO"/>
          </a:p>
        </p:txBody>
      </p:sp>
      <p:sp>
        <p:nvSpPr>
          <p:cNvPr id="144414" name="Text Box 49"/>
          <p:cNvSpPr txBox="1">
            <a:spLocks noChangeArrowheads="1"/>
          </p:cNvSpPr>
          <p:nvPr/>
        </p:nvSpPr>
        <p:spPr bwMode="auto">
          <a:xfrm>
            <a:off x="1066800" y="5800725"/>
            <a:ext cx="1439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sz="1800" b="1">
                <a:latin typeface="Tahoma" panose="020B0604030504040204" pitchFamily="34" charset="0"/>
              </a:rPr>
              <a:t>ENTRADAS</a:t>
            </a:r>
          </a:p>
        </p:txBody>
      </p:sp>
      <p:sp>
        <p:nvSpPr>
          <p:cNvPr id="144415" name="Line 50"/>
          <p:cNvSpPr>
            <a:spLocks noChangeShapeType="1"/>
          </p:cNvSpPr>
          <p:nvPr/>
        </p:nvSpPr>
        <p:spPr bwMode="auto">
          <a:xfrm>
            <a:off x="5867400" y="5318125"/>
            <a:ext cx="2057400" cy="0"/>
          </a:xfrm>
          <a:prstGeom prst="line">
            <a:avLst/>
          </a:prstGeom>
          <a:noFill/>
          <a:ln w="1016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CO"/>
          </a:p>
        </p:txBody>
      </p:sp>
      <p:sp>
        <p:nvSpPr>
          <p:cNvPr id="144416" name="Text Box 51"/>
          <p:cNvSpPr txBox="1">
            <a:spLocks noChangeArrowheads="1"/>
          </p:cNvSpPr>
          <p:nvPr/>
        </p:nvSpPr>
        <p:spPr bwMode="auto">
          <a:xfrm>
            <a:off x="6096000" y="4556125"/>
            <a:ext cx="1828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sz="1600" b="1">
                <a:latin typeface="Tahoma" panose="020B0604030504040204" pitchFamily="34" charset="0"/>
              </a:rPr>
              <a:t>RESULTADOS ALCANZADOS</a:t>
            </a:r>
          </a:p>
        </p:txBody>
      </p:sp>
      <p:sp>
        <p:nvSpPr>
          <p:cNvPr id="144417" name="AutoShape 52"/>
          <p:cNvSpPr>
            <a:spLocks noChangeArrowheads="1"/>
          </p:cNvSpPr>
          <p:nvPr/>
        </p:nvSpPr>
        <p:spPr bwMode="auto">
          <a:xfrm>
            <a:off x="2667000" y="990600"/>
            <a:ext cx="3505200" cy="1676400"/>
          </a:xfrm>
          <a:prstGeom prst="sun">
            <a:avLst>
              <a:gd name="adj" fmla="val 12500"/>
            </a:avLst>
          </a:prstGeom>
          <a:solidFill>
            <a:srgbClr val="6699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s-CO" sz="1600">
                <a:latin typeface="Tahoma" panose="020B0604030504040204" pitchFamily="34" charset="0"/>
              </a:rPr>
              <a:t>POLÍTICA</a:t>
            </a:r>
          </a:p>
          <a:p>
            <a:pPr algn="ctr">
              <a:lnSpc>
                <a:spcPct val="80000"/>
              </a:lnSpc>
              <a:spcBef>
                <a:spcPct val="0"/>
              </a:spcBef>
              <a:buFontTx/>
              <a:buNone/>
            </a:pPr>
            <a:r>
              <a:rPr lang="es-CO" sz="1600">
                <a:latin typeface="Tahoma" panose="020B0604030504040204" pitchFamily="34" charset="0"/>
              </a:rPr>
              <a:t>COMPROMISO PARA:</a:t>
            </a:r>
          </a:p>
          <a:p>
            <a:pPr algn="ctr">
              <a:lnSpc>
                <a:spcPct val="80000"/>
              </a:lnSpc>
              <a:spcBef>
                <a:spcPct val="0"/>
              </a:spcBef>
              <a:buFontTx/>
              <a:buChar char="•"/>
            </a:pPr>
            <a:r>
              <a:rPr lang="es-CO" sz="1600">
                <a:latin typeface="Tahoma" panose="020B0604030504040204" pitchFamily="34" charset="0"/>
              </a:rPr>
              <a:t>Cumplir requisitos</a:t>
            </a:r>
          </a:p>
          <a:p>
            <a:pPr algn="ctr">
              <a:lnSpc>
                <a:spcPct val="80000"/>
              </a:lnSpc>
              <a:spcBef>
                <a:spcPct val="0"/>
              </a:spcBef>
              <a:buFontTx/>
              <a:buChar char="•"/>
            </a:pPr>
            <a:r>
              <a:rPr lang="es-CO" sz="1600">
                <a:latin typeface="Tahoma" panose="020B0604030504040204" pitchFamily="34" charset="0"/>
              </a:rPr>
              <a:t>Mejora continua</a:t>
            </a:r>
            <a:endParaRPr lang="es-ES" sz="2400">
              <a:latin typeface="Tahoma" panose="020B0604030504040204" pitchFamily="34" charset="0"/>
            </a:endParaRPr>
          </a:p>
        </p:txBody>
      </p:sp>
      <p:sp>
        <p:nvSpPr>
          <p:cNvPr id="144418" name="Line 53"/>
          <p:cNvSpPr>
            <a:spLocks noChangeShapeType="1"/>
          </p:cNvSpPr>
          <p:nvPr/>
        </p:nvSpPr>
        <p:spPr bwMode="auto">
          <a:xfrm>
            <a:off x="3059113" y="3413125"/>
            <a:ext cx="903287" cy="26670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s-CO"/>
          </a:p>
        </p:txBody>
      </p:sp>
      <p:sp>
        <p:nvSpPr>
          <p:cNvPr id="144419" name="AutoShape 54"/>
          <p:cNvSpPr>
            <a:spLocks noChangeArrowheads="1"/>
          </p:cNvSpPr>
          <p:nvPr/>
        </p:nvSpPr>
        <p:spPr bwMode="auto">
          <a:xfrm rot="-629517">
            <a:off x="927100" y="1749425"/>
            <a:ext cx="1752600" cy="30638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FF"/>
          </a:solidFill>
          <a:ln w="25400">
            <a:solidFill>
              <a:schemeClr val="tx1"/>
            </a:solidFill>
            <a:miter lim="800000"/>
            <a:headEnd/>
            <a:tailEnd/>
          </a:ln>
        </p:spPr>
        <p:txBody>
          <a:bodyPr wrap="none" anchor="ctr"/>
          <a:lstStyle/>
          <a:p>
            <a:endParaRPr lang="es-CO"/>
          </a:p>
        </p:txBody>
      </p:sp>
      <p:sp>
        <p:nvSpPr>
          <p:cNvPr id="144420" name="AutoShape 55"/>
          <p:cNvSpPr>
            <a:spLocks noChangeArrowheads="1"/>
          </p:cNvSpPr>
          <p:nvPr/>
        </p:nvSpPr>
        <p:spPr bwMode="auto">
          <a:xfrm rot="-10273502">
            <a:off x="6027738" y="1600200"/>
            <a:ext cx="1752600" cy="303213"/>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s-CO"/>
          </a:p>
        </p:txBody>
      </p:sp>
      <p:sp>
        <p:nvSpPr>
          <p:cNvPr id="144421" name="Text Box 56"/>
          <p:cNvSpPr txBox="1">
            <a:spLocks noChangeArrowheads="1"/>
          </p:cNvSpPr>
          <p:nvPr/>
        </p:nvSpPr>
        <p:spPr bwMode="auto">
          <a:xfrm>
            <a:off x="228600" y="6324600"/>
            <a:ext cx="856297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CO" sz="2400">
                <a:latin typeface="Tahoma" panose="020B0604030504040204" pitchFamily="34" charset="0"/>
              </a:rPr>
              <a:t>COMPROMISO DE LA DIRECCIÓN Y ENFOQUE AL CLIENTE</a:t>
            </a:r>
            <a:endParaRPr lang="es-ES" sz="2400">
              <a:latin typeface="Tahoma" panose="020B0604030504040204" pitchFamily="34" charset="0"/>
            </a:endParaRPr>
          </a:p>
        </p:txBody>
      </p:sp>
      <p:sp>
        <p:nvSpPr>
          <p:cNvPr id="144422" name="Oval 57"/>
          <p:cNvSpPr>
            <a:spLocks noChangeArrowheads="1"/>
          </p:cNvSpPr>
          <p:nvPr/>
        </p:nvSpPr>
        <p:spPr bwMode="auto">
          <a:xfrm>
            <a:off x="1447800" y="2879725"/>
            <a:ext cx="1952625" cy="625475"/>
          </a:xfrm>
          <a:prstGeom prst="ellipse">
            <a:avLst/>
          </a:prstGeom>
          <a:solidFill>
            <a:schemeClr val="bg1"/>
          </a:solidFill>
          <a:ln w="9525">
            <a:solidFill>
              <a:schemeClr val="tx1"/>
            </a:solidFill>
            <a:round/>
            <a:headEnd/>
            <a:tailEnd/>
          </a:ln>
        </p:spPr>
        <p:txBody>
          <a:bodyPr lIns="0" tIns="0" rIns="0" bIns="0"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s-CO" sz="1600">
                <a:latin typeface="Tahoma" panose="020B0604030504040204" pitchFamily="34" charset="0"/>
              </a:rPr>
              <a:t>OBJETIVO</a:t>
            </a:r>
          </a:p>
          <a:p>
            <a:pPr algn="ctr">
              <a:lnSpc>
                <a:spcPct val="80000"/>
              </a:lnSpc>
              <a:spcBef>
                <a:spcPct val="0"/>
              </a:spcBef>
              <a:buFontTx/>
              <a:buNone/>
            </a:pPr>
            <a:r>
              <a:rPr lang="es-CO" sz="1600">
                <a:latin typeface="Tahoma" panose="020B0604030504040204" pitchFamily="34" charset="0"/>
              </a:rPr>
              <a:t>DE CALIDAD</a:t>
            </a:r>
          </a:p>
        </p:txBody>
      </p:sp>
      <p:sp>
        <p:nvSpPr>
          <p:cNvPr id="144423" name="Oval 58"/>
          <p:cNvSpPr>
            <a:spLocks noChangeArrowheads="1"/>
          </p:cNvSpPr>
          <p:nvPr/>
        </p:nvSpPr>
        <p:spPr bwMode="auto">
          <a:xfrm>
            <a:off x="3581400" y="3032125"/>
            <a:ext cx="1911350" cy="701675"/>
          </a:xfrm>
          <a:prstGeom prst="ellipse">
            <a:avLst/>
          </a:prstGeom>
          <a:solidFill>
            <a:schemeClr val="bg1"/>
          </a:solidFill>
          <a:ln w="9525">
            <a:solidFill>
              <a:schemeClr val="tx1"/>
            </a:solidFill>
            <a:round/>
            <a:headEnd/>
            <a:tailEnd/>
          </a:ln>
        </p:spPr>
        <p:txBody>
          <a:bodyPr lIns="0" tIns="0" rIns="0" bIns="0"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s-CO" sz="1600">
                <a:latin typeface="Tahoma" panose="020B0604030504040204" pitchFamily="34" charset="0"/>
              </a:rPr>
              <a:t>OBJETIVO</a:t>
            </a:r>
          </a:p>
          <a:p>
            <a:pPr algn="ctr">
              <a:lnSpc>
                <a:spcPct val="80000"/>
              </a:lnSpc>
              <a:spcBef>
                <a:spcPct val="0"/>
              </a:spcBef>
              <a:buFontTx/>
              <a:buNone/>
            </a:pPr>
            <a:r>
              <a:rPr lang="es-CO" sz="1600">
                <a:latin typeface="Tahoma" panose="020B0604030504040204" pitchFamily="34" charset="0"/>
              </a:rPr>
              <a:t>DE CALIDAD</a:t>
            </a:r>
          </a:p>
        </p:txBody>
      </p:sp>
      <p:sp>
        <p:nvSpPr>
          <p:cNvPr id="144424" name="Oval 59"/>
          <p:cNvSpPr>
            <a:spLocks noChangeArrowheads="1"/>
          </p:cNvSpPr>
          <p:nvPr/>
        </p:nvSpPr>
        <p:spPr bwMode="auto">
          <a:xfrm>
            <a:off x="5638800" y="2574925"/>
            <a:ext cx="2062163" cy="777875"/>
          </a:xfrm>
          <a:prstGeom prst="ellipse">
            <a:avLst/>
          </a:prstGeom>
          <a:solidFill>
            <a:schemeClr val="bg1"/>
          </a:solidFill>
          <a:ln w="9525">
            <a:solidFill>
              <a:schemeClr val="tx1"/>
            </a:solidFill>
            <a:round/>
            <a:headEnd/>
            <a:tailEnd/>
          </a:ln>
        </p:spPr>
        <p:txBody>
          <a:bodyPr lIns="0" tIns="0" rIns="0" bIns="0"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s-CO" sz="1600">
                <a:latin typeface="Tahoma" panose="020B0604030504040204" pitchFamily="34" charset="0"/>
              </a:rPr>
              <a:t>OBJETIVO</a:t>
            </a:r>
          </a:p>
          <a:p>
            <a:pPr algn="ctr">
              <a:lnSpc>
                <a:spcPct val="80000"/>
              </a:lnSpc>
              <a:spcBef>
                <a:spcPct val="0"/>
              </a:spcBef>
              <a:buFontTx/>
              <a:buNone/>
            </a:pPr>
            <a:r>
              <a:rPr lang="es-CO" sz="1600">
                <a:latin typeface="Tahoma" panose="020B0604030504040204" pitchFamily="34" charset="0"/>
              </a:rPr>
              <a:t>DE CALIDAD</a:t>
            </a:r>
          </a:p>
        </p:txBody>
      </p:sp>
      <p:pic>
        <p:nvPicPr>
          <p:cNvPr id="144425" name="Picture 60" descr="arrow_blue_rt_md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00025"/>
            <a:ext cx="1143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26" name="Picture 61" descr="BD15354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46125"/>
            <a:ext cx="13795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885426"/>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188913"/>
            <a:ext cx="81534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98" tIns="39999" rIns="79998" bIns="39999"/>
          <a:lstStyle>
            <a:lvl1pPr defTabSz="800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001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001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001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001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001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2400" b="1">
              <a:solidFill>
                <a:schemeClr val="hlink"/>
              </a:solidFill>
              <a:latin typeface="Times New Roman" panose="02020603050405020304" pitchFamily="18" charset="0"/>
            </a:endParaRPr>
          </a:p>
        </p:txBody>
      </p:sp>
      <p:sp>
        <p:nvSpPr>
          <p:cNvPr id="150531" name="Rectangle 3"/>
          <p:cNvSpPr>
            <a:spLocks noChangeArrowheads="1"/>
          </p:cNvSpPr>
          <p:nvPr/>
        </p:nvSpPr>
        <p:spPr bwMode="auto">
          <a:xfrm>
            <a:off x="1905000" y="2667000"/>
            <a:ext cx="6248400" cy="22860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9166" tIns="38888" rIns="79166" bIns="38888" anchor="ctr"/>
          <a:lstStyle>
            <a:lvl1pPr defTabSz="800100">
              <a:defRPr>
                <a:solidFill>
                  <a:schemeClr val="tx1"/>
                </a:solidFill>
                <a:latin typeface="Arial" panose="020B0604020202020204" pitchFamily="34" charset="0"/>
                <a:cs typeface="Arial" panose="020B0604020202020204" pitchFamily="34" charset="0"/>
              </a:defRPr>
            </a:lvl1pPr>
            <a:lvl2pPr defTabSz="800100">
              <a:defRPr>
                <a:solidFill>
                  <a:schemeClr val="tx1"/>
                </a:solidFill>
                <a:latin typeface="Arial" panose="020B0604020202020204" pitchFamily="34" charset="0"/>
                <a:cs typeface="Arial" panose="020B0604020202020204" pitchFamily="34" charset="0"/>
              </a:defRPr>
            </a:lvl2pPr>
            <a:lvl3pPr defTabSz="800100">
              <a:defRPr>
                <a:solidFill>
                  <a:schemeClr val="tx1"/>
                </a:solidFill>
                <a:latin typeface="Arial" panose="020B0604020202020204" pitchFamily="34" charset="0"/>
                <a:cs typeface="Arial" panose="020B0604020202020204" pitchFamily="34" charset="0"/>
              </a:defRPr>
            </a:lvl3pPr>
            <a:lvl4pPr defTabSz="800100">
              <a:defRPr>
                <a:solidFill>
                  <a:schemeClr val="tx1"/>
                </a:solidFill>
                <a:latin typeface="Arial" panose="020B0604020202020204" pitchFamily="34" charset="0"/>
                <a:cs typeface="Arial" panose="020B0604020202020204" pitchFamily="34" charset="0"/>
              </a:defRPr>
            </a:lvl4pPr>
            <a:lvl5pPr defTabSz="800100">
              <a:defRPr>
                <a:solidFill>
                  <a:schemeClr val="tx1"/>
                </a:solidFill>
                <a:latin typeface="Arial" panose="020B0604020202020204" pitchFamily="34" charset="0"/>
                <a:cs typeface="Arial" panose="020B0604020202020204" pitchFamily="34" charset="0"/>
              </a:defRPr>
            </a:lvl5pPr>
            <a:lvl6pPr marL="2284413" indent="1588" defTabSz="800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800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800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800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Clr>
                <a:schemeClr val="accent1"/>
              </a:buClr>
              <a:buSzPct val="75000"/>
              <a:buFont typeface="Monotype Sorts" pitchFamily="2" charset="2"/>
              <a:buChar char="ä"/>
            </a:pPr>
            <a:endParaRPr kumimoji="1" lang="es-MX" sz="2100">
              <a:solidFill>
                <a:srgbClr val="000066"/>
              </a:solidFill>
            </a:endParaRPr>
          </a:p>
        </p:txBody>
      </p:sp>
      <p:sp>
        <p:nvSpPr>
          <p:cNvPr id="253956" name="Text Box 4"/>
          <p:cNvSpPr txBox="1">
            <a:spLocks noChangeArrowheads="1"/>
          </p:cNvSpPr>
          <p:nvPr/>
        </p:nvSpPr>
        <p:spPr bwMode="auto">
          <a:xfrm>
            <a:off x="1265238" y="47625"/>
            <a:ext cx="6238875" cy="860425"/>
          </a:xfrm>
          <a:prstGeom prst="rect">
            <a:avLst/>
          </a:prstGeom>
          <a:noFill/>
          <a:ln w="9525">
            <a:noFill/>
            <a:miter lim="800000"/>
            <a:headEnd/>
            <a:tailEnd/>
          </a:ln>
          <a:effectLst/>
        </p:spPr>
        <p:txBody>
          <a:bodyPr>
            <a:spAutoFit/>
          </a:bodyPr>
          <a:lstStyle/>
          <a:p>
            <a:pPr algn="ctr">
              <a:lnSpc>
                <a:spcPct val="90000"/>
              </a:lnSpc>
              <a:defRPr/>
            </a:pPr>
            <a:r>
              <a:rPr lang="es-ES" sz="2800" b="1">
                <a:solidFill>
                  <a:schemeClr val="hlink"/>
                </a:solidFill>
                <a:effectLst>
                  <a:outerShdw blurRad="38100" dist="38100" dir="2700000" algn="tl">
                    <a:srgbClr val="C0C0C0"/>
                  </a:outerShdw>
                </a:effectLst>
                <a:latin typeface="Tahoma" pitchFamily="34" charset="0"/>
              </a:rPr>
              <a:t>SISTEMA  DE  CALIDAD   </a:t>
            </a:r>
          </a:p>
          <a:p>
            <a:pPr algn="ctr">
              <a:lnSpc>
                <a:spcPct val="90000"/>
              </a:lnSpc>
              <a:defRPr/>
            </a:pPr>
            <a:r>
              <a:rPr lang="es-ES" sz="2800" b="1">
                <a:solidFill>
                  <a:schemeClr val="hlink"/>
                </a:solidFill>
                <a:effectLst>
                  <a:outerShdw blurRad="38100" dist="38100" dir="2700000" algn="tl">
                    <a:srgbClr val="C0C0C0"/>
                  </a:outerShdw>
                </a:effectLst>
                <a:latin typeface="Tahoma" pitchFamily="34" charset="0"/>
              </a:rPr>
              <a:t>EN  LA  GESTIÓN  ESCOLAR </a:t>
            </a:r>
          </a:p>
        </p:txBody>
      </p:sp>
      <p:sp>
        <p:nvSpPr>
          <p:cNvPr id="253957" name="Oval 5"/>
          <p:cNvSpPr>
            <a:spLocks noChangeArrowheads="1"/>
          </p:cNvSpPr>
          <p:nvPr/>
        </p:nvSpPr>
        <p:spPr bwMode="auto">
          <a:xfrm>
            <a:off x="2243138" y="981075"/>
            <a:ext cx="5033962" cy="4968875"/>
          </a:xfrm>
          <a:prstGeom prst="ellipse">
            <a:avLst/>
          </a:prstGeom>
          <a:solidFill>
            <a:srgbClr val="FFFFFF"/>
          </a:solidFill>
          <a:ln w="19050">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sz="1400">
              <a:latin typeface="Arial" panose="020B0604020202020204" pitchFamily="34" charset="0"/>
            </a:endParaRPr>
          </a:p>
        </p:txBody>
      </p:sp>
      <p:sp>
        <p:nvSpPr>
          <p:cNvPr id="253958" name="Oval 6"/>
          <p:cNvSpPr>
            <a:spLocks noChangeArrowheads="1"/>
          </p:cNvSpPr>
          <p:nvPr/>
        </p:nvSpPr>
        <p:spPr bwMode="auto">
          <a:xfrm>
            <a:off x="2317750" y="2276475"/>
            <a:ext cx="2705100" cy="2520950"/>
          </a:xfrm>
          <a:prstGeom prst="ellipse">
            <a:avLst/>
          </a:prstGeom>
          <a:solidFill>
            <a:srgbClr val="FFFFFF"/>
          </a:solidFill>
          <a:ln w="9525">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253959" name="Text Box 7"/>
          <p:cNvSpPr txBox="1">
            <a:spLocks noChangeArrowheads="1"/>
          </p:cNvSpPr>
          <p:nvPr/>
        </p:nvSpPr>
        <p:spPr bwMode="auto">
          <a:xfrm>
            <a:off x="2243138" y="3429000"/>
            <a:ext cx="180181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sz="1400" b="1">
                <a:latin typeface="Arial" panose="020B0604020202020204" pitchFamily="34" charset="0"/>
                <a:cs typeface="Times New Roman" panose="02020603050405020304" pitchFamily="18" charset="0"/>
              </a:rPr>
              <a:t>ADMINISTRATIVO</a:t>
            </a:r>
            <a:endParaRPr lang="es-CO" b="1">
              <a:latin typeface="Arial" panose="020B0604020202020204" pitchFamily="34" charset="0"/>
              <a:cs typeface="Times New Roman" panose="02020603050405020304" pitchFamily="18" charset="0"/>
            </a:endParaRPr>
          </a:p>
        </p:txBody>
      </p:sp>
      <p:sp>
        <p:nvSpPr>
          <p:cNvPr id="253960" name="Text Box 8"/>
          <p:cNvSpPr txBox="1">
            <a:spLocks noChangeArrowheads="1"/>
          </p:cNvSpPr>
          <p:nvPr/>
        </p:nvSpPr>
        <p:spPr bwMode="auto">
          <a:xfrm>
            <a:off x="5775325" y="3429000"/>
            <a:ext cx="15763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sz="1400" b="1">
                <a:latin typeface="Arial" panose="020B0604020202020204" pitchFamily="34" charset="0"/>
                <a:cs typeface="Times New Roman" panose="02020603050405020304" pitchFamily="18" charset="0"/>
              </a:rPr>
              <a:t>PEDAGOGICO</a:t>
            </a:r>
            <a:endParaRPr lang="es-CO" b="1">
              <a:latin typeface="Arial" panose="020B0604020202020204" pitchFamily="34" charset="0"/>
              <a:cs typeface="Times New Roman" panose="02020603050405020304" pitchFamily="18" charset="0"/>
            </a:endParaRPr>
          </a:p>
        </p:txBody>
      </p:sp>
      <p:sp>
        <p:nvSpPr>
          <p:cNvPr id="253961" name="Text Box 9"/>
          <p:cNvSpPr txBox="1">
            <a:spLocks noChangeArrowheads="1"/>
          </p:cNvSpPr>
          <p:nvPr/>
        </p:nvSpPr>
        <p:spPr bwMode="auto">
          <a:xfrm>
            <a:off x="3895725" y="4724400"/>
            <a:ext cx="20304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sz="1400" b="1">
                <a:latin typeface="Arial" panose="020B0604020202020204" pitchFamily="34" charset="0"/>
                <a:cs typeface="Times New Roman" panose="02020603050405020304" pitchFamily="18" charset="0"/>
              </a:rPr>
              <a:t>COMUNITARIO</a:t>
            </a:r>
            <a:endParaRPr lang="es-CO" b="1">
              <a:latin typeface="Arial" panose="020B0604020202020204" pitchFamily="34" charset="0"/>
              <a:cs typeface="Times New Roman" panose="02020603050405020304" pitchFamily="18" charset="0"/>
            </a:endParaRPr>
          </a:p>
        </p:txBody>
      </p:sp>
      <p:sp>
        <p:nvSpPr>
          <p:cNvPr id="253962" name="Text Box 10"/>
          <p:cNvSpPr txBox="1">
            <a:spLocks noChangeArrowheads="1"/>
          </p:cNvSpPr>
          <p:nvPr/>
        </p:nvSpPr>
        <p:spPr bwMode="auto">
          <a:xfrm>
            <a:off x="187325" y="1773238"/>
            <a:ext cx="1727200" cy="4103687"/>
          </a:xfrm>
          <a:prstGeom prst="rect">
            <a:avLst/>
          </a:prstGeom>
          <a:solidFill>
            <a:srgbClr val="FFFFFF"/>
          </a:solidFill>
          <a:ln w="38100">
            <a:solidFill>
              <a:srgbClr val="000000"/>
            </a:solidFill>
            <a:miter lim="800000"/>
            <a:headEnd/>
            <a:tailEnd/>
          </a:ln>
        </p:spPr>
        <p:txBody>
          <a:bodyPr/>
          <a:lstStyle>
            <a:lvl1pPr>
              <a:spcBef>
                <a:spcPct val="20000"/>
              </a:spcBef>
              <a:buFont typeface="Arial" panose="020B0604020202020204" pitchFamily="34" charset="0"/>
              <a:buChar char="•"/>
              <a:tabLst>
                <a:tab pos="227013" algn="l"/>
                <a:tab pos="37719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7013" algn="l"/>
                <a:tab pos="37719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7013" algn="l"/>
                <a:tab pos="37719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7013" algn="l"/>
                <a:tab pos="37719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7013" algn="l"/>
                <a:tab pos="37719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7013" algn="l"/>
                <a:tab pos="37719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7013" algn="l"/>
                <a:tab pos="37719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7013" algn="l"/>
                <a:tab pos="37719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7013" algn="l"/>
                <a:tab pos="3771900" algn="l"/>
              </a:tabLst>
              <a:defRPr sz="2000">
                <a:solidFill>
                  <a:schemeClr val="tx1"/>
                </a:solidFill>
                <a:latin typeface="Calibri" panose="020F0502020204030204" pitchFamily="34" charset="0"/>
              </a:defRPr>
            </a:lvl9pPr>
          </a:lstStyle>
          <a:p>
            <a:pPr algn="ctr" defTabSz="914400">
              <a:spcBef>
                <a:spcPct val="0"/>
              </a:spcBef>
              <a:buFontTx/>
              <a:buNone/>
            </a:pPr>
            <a:r>
              <a:rPr lang="es-CO" sz="2000" b="1" i="1">
                <a:solidFill>
                  <a:schemeClr val="hlink"/>
                </a:solidFill>
                <a:latin typeface="Arial Narrow" panose="020B0606020202030204" pitchFamily="34" charset="0"/>
                <a:cs typeface="Times New Roman" panose="02020603050405020304" pitchFamily="18" charset="0"/>
              </a:rPr>
              <a:t>ENTRADAS</a:t>
            </a:r>
            <a:r>
              <a:rPr lang="es-CO" sz="1600" b="1" i="1">
                <a:solidFill>
                  <a:srgbClr val="336600"/>
                </a:solidFill>
                <a:latin typeface="Arial Narrow" panose="020B0606020202030204" pitchFamily="34" charset="0"/>
                <a:cs typeface="Times New Roman" panose="02020603050405020304" pitchFamily="18" charset="0"/>
              </a:rPr>
              <a:t> </a:t>
            </a:r>
          </a:p>
          <a:p>
            <a:pPr defTabSz="914400">
              <a:spcBef>
                <a:spcPct val="0"/>
              </a:spcBef>
              <a:buFontTx/>
              <a:buNone/>
            </a:pPr>
            <a:endParaRPr lang="es-CO" sz="1000">
              <a:latin typeface="Arial Narrow" panose="020B0606020202030204" pitchFamily="34" charset="0"/>
              <a:cs typeface="Times New Roman" panose="02020603050405020304" pitchFamily="18" charset="0"/>
            </a:endParaRPr>
          </a:p>
          <a:p>
            <a:pPr defTabSz="914400">
              <a:spcBef>
                <a:spcPct val="0"/>
              </a:spcBef>
              <a:buFontTx/>
              <a:buNone/>
            </a:pPr>
            <a:endParaRPr lang="es-CO" sz="1000">
              <a:latin typeface="Arial Narrow" panose="020B0606020202030204" pitchFamily="34" charset="0"/>
              <a:cs typeface="Times New Roman" panose="02020603050405020304" pitchFamily="18" charset="0"/>
            </a:endParaRPr>
          </a:p>
          <a:p>
            <a:pPr defTabSz="914400">
              <a:spcBef>
                <a:spcPct val="0"/>
              </a:spcBef>
              <a:buFontTx/>
              <a:buNone/>
            </a:pPr>
            <a:r>
              <a:rPr lang="es-CO" sz="1400">
                <a:latin typeface="Arial Narrow" panose="020B0606020202030204" pitchFamily="34" charset="0"/>
                <a:cs typeface="Times New Roman" panose="02020603050405020304" pitchFamily="18" charset="0"/>
              </a:rPr>
              <a:t>Legales,  de Política Educativa,</a:t>
            </a:r>
            <a:endParaRPr lang="es-CO" sz="1800">
              <a:latin typeface="Arial Narrow" panose="020B0606020202030204" pitchFamily="34" charset="0"/>
              <a:cs typeface="Times New Roman" panose="02020603050405020304" pitchFamily="18" charset="0"/>
            </a:endParaRPr>
          </a:p>
          <a:p>
            <a:pPr defTabSz="914400">
              <a:spcBef>
                <a:spcPct val="0"/>
              </a:spcBef>
              <a:buFontTx/>
              <a:buNone/>
            </a:pPr>
            <a:endParaRPr lang="es-CO" sz="1400">
              <a:latin typeface="Arial Narrow" panose="020B0606020202030204" pitchFamily="34" charset="0"/>
              <a:cs typeface="Times New Roman" panose="02020603050405020304" pitchFamily="18" charset="0"/>
            </a:endParaRPr>
          </a:p>
          <a:p>
            <a:pPr defTabSz="914400">
              <a:spcBef>
                <a:spcPct val="0"/>
              </a:spcBef>
              <a:buFontTx/>
              <a:buNone/>
            </a:pPr>
            <a:endParaRPr lang="es-CO" sz="1000">
              <a:latin typeface="Arial Narrow" panose="020B0606020202030204" pitchFamily="34" charset="0"/>
              <a:cs typeface="Times New Roman" panose="02020603050405020304" pitchFamily="18" charset="0"/>
            </a:endParaRPr>
          </a:p>
          <a:p>
            <a:pPr defTabSz="914400">
              <a:spcBef>
                <a:spcPct val="0"/>
              </a:spcBef>
              <a:buFontTx/>
              <a:buChar char="•"/>
            </a:pPr>
            <a:r>
              <a:rPr lang="es-CO" sz="1400">
                <a:latin typeface="Arial Narrow" panose="020B0606020202030204" pitchFamily="34" charset="0"/>
                <a:cs typeface="Times New Roman" panose="02020603050405020304" pitchFamily="18" charset="0"/>
              </a:rPr>
              <a:t> </a:t>
            </a:r>
            <a:r>
              <a:rPr lang="es-CO" sz="1600">
                <a:latin typeface="Arial Narrow" panose="020B0606020202030204" pitchFamily="34" charset="0"/>
                <a:cs typeface="Times New Roman" panose="02020603050405020304" pitchFamily="18" charset="0"/>
              </a:rPr>
              <a:t>Familia,</a:t>
            </a:r>
          </a:p>
          <a:p>
            <a:pPr defTabSz="914400">
              <a:spcBef>
                <a:spcPct val="0"/>
              </a:spcBef>
              <a:buFontTx/>
              <a:buNone/>
            </a:pPr>
            <a:r>
              <a:rPr lang="es-CO" sz="1600">
                <a:latin typeface="Arial Narrow" panose="020B0606020202030204" pitchFamily="34" charset="0"/>
                <a:cs typeface="Times New Roman" panose="02020603050405020304" pitchFamily="18" charset="0"/>
              </a:rPr>
              <a:t> </a:t>
            </a:r>
          </a:p>
          <a:p>
            <a:pPr defTabSz="914400">
              <a:spcBef>
                <a:spcPct val="0"/>
              </a:spcBef>
              <a:buFontTx/>
              <a:buChar char="•"/>
            </a:pPr>
            <a:r>
              <a:rPr lang="es-CO" sz="1600">
                <a:latin typeface="Arial Narrow" panose="020B0606020202030204" pitchFamily="34" charset="0"/>
                <a:cs typeface="Times New Roman" panose="02020603050405020304" pitchFamily="18" charset="0"/>
              </a:rPr>
              <a:t> La  Sociedad , </a:t>
            </a:r>
          </a:p>
          <a:p>
            <a:pPr defTabSz="914400">
              <a:spcBef>
                <a:spcPct val="0"/>
              </a:spcBef>
              <a:buFontTx/>
              <a:buNone/>
            </a:pPr>
            <a:endParaRPr lang="es-CO" sz="1600">
              <a:latin typeface="Arial Narrow" panose="020B0606020202030204" pitchFamily="34" charset="0"/>
              <a:cs typeface="Times New Roman" panose="02020603050405020304" pitchFamily="18" charset="0"/>
            </a:endParaRPr>
          </a:p>
          <a:p>
            <a:pPr defTabSz="914400">
              <a:spcBef>
                <a:spcPct val="0"/>
              </a:spcBef>
              <a:buFontTx/>
              <a:buChar char="•"/>
            </a:pPr>
            <a:r>
              <a:rPr lang="es-CO" sz="1600">
                <a:latin typeface="Arial Narrow" panose="020B0606020202030204" pitchFamily="34" charset="0"/>
                <a:cs typeface="Times New Roman" panose="02020603050405020304" pitchFamily="18" charset="0"/>
              </a:rPr>
              <a:t> El Estado </a:t>
            </a:r>
          </a:p>
          <a:p>
            <a:pPr defTabSz="914400">
              <a:spcBef>
                <a:spcPct val="0"/>
              </a:spcBef>
              <a:buFontTx/>
              <a:buNone/>
            </a:pPr>
            <a:endParaRPr lang="es-CO" sz="1600">
              <a:latin typeface="Arial Narrow" panose="020B0606020202030204" pitchFamily="34" charset="0"/>
              <a:cs typeface="Times New Roman" panose="02020603050405020304" pitchFamily="18" charset="0"/>
            </a:endParaRPr>
          </a:p>
          <a:p>
            <a:pPr defTabSz="914400">
              <a:spcBef>
                <a:spcPct val="0"/>
              </a:spcBef>
              <a:buFontTx/>
              <a:buNone/>
            </a:pPr>
            <a:endParaRPr lang="es-CO" sz="1000">
              <a:latin typeface="Arial Narrow" panose="020B0606020202030204" pitchFamily="34" charset="0"/>
              <a:cs typeface="Times New Roman" panose="02020603050405020304" pitchFamily="18" charset="0"/>
            </a:endParaRPr>
          </a:p>
          <a:p>
            <a:pPr defTabSz="914400">
              <a:spcBef>
                <a:spcPct val="0"/>
              </a:spcBef>
              <a:buFontTx/>
              <a:buNone/>
            </a:pPr>
            <a:r>
              <a:rPr lang="es-CO" sz="1400">
                <a:latin typeface="Arial Narrow" panose="020B0606020202030204" pitchFamily="34" charset="0"/>
                <a:cs typeface="Times New Roman" panose="02020603050405020304" pitchFamily="18" charset="0"/>
              </a:rPr>
              <a:t>NECESIDADES </a:t>
            </a:r>
          </a:p>
          <a:p>
            <a:pPr defTabSz="914400">
              <a:spcBef>
                <a:spcPct val="0"/>
              </a:spcBef>
              <a:buFontTx/>
              <a:buNone/>
            </a:pPr>
            <a:endParaRPr lang="es-CO" sz="1400">
              <a:latin typeface="Arial Narrow" panose="020B0606020202030204" pitchFamily="34" charset="0"/>
              <a:cs typeface="Times New Roman" panose="02020603050405020304" pitchFamily="18" charset="0"/>
            </a:endParaRPr>
          </a:p>
          <a:p>
            <a:pPr defTabSz="914400">
              <a:spcBef>
                <a:spcPct val="0"/>
              </a:spcBef>
              <a:buFontTx/>
              <a:buNone/>
            </a:pPr>
            <a:r>
              <a:rPr lang="es-CO" sz="1400">
                <a:latin typeface="Arial Narrow" panose="020B0606020202030204" pitchFamily="34" charset="0"/>
                <a:cs typeface="Times New Roman" panose="02020603050405020304" pitchFamily="18" charset="0"/>
              </a:rPr>
              <a:t>EXPECTATIVAS</a:t>
            </a:r>
          </a:p>
          <a:p>
            <a:pPr defTabSz="914400">
              <a:spcBef>
                <a:spcPct val="0"/>
              </a:spcBef>
              <a:buFontTx/>
              <a:buNone/>
            </a:pPr>
            <a:endParaRPr lang="es-CO">
              <a:latin typeface="Arial Narrow" panose="020B0606020202030204" pitchFamily="34" charset="0"/>
              <a:cs typeface="Times New Roman" panose="02020603050405020304" pitchFamily="18" charset="0"/>
            </a:endParaRPr>
          </a:p>
        </p:txBody>
      </p:sp>
      <p:sp>
        <p:nvSpPr>
          <p:cNvPr id="253963" name="Text Box 11"/>
          <p:cNvSpPr txBox="1">
            <a:spLocks noChangeArrowheads="1"/>
          </p:cNvSpPr>
          <p:nvPr/>
        </p:nvSpPr>
        <p:spPr bwMode="auto">
          <a:xfrm>
            <a:off x="7577138" y="1628775"/>
            <a:ext cx="1566862" cy="4392613"/>
          </a:xfrm>
          <a:prstGeom prst="rect">
            <a:avLst/>
          </a:prstGeom>
          <a:solidFill>
            <a:srgbClr val="FFFFFF"/>
          </a:solidFill>
          <a:ln w="38100">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sz="2000" b="1" i="1">
                <a:solidFill>
                  <a:srgbClr val="336600"/>
                </a:solidFill>
                <a:latin typeface="Arial Narrow" panose="020B0606020202030204" pitchFamily="34" charset="0"/>
                <a:cs typeface="Times New Roman" panose="02020603050405020304" pitchFamily="18" charset="0"/>
              </a:rPr>
              <a:t>SALIDAS</a:t>
            </a:r>
            <a:r>
              <a:rPr lang="es-CO" sz="1600" b="1" i="1">
                <a:solidFill>
                  <a:srgbClr val="003366"/>
                </a:solidFill>
                <a:latin typeface="Arial Narrow" panose="020B0606020202030204" pitchFamily="34" charset="0"/>
                <a:cs typeface="Times New Roman" panose="02020603050405020304" pitchFamily="18" charset="0"/>
              </a:rPr>
              <a:t> </a:t>
            </a:r>
          </a:p>
          <a:p>
            <a:pPr algn="ctr">
              <a:spcBef>
                <a:spcPct val="0"/>
              </a:spcBef>
              <a:buFontTx/>
              <a:buNone/>
            </a:pPr>
            <a:endParaRPr lang="es-CO" sz="1000" b="1">
              <a:latin typeface="Arial Narrow" panose="020B0606020202030204" pitchFamily="34" charset="0"/>
              <a:cs typeface="Times New Roman" panose="02020603050405020304" pitchFamily="18" charset="0"/>
            </a:endParaRPr>
          </a:p>
          <a:p>
            <a:pPr algn="ctr">
              <a:spcBef>
                <a:spcPct val="0"/>
              </a:spcBef>
              <a:buFontTx/>
              <a:buNone/>
            </a:pPr>
            <a:r>
              <a:rPr lang="es-CO" sz="1200">
                <a:latin typeface="Arial Narrow" panose="020B0606020202030204" pitchFamily="34" charset="0"/>
                <a:cs typeface="Times New Roman" panose="02020603050405020304" pitchFamily="18" charset="0"/>
              </a:rPr>
              <a:t>Estudiantes con:</a:t>
            </a:r>
          </a:p>
          <a:p>
            <a:pPr algn="ctr">
              <a:spcBef>
                <a:spcPct val="0"/>
              </a:spcBef>
              <a:buFontTx/>
              <a:buNone/>
            </a:pPr>
            <a:endParaRPr lang="es-CO" sz="1200">
              <a:latin typeface="Arial Narrow" panose="020B0606020202030204" pitchFamily="34" charset="0"/>
              <a:cs typeface="Times New Roman" panose="02020603050405020304" pitchFamily="18" charset="0"/>
            </a:endParaRPr>
          </a:p>
          <a:p>
            <a:pPr algn="ctr">
              <a:spcBef>
                <a:spcPct val="0"/>
              </a:spcBef>
              <a:buFontTx/>
              <a:buNone/>
            </a:pPr>
            <a:r>
              <a:rPr lang="es-CO" sz="1200">
                <a:latin typeface="Arial Narrow" panose="020B0606020202030204" pitchFamily="34" charset="0"/>
                <a:cs typeface="Times New Roman" panose="02020603050405020304" pitchFamily="18" charset="0"/>
              </a:rPr>
              <a:t>COMPETENCIAS,</a:t>
            </a:r>
          </a:p>
          <a:p>
            <a:pPr algn="ctr">
              <a:spcBef>
                <a:spcPct val="0"/>
              </a:spcBef>
              <a:buFontTx/>
              <a:buNone/>
            </a:pPr>
            <a:endParaRPr lang="es-CO" sz="1200">
              <a:latin typeface="Arial Narrow" panose="020B0606020202030204" pitchFamily="34" charset="0"/>
              <a:cs typeface="Times New Roman" panose="02020603050405020304" pitchFamily="18" charset="0"/>
            </a:endParaRPr>
          </a:p>
          <a:p>
            <a:pPr algn="ctr">
              <a:spcBef>
                <a:spcPct val="0"/>
              </a:spcBef>
              <a:buFontTx/>
              <a:buNone/>
            </a:pPr>
            <a:r>
              <a:rPr lang="es-CO" sz="1200">
                <a:latin typeface="Arial Narrow" panose="020B0606020202030204" pitchFamily="34" charset="0"/>
                <a:cs typeface="Times New Roman" panose="02020603050405020304" pitchFamily="18" charset="0"/>
              </a:rPr>
              <a:t>HABILIDADES, </a:t>
            </a:r>
          </a:p>
          <a:p>
            <a:pPr algn="ctr">
              <a:spcBef>
                <a:spcPct val="0"/>
              </a:spcBef>
              <a:buFontTx/>
              <a:buNone/>
            </a:pPr>
            <a:endParaRPr lang="es-CO" sz="1200">
              <a:latin typeface="Arial Narrow" panose="020B0606020202030204" pitchFamily="34" charset="0"/>
              <a:cs typeface="Times New Roman" panose="02020603050405020304" pitchFamily="18" charset="0"/>
            </a:endParaRPr>
          </a:p>
          <a:p>
            <a:pPr algn="ctr">
              <a:spcBef>
                <a:spcPct val="0"/>
              </a:spcBef>
              <a:buFontTx/>
              <a:buNone/>
            </a:pPr>
            <a:r>
              <a:rPr lang="es-CO" sz="1200">
                <a:latin typeface="Arial Narrow" panose="020B0606020202030204" pitchFamily="34" charset="0"/>
                <a:cs typeface="Times New Roman" panose="02020603050405020304" pitchFamily="18" charset="0"/>
              </a:rPr>
              <a:t>DESTREZAS</a:t>
            </a:r>
          </a:p>
          <a:p>
            <a:pPr algn="ctr">
              <a:spcBef>
                <a:spcPct val="0"/>
              </a:spcBef>
              <a:buFontTx/>
              <a:buNone/>
            </a:pPr>
            <a:endParaRPr lang="es-CO" sz="1200">
              <a:latin typeface="Arial Narrow" panose="020B0606020202030204" pitchFamily="34" charset="0"/>
              <a:cs typeface="Times New Roman" panose="02020603050405020304" pitchFamily="18" charset="0"/>
            </a:endParaRPr>
          </a:p>
          <a:p>
            <a:pPr algn="ctr">
              <a:spcBef>
                <a:spcPct val="0"/>
              </a:spcBef>
              <a:buFontTx/>
              <a:buNone/>
            </a:pPr>
            <a:endParaRPr lang="es-CO" sz="1200">
              <a:latin typeface="Arial Narrow" panose="020B0606020202030204" pitchFamily="34" charset="0"/>
              <a:cs typeface="Times New Roman" panose="02020603050405020304" pitchFamily="18" charset="0"/>
            </a:endParaRPr>
          </a:p>
          <a:p>
            <a:pPr algn="ctr">
              <a:spcBef>
                <a:spcPct val="0"/>
              </a:spcBef>
              <a:buFontTx/>
              <a:buNone/>
            </a:pPr>
            <a:r>
              <a:rPr lang="es-CO" sz="1200">
                <a:latin typeface="Arial Narrow" panose="020B0606020202030204" pitchFamily="34" charset="0"/>
                <a:cs typeface="Times New Roman" panose="02020603050405020304" pitchFamily="18" charset="0"/>
              </a:rPr>
              <a:t>Resultados de Satisfacción en: </a:t>
            </a:r>
          </a:p>
          <a:p>
            <a:pPr algn="ctr">
              <a:spcBef>
                <a:spcPct val="0"/>
              </a:spcBef>
              <a:buFontTx/>
              <a:buNone/>
            </a:pPr>
            <a:endParaRPr lang="es-CO" sz="1200">
              <a:latin typeface="Arial Narrow" panose="020B0606020202030204" pitchFamily="34" charset="0"/>
              <a:cs typeface="Times New Roman" panose="02020603050405020304" pitchFamily="18" charset="0"/>
            </a:endParaRPr>
          </a:p>
          <a:p>
            <a:pPr algn="ctr">
              <a:spcBef>
                <a:spcPct val="0"/>
              </a:spcBef>
              <a:buFontTx/>
              <a:buNone/>
            </a:pPr>
            <a:r>
              <a:rPr lang="es-CO" sz="1000">
                <a:latin typeface="Arial Narrow" panose="020B0606020202030204" pitchFamily="34" charset="0"/>
                <a:cs typeface="Times New Roman" panose="02020603050405020304" pitchFamily="18" charset="0"/>
              </a:rPr>
              <a:t> las PERSONAS</a:t>
            </a:r>
            <a:r>
              <a:rPr lang="es-CO" sz="1200">
                <a:latin typeface="Arial Narrow" panose="020B0606020202030204" pitchFamily="34" charset="0"/>
                <a:cs typeface="Times New Roman" panose="02020603050405020304" pitchFamily="18" charset="0"/>
              </a:rPr>
              <a:t>,</a:t>
            </a:r>
          </a:p>
          <a:p>
            <a:pPr algn="ctr">
              <a:spcBef>
                <a:spcPct val="0"/>
              </a:spcBef>
              <a:buFontTx/>
              <a:buNone/>
            </a:pPr>
            <a:endParaRPr lang="es-CO" sz="1200">
              <a:latin typeface="Arial Narrow" panose="020B0606020202030204" pitchFamily="34" charset="0"/>
              <a:cs typeface="Times New Roman" panose="02020603050405020304" pitchFamily="18" charset="0"/>
            </a:endParaRPr>
          </a:p>
          <a:p>
            <a:pPr algn="ctr">
              <a:spcBef>
                <a:spcPct val="0"/>
              </a:spcBef>
              <a:buFontTx/>
              <a:buNone/>
            </a:pPr>
            <a:r>
              <a:rPr lang="es-CO" sz="1200">
                <a:latin typeface="Arial Narrow" panose="020B0606020202030204" pitchFamily="34" charset="0"/>
                <a:cs typeface="Times New Roman" panose="02020603050405020304" pitchFamily="18" charset="0"/>
              </a:rPr>
              <a:t>los BENEFICIARIOS,</a:t>
            </a:r>
          </a:p>
          <a:p>
            <a:pPr algn="ctr">
              <a:spcBef>
                <a:spcPct val="0"/>
              </a:spcBef>
              <a:buFontTx/>
              <a:buNone/>
            </a:pPr>
            <a:endParaRPr lang="es-CO" sz="1200">
              <a:latin typeface="Arial Narrow" panose="020B0606020202030204" pitchFamily="34" charset="0"/>
              <a:cs typeface="Times New Roman" panose="02020603050405020304" pitchFamily="18" charset="0"/>
            </a:endParaRPr>
          </a:p>
          <a:p>
            <a:pPr algn="ctr">
              <a:spcBef>
                <a:spcPct val="0"/>
              </a:spcBef>
              <a:buFontTx/>
              <a:buNone/>
            </a:pPr>
            <a:r>
              <a:rPr lang="es-CO" sz="1200">
                <a:latin typeface="Arial Narrow" panose="020B0606020202030204" pitchFamily="34" charset="0"/>
                <a:cs typeface="Times New Roman" panose="02020603050405020304" pitchFamily="18" charset="0"/>
              </a:rPr>
              <a:t> la  SOCIEDAD,</a:t>
            </a:r>
          </a:p>
          <a:p>
            <a:pPr algn="ctr">
              <a:spcBef>
                <a:spcPct val="0"/>
              </a:spcBef>
              <a:buFontTx/>
              <a:buNone/>
            </a:pPr>
            <a:endParaRPr lang="es-CO" sz="1200">
              <a:latin typeface="Arial Narrow" panose="020B0606020202030204" pitchFamily="34" charset="0"/>
              <a:cs typeface="Times New Roman" panose="02020603050405020304" pitchFamily="18" charset="0"/>
            </a:endParaRPr>
          </a:p>
          <a:p>
            <a:pPr algn="ctr">
              <a:spcBef>
                <a:spcPct val="0"/>
              </a:spcBef>
              <a:buFontTx/>
              <a:buNone/>
            </a:pPr>
            <a:r>
              <a:rPr lang="es-CO" sz="1200">
                <a:latin typeface="Arial Narrow" panose="020B0606020202030204" pitchFamily="34" charset="0"/>
                <a:cs typeface="Times New Roman" panose="02020603050405020304" pitchFamily="18" charset="0"/>
              </a:rPr>
              <a:t>la  INSTITUCIÓN </a:t>
            </a:r>
          </a:p>
        </p:txBody>
      </p:sp>
      <p:sp>
        <p:nvSpPr>
          <p:cNvPr id="253964" name="Line 12"/>
          <p:cNvSpPr>
            <a:spLocks noChangeShapeType="1"/>
          </p:cNvSpPr>
          <p:nvPr/>
        </p:nvSpPr>
        <p:spPr bwMode="auto">
          <a:xfrm>
            <a:off x="1941513" y="2276475"/>
            <a:ext cx="627062"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253965" name="Line 13"/>
          <p:cNvSpPr>
            <a:spLocks noChangeShapeType="1"/>
          </p:cNvSpPr>
          <p:nvPr/>
        </p:nvSpPr>
        <p:spPr bwMode="auto">
          <a:xfrm>
            <a:off x="7051675" y="2492375"/>
            <a:ext cx="525463"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150542" name="Rectangle 14"/>
          <p:cNvSpPr>
            <a:spLocks noChangeArrowheads="1"/>
          </p:cNvSpPr>
          <p:nvPr/>
        </p:nvSpPr>
        <p:spPr bwMode="auto">
          <a:xfrm>
            <a:off x="338138" y="1328738"/>
            <a:ext cx="192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37719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7719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7719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7719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7719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7719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7719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7719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771900" algn="l"/>
              </a:tabLst>
              <a:defRPr sz="2000">
                <a:solidFill>
                  <a:schemeClr val="tx1"/>
                </a:solidFill>
                <a:latin typeface="Calibri" panose="020F0502020204030204" pitchFamily="34" charset="0"/>
              </a:defRPr>
            </a:lvl9pPr>
          </a:lstStyle>
          <a:p>
            <a:pPr defTabSz="914400">
              <a:spcBef>
                <a:spcPct val="0"/>
              </a:spcBef>
              <a:buFontTx/>
              <a:buNone/>
            </a:pPr>
            <a:endParaRPr lang="es-ES_tradnl" sz="2400">
              <a:latin typeface="Arial" panose="020B0604020202020204" pitchFamily="34" charset="0"/>
            </a:endParaRPr>
          </a:p>
        </p:txBody>
      </p:sp>
      <p:sp>
        <p:nvSpPr>
          <p:cNvPr id="253967" name="Oval 15"/>
          <p:cNvSpPr>
            <a:spLocks noChangeArrowheads="1"/>
          </p:cNvSpPr>
          <p:nvPr/>
        </p:nvSpPr>
        <p:spPr bwMode="auto">
          <a:xfrm>
            <a:off x="3343275" y="1484313"/>
            <a:ext cx="2681288" cy="244951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253968" name="Text Box 16"/>
          <p:cNvSpPr txBox="1">
            <a:spLocks noChangeArrowheads="1"/>
          </p:cNvSpPr>
          <p:nvPr/>
        </p:nvSpPr>
        <p:spPr bwMode="auto">
          <a:xfrm>
            <a:off x="3744913" y="1700213"/>
            <a:ext cx="1879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sz="1400" b="1">
                <a:latin typeface="Arial" panose="020B0604020202020204" pitchFamily="34" charset="0"/>
              </a:rPr>
              <a:t>LIDERAZGO</a:t>
            </a:r>
          </a:p>
          <a:p>
            <a:pPr algn="ctr">
              <a:spcBef>
                <a:spcPct val="0"/>
              </a:spcBef>
              <a:buFontTx/>
              <a:buNone/>
            </a:pPr>
            <a:r>
              <a:rPr lang="es-ES" sz="1400" b="1">
                <a:latin typeface="Arial" panose="020B0604020202020204" pitchFamily="34" charset="0"/>
              </a:rPr>
              <a:t> DIRECTIVO</a:t>
            </a:r>
          </a:p>
        </p:txBody>
      </p:sp>
      <p:sp>
        <p:nvSpPr>
          <p:cNvPr id="253969" name="Line 17"/>
          <p:cNvSpPr>
            <a:spLocks noChangeShapeType="1"/>
          </p:cNvSpPr>
          <p:nvPr/>
        </p:nvSpPr>
        <p:spPr bwMode="auto">
          <a:xfrm flipH="1">
            <a:off x="2017713" y="4652963"/>
            <a:ext cx="525462" cy="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253970" name="Line 18"/>
          <p:cNvSpPr>
            <a:spLocks noChangeShapeType="1"/>
          </p:cNvSpPr>
          <p:nvPr/>
        </p:nvSpPr>
        <p:spPr bwMode="auto">
          <a:xfrm flipH="1">
            <a:off x="7051675" y="4724400"/>
            <a:ext cx="525463" cy="0"/>
          </a:xfrm>
          <a:prstGeom prst="line">
            <a:avLst/>
          </a:prstGeom>
          <a:noFill/>
          <a:ln w="1905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253971" name="Text Box 19"/>
          <p:cNvSpPr txBox="1">
            <a:spLocks noChangeArrowheads="1"/>
          </p:cNvSpPr>
          <p:nvPr/>
        </p:nvSpPr>
        <p:spPr bwMode="auto">
          <a:xfrm>
            <a:off x="5549900" y="1268413"/>
            <a:ext cx="800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sz="4400" b="1" i="1">
                <a:solidFill>
                  <a:srgbClr val="CC3399"/>
                </a:solidFill>
                <a:latin typeface="Arial" panose="020B0604020202020204" pitchFamily="34" charset="0"/>
              </a:rPr>
              <a:t>P</a:t>
            </a:r>
          </a:p>
        </p:txBody>
      </p:sp>
      <p:sp>
        <p:nvSpPr>
          <p:cNvPr id="253972" name="Text Box 20"/>
          <p:cNvSpPr txBox="1">
            <a:spLocks noChangeArrowheads="1"/>
          </p:cNvSpPr>
          <p:nvPr/>
        </p:nvSpPr>
        <p:spPr bwMode="auto">
          <a:xfrm>
            <a:off x="4722813" y="5229225"/>
            <a:ext cx="1400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sz="4400" b="1" i="1">
                <a:solidFill>
                  <a:srgbClr val="FF9900"/>
                </a:solidFill>
                <a:latin typeface="Arial" panose="020B0604020202020204" pitchFamily="34" charset="0"/>
              </a:rPr>
              <a:t>D</a:t>
            </a:r>
          </a:p>
        </p:txBody>
      </p:sp>
      <p:sp>
        <p:nvSpPr>
          <p:cNvPr id="253973" name="Text Box 21"/>
          <p:cNvSpPr txBox="1">
            <a:spLocks noChangeArrowheads="1"/>
          </p:cNvSpPr>
          <p:nvPr/>
        </p:nvSpPr>
        <p:spPr bwMode="auto">
          <a:xfrm>
            <a:off x="3594100" y="5229225"/>
            <a:ext cx="977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sz="4400" b="1" i="1">
                <a:solidFill>
                  <a:srgbClr val="009999"/>
                </a:solidFill>
                <a:latin typeface="Arial" panose="020B0604020202020204" pitchFamily="34" charset="0"/>
              </a:rPr>
              <a:t>C</a:t>
            </a:r>
          </a:p>
        </p:txBody>
      </p:sp>
      <p:sp>
        <p:nvSpPr>
          <p:cNvPr id="253974" name="Text Box 22"/>
          <p:cNvSpPr txBox="1">
            <a:spLocks noChangeArrowheads="1"/>
          </p:cNvSpPr>
          <p:nvPr/>
        </p:nvSpPr>
        <p:spPr bwMode="auto">
          <a:xfrm>
            <a:off x="3171825" y="1125538"/>
            <a:ext cx="949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sz="4400" b="1" i="1">
                <a:solidFill>
                  <a:srgbClr val="003399"/>
                </a:solidFill>
                <a:latin typeface="Arial" panose="020B0604020202020204" pitchFamily="34" charset="0"/>
              </a:rPr>
              <a:t>A</a:t>
            </a:r>
          </a:p>
        </p:txBody>
      </p:sp>
      <p:sp>
        <p:nvSpPr>
          <p:cNvPr id="150551" name="Text Box 23"/>
          <p:cNvSpPr txBox="1">
            <a:spLocks noChangeArrowheads="1"/>
          </p:cNvSpPr>
          <p:nvPr/>
        </p:nvSpPr>
        <p:spPr bwMode="auto">
          <a:xfrm>
            <a:off x="5726113" y="331788"/>
            <a:ext cx="1920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sz="1400">
              <a:latin typeface="Arial" panose="020B0604020202020204" pitchFamily="34" charset="0"/>
            </a:endParaRPr>
          </a:p>
        </p:txBody>
      </p:sp>
      <p:sp>
        <p:nvSpPr>
          <p:cNvPr id="253976" name="Oval 24"/>
          <p:cNvSpPr>
            <a:spLocks noChangeArrowheads="1"/>
          </p:cNvSpPr>
          <p:nvPr/>
        </p:nvSpPr>
        <p:spPr bwMode="auto">
          <a:xfrm>
            <a:off x="3519488" y="3357563"/>
            <a:ext cx="2479675" cy="215900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253977" name="Oval 25"/>
          <p:cNvSpPr>
            <a:spLocks noChangeArrowheads="1"/>
          </p:cNvSpPr>
          <p:nvPr/>
        </p:nvSpPr>
        <p:spPr bwMode="auto">
          <a:xfrm>
            <a:off x="4346575" y="2276475"/>
            <a:ext cx="2855913" cy="2447925"/>
          </a:xfrm>
          <a:prstGeom prst="ellipse">
            <a:avLst/>
          </a:prstGeom>
          <a:noFill/>
          <a:ln w="19050">
            <a:solidFill>
              <a:srgbClr val="3366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150554" name="Oval 26"/>
          <p:cNvSpPr>
            <a:spLocks noChangeArrowheads="1"/>
          </p:cNvSpPr>
          <p:nvPr/>
        </p:nvSpPr>
        <p:spPr bwMode="auto">
          <a:xfrm>
            <a:off x="4346575" y="2708275"/>
            <a:ext cx="676275" cy="15843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253979" name="Oval 27"/>
          <p:cNvSpPr>
            <a:spLocks noChangeArrowheads="1"/>
          </p:cNvSpPr>
          <p:nvPr/>
        </p:nvSpPr>
        <p:spPr bwMode="auto">
          <a:xfrm>
            <a:off x="4346575" y="2708275"/>
            <a:ext cx="676275" cy="1584325"/>
          </a:xfrm>
          <a:prstGeom prst="ellipse">
            <a:avLst/>
          </a:prstGeom>
          <a:gradFill rotWithShape="1">
            <a:gsLst>
              <a:gs pos="0">
                <a:schemeClr val="accent1"/>
              </a:gs>
              <a:gs pos="100000">
                <a:srgbClr val="66FFCC"/>
              </a:gs>
            </a:gsLst>
            <a:lin ang="5400000" scaled="1"/>
          </a:gra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800">
              <a:latin typeface="Arial" panose="020B0604020202020204" pitchFamily="34" charset="0"/>
            </a:endParaRPr>
          </a:p>
        </p:txBody>
      </p:sp>
      <p:sp>
        <p:nvSpPr>
          <p:cNvPr id="253980" name="Line 28"/>
          <p:cNvSpPr>
            <a:spLocks noChangeShapeType="1"/>
          </p:cNvSpPr>
          <p:nvPr/>
        </p:nvSpPr>
        <p:spPr bwMode="auto">
          <a:xfrm flipV="1">
            <a:off x="4722813" y="981075"/>
            <a:ext cx="1200150" cy="2303463"/>
          </a:xfrm>
          <a:prstGeom prst="line">
            <a:avLst/>
          </a:prstGeom>
          <a:noFill/>
          <a:ln w="57150">
            <a:solidFill>
              <a:srgbClr val="0099CC"/>
            </a:solidFill>
            <a:round/>
            <a:headEnd/>
            <a:tailEnd type="triangle" w="med" len="med"/>
          </a:ln>
          <a:extLst>
            <a:ext uri="{909E8E84-426E-40DD-AFC4-6F175D3DCCD1}">
              <a14:hiddenFill xmlns:a14="http://schemas.microsoft.com/office/drawing/2010/main">
                <a:noFill/>
              </a14:hiddenFill>
            </a:ext>
          </a:extLst>
        </p:spPr>
        <p:txBody>
          <a:bodyPr/>
          <a:lstStyle/>
          <a:p>
            <a:endParaRPr lang="es-CO"/>
          </a:p>
        </p:txBody>
      </p:sp>
      <p:sp>
        <p:nvSpPr>
          <p:cNvPr id="150557" name="Text Box 29"/>
          <p:cNvSpPr txBox="1">
            <a:spLocks noChangeArrowheads="1"/>
          </p:cNvSpPr>
          <p:nvPr/>
        </p:nvSpPr>
        <p:spPr bwMode="auto">
          <a:xfrm>
            <a:off x="6524625" y="1268413"/>
            <a:ext cx="1203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3600" b="1">
                <a:solidFill>
                  <a:srgbClr val="CC3399"/>
                </a:solidFill>
                <a:latin typeface="Arial Narrow" panose="020B0606020202030204" pitchFamily="34" charset="0"/>
              </a:rPr>
              <a:t>P</a:t>
            </a:r>
            <a:r>
              <a:rPr lang="es-ES" sz="2800">
                <a:solidFill>
                  <a:srgbClr val="CC3399"/>
                </a:solidFill>
                <a:latin typeface="Arial Narrow" panose="020B0606020202030204" pitchFamily="34" charset="0"/>
              </a:rPr>
              <a:t>lan</a:t>
            </a:r>
            <a:r>
              <a:rPr lang="es-ES" sz="2800" b="1">
                <a:solidFill>
                  <a:srgbClr val="CC3399"/>
                </a:solidFill>
                <a:latin typeface="Arial Narrow" panose="020B0606020202030204" pitchFamily="34" charset="0"/>
              </a:rPr>
              <a:t> </a:t>
            </a:r>
            <a:r>
              <a:rPr lang="es-ES" sz="2400" b="1">
                <a:solidFill>
                  <a:srgbClr val="990099"/>
                </a:solidFill>
                <a:latin typeface="Arial Narrow" panose="020B0606020202030204" pitchFamily="34" charset="0"/>
              </a:rPr>
              <a:t> </a:t>
            </a:r>
          </a:p>
        </p:txBody>
      </p:sp>
      <p:sp>
        <p:nvSpPr>
          <p:cNvPr id="150558" name="Text Box 30"/>
          <p:cNvSpPr txBox="1">
            <a:spLocks noChangeArrowheads="1"/>
          </p:cNvSpPr>
          <p:nvPr/>
        </p:nvSpPr>
        <p:spPr bwMode="auto">
          <a:xfrm>
            <a:off x="5699125" y="5589588"/>
            <a:ext cx="2405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3600" b="1">
                <a:solidFill>
                  <a:srgbClr val="FF9900"/>
                </a:solidFill>
                <a:latin typeface="Arial Narrow" panose="020B0606020202030204" pitchFamily="34" charset="0"/>
              </a:rPr>
              <a:t>D</a:t>
            </a:r>
            <a:r>
              <a:rPr lang="es-ES" sz="2800">
                <a:solidFill>
                  <a:srgbClr val="FF9900"/>
                </a:solidFill>
                <a:latin typeface="Arial Narrow" panose="020B0606020202030204" pitchFamily="34" charset="0"/>
              </a:rPr>
              <a:t>esarrollar</a:t>
            </a:r>
            <a:endParaRPr lang="es-ES" sz="1800">
              <a:solidFill>
                <a:srgbClr val="FF9900"/>
              </a:solidFill>
              <a:latin typeface="Arial Narrow" panose="020B0606020202030204" pitchFamily="34" charset="0"/>
            </a:endParaRPr>
          </a:p>
        </p:txBody>
      </p:sp>
      <p:sp>
        <p:nvSpPr>
          <p:cNvPr id="150559" name="Text Box 31"/>
          <p:cNvSpPr txBox="1">
            <a:spLocks noChangeArrowheads="1"/>
          </p:cNvSpPr>
          <p:nvPr/>
        </p:nvSpPr>
        <p:spPr bwMode="auto">
          <a:xfrm>
            <a:off x="2017713" y="5734050"/>
            <a:ext cx="18780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3600" b="1">
                <a:solidFill>
                  <a:srgbClr val="009999"/>
                </a:solidFill>
                <a:latin typeface="Arial Narrow" panose="020B0606020202030204" pitchFamily="34" charset="0"/>
              </a:rPr>
              <a:t>C</a:t>
            </a:r>
            <a:r>
              <a:rPr lang="es-ES" sz="3600">
                <a:solidFill>
                  <a:srgbClr val="009999"/>
                </a:solidFill>
                <a:latin typeface="Arial Narrow" panose="020B0606020202030204" pitchFamily="34" charset="0"/>
              </a:rPr>
              <a:t>ontrolar</a:t>
            </a:r>
            <a:endParaRPr lang="es-ES" sz="2400">
              <a:solidFill>
                <a:srgbClr val="009999"/>
              </a:solidFill>
              <a:latin typeface="Arial Narrow" panose="020B0606020202030204" pitchFamily="34" charset="0"/>
            </a:endParaRPr>
          </a:p>
        </p:txBody>
      </p:sp>
      <p:sp>
        <p:nvSpPr>
          <p:cNvPr id="150560" name="Text Box 32"/>
          <p:cNvSpPr txBox="1">
            <a:spLocks noChangeArrowheads="1"/>
          </p:cNvSpPr>
          <p:nvPr/>
        </p:nvSpPr>
        <p:spPr bwMode="auto">
          <a:xfrm>
            <a:off x="1844675" y="1312863"/>
            <a:ext cx="192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sz="1600">
              <a:latin typeface="Arial Narrow" panose="020B0606020202030204" pitchFamily="34" charset="0"/>
            </a:endParaRPr>
          </a:p>
        </p:txBody>
      </p:sp>
      <p:sp>
        <p:nvSpPr>
          <p:cNvPr id="150561" name="Text Box 33"/>
          <p:cNvSpPr txBox="1">
            <a:spLocks noChangeArrowheads="1"/>
          </p:cNvSpPr>
          <p:nvPr/>
        </p:nvSpPr>
        <p:spPr bwMode="auto">
          <a:xfrm>
            <a:off x="1866900" y="1074738"/>
            <a:ext cx="1149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sz="3600" b="1">
                <a:solidFill>
                  <a:srgbClr val="003399"/>
                </a:solidFill>
                <a:latin typeface="Arial Narrow" panose="020B0606020202030204" pitchFamily="34" charset="0"/>
              </a:rPr>
              <a:t>A</a:t>
            </a:r>
            <a:r>
              <a:rPr lang="es-ES" sz="2800">
                <a:solidFill>
                  <a:srgbClr val="003399"/>
                </a:solidFill>
                <a:latin typeface="Arial Narrow" panose="020B0606020202030204" pitchFamily="34" charset="0"/>
              </a:rPr>
              <a:t>ctuar</a:t>
            </a:r>
            <a:endParaRPr lang="es-ES" sz="2400">
              <a:solidFill>
                <a:srgbClr val="003399"/>
              </a:solidFill>
              <a:latin typeface="Arial Narrow" panose="020B0606020202030204" pitchFamily="34" charset="0"/>
            </a:endParaRPr>
          </a:p>
        </p:txBody>
      </p:sp>
      <p:sp>
        <p:nvSpPr>
          <p:cNvPr id="150562" name="Line 34"/>
          <p:cNvSpPr>
            <a:spLocks noChangeShapeType="1"/>
          </p:cNvSpPr>
          <p:nvPr/>
        </p:nvSpPr>
        <p:spPr bwMode="auto">
          <a:xfrm flipV="1">
            <a:off x="4646613" y="981075"/>
            <a:ext cx="76200" cy="4968875"/>
          </a:xfrm>
          <a:prstGeom prst="line">
            <a:avLst/>
          </a:prstGeom>
          <a:noFill/>
          <a:ln w="9525">
            <a:solidFill>
              <a:srgbClr val="FF00FF"/>
            </a:solidFill>
            <a:round/>
            <a:headEnd/>
            <a:tailEnd/>
          </a:ln>
          <a:extLst>
            <a:ext uri="{909E8E84-426E-40DD-AFC4-6F175D3DCCD1}">
              <a14:hiddenFill xmlns:a14="http://schemas.microsoft.com/office/drawing/2010/main">
                <a:noFill/>
              </a14:hiddenFill>
            </a:ext>
          </a:extLst>
        </p:spPr>
        <p:txBody>
          <a:bodyPr/>
          <a:lstStyle/>
          <a:p>
            <a:endParaRPr lang="es-CO"/>
          </a:p>
        </p:txBody>
      </p:sp>
      <p:sp>
        <p:nvSpPr>
          <p:cNvPr id="150563" name="Line 35"/>
          <p:cNvSpPr>
            <a:spLocks noChangeShapeType="1"/>
          </p:cNvSpPr>
          <p:nvPr/>
        </p:nvSpPr>
        <p:spPr bwMode="auto">
          <a:xfrm>
            <a:off x="2243138" y="3284538"/>
            <a:ext cx="5033962" cy="0"/>
          </a:xfrm>
          <a:prstGeom prst="line">
            <a:avLst/>
          </a:prstGeom>
          <a:noFill/>
          <a:ln w="9525">
            <a:solidFill>
              <a:srgbClr val="FF00FF"/>
            </a:solidFill>
            <a:round/>
            <a:headEnd/>
            <a:tailEnd/>
          </a:ln>
          <a:extLst>
            <a:ext uri="{909E8E84-426E-40DD-AFC4-6F175D3DCCD1}">
              <a14:hiddenFill xmlns:a14="http://schemas.microsoft.com/office/drawing/2010/main">
                <a:noFill/>
              </a14:hiddenFill>
            </a:ext>
          </a:extLst>
        </p:spPr>
        <p:txBody>
          <a:bodyPr/>
          <a:lstStyle/>
          <a:p>
            <a:endParaRPr lang="es-CO"/>
          </a:p>
        </p:txBody>
      </p:sp>
    </p:spTree>
    <p:extLst>
      <p:ext uri="{BB962C8B-B14F-4D97-AF65-F5344CB8AC3E}">
        <p14:creationId xmlns:p14="http://schemas.microsoft.com/office/powerpoint/2010/main" val="828224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53962"/>
                                        </p:tgtEl>
                                        <p:attrNameLst>
                                          <p:attrName>style.visibility</p:attrName>
                                        </p:attrNameLst>
                                      </p:cBhvr>
                                      <p:to>
                                        <p:strVal val="visible"/>
                                      </p:to>
                                    </p:set>
                                    <p:animEffect transition="in" filter="wheel(4)">
                                      <p:cBhvr>
                                        <p:cTn id="7" dur="2000"/>
                                        <p:tgtEl>
                                          <p:spTgt spid="2539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53964"/>
                                        </p:tgtEl>
                                        <p:attrNameLst>
                                          <p:attrName>style.visibility</p:attrName>
                                        </p:attrNameLst>
                                      </p:cBhvr>
                                      <p:to>
                                        <p:strVal val="visible"/>
                                      </p:to>
                                    </p:set>
                                    <p:anim calcmode="lin" valueType="num">
                                      <p:cBhvr>
                                        <p:cTn id="12" dur="1000" fill="hold"/>
                                        <p:tgtEl>
                                          <p:spTgt spid="253964"/>
                                        </p:tgtEl>
                                        <p:attrNameLst>
                                          <p:attrName>ppt_x</p:attrName>
                                        </p:attrNameLst>
                                      </p:cBhvr>
                                      <p:tavLst>
                                        <p:tav tm="0">
                                          <p:val>
                                            <p:strVal val="#ppt_x-.2"/>
                                          </p:val>
                                        </p:tav>
                                        <p:tav tm="100000">
                                          <p:val>
                                            <p:strVal val="#ppt_x"/>
                                          </p:val>
                                        </p:tav>
                                      </p:tavLst>
                                    </p:anim>
                                    <p:anim calcmode="lin" valueType="num">
                                      <p:cBhvr>
                                        <p:cTn id="13" dur="1000" fill="hold"/>
                                        <p:tgtEl>
                                          <p:spTgt spid="25396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5396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53969"/>
                                        </p:tgtEl>
                                        <p:attrNameLst>
                                          <p:attrName>style.visibility</p:attrName>
                                        </p:attrNameLst>
                                      </p:cBhvr>
                                      <p:to>
                                        <p:strVal val="visible"/>
                                      </p:to>
                                    </p:set>
                                    <p:anim calcmode="lin" valueType="num">
                                      <p:cBhvr>
                                        <p:cTn id="19" dur="1000" fill="hold"/>
                                        <p:tgtEl>
                                          <p:spTgt spid="253969"/>
                                        </p:tgtEl>
                                        <p:attrNameLst>
                                          <p:attrName>ppt_x</p:attrName>
                                        </p:attrNameLst>
                                      </p:cBhvr>
                                      <p:tavLst>
                                        <p:tav tm="0">
                                          <p:val>
                                            <p:strVal val="#ppt_x-.2"/>
                                          </p:val>
                                        </p:tav>
                                        <p:tav tm="100000">
                                          <p:val>
                                            <p:strVal val="#ppt_x"/>
                                          </p:val>
                                        </p:tav>
                                      </p:tavLst>
                                    </p:anim>
                                    <p:anim calcmode="lin" valueType="num">
                                      <p:cBhvr>
                                        <p:cTn id="20" dur="1000" fill="hold"/>
                                        <p:tgtEl>
                                          <p:spTgt spid="25396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5396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253957"/>
                                        </p:tgtEl>
                                        <p:attrNameLst>
                                          <p:attrName>style.visibility</p:attrName>
                                        </p:attrNameLst>
                                      </p:cBhvr>
                                      <p:to>
                                        <p:strVal val="visible"/>
                                      </p:to>
                                    </p:set>
                                    <p:anim calcmode="lin" valueType="num">
                                      <p:cBhvr>
                                        <p:cTn id="26" dur="500" fill="hold"/>
                                        <p:tgtEl>
                                          <p:spTgt spid="253957"/>
                                        </p:tgtEl>
                                        <p:attrNameLst>
                                          <p:attrName>ppt_x</p:attrName>
                                        </p:attrNameLst>
                                      </p:cBhvr>
                                      <p:tavLst>
                                        <p:tav tm="0">
                                          <p:val>
                                            <p:strVal val="#ppt_x-.2"/>
                                          </p:val>
                                        </p:tav>
                                        <p:tav tm="100000">
                                          <p:val>
                                            <p:strVal val="#ppt_x"/>
                                          </p:val>
                                        </p:tav>
                                      </p:tavLst>
                                    </p:anim>
                                    <p:anim calcmode="lin" valueType="num">
                                      <p:cBhvr>
                                        <p:cTn id="27" dur="500" fill="hold"/>
                                        <p:tgtEl>
                                          <p:spTgt spid="253957"/>
                                        </p:tgtEl>
                                        <p:attrNameLst>
                                          <p:attrName>ppt_y</p:attrName>
                                        </p:attrNameLst>
                                      </p:cBhvr>
                                      <p:tavLst>
                                        <p:tav tm="0">
                                          <p:val>
                                            <p:strVal val="#ppt_y"/>
                                          </p:val>
                                        </p:tav>
                                        <p:tav tm="100000">
                                          <p:val>
                                            <p:strVal val="#ppt_y"/>
                                          </p:val>
                                        </p:tav>
                                      </p:tavLst>
                                    </p:anim>
                                    <p:animEffect transition="in" filter="wipe(right)" prLst="gradientSize: 0.1">
                                      <p:cBhvr>
                                        <p:cTn id="28" dur="500"/>
                                        <p:tgtEl>
                                          <p:spTgt spid="25395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1" presetClass="entr" presetSubtype="0" fill="hold" grpId="0" nodeType="clickEffect">
                                  <p:stCondLst>
                                    <p:cond delay="0"/>
                                  </p:stCondLst>
                                  <p:childTnLst>
                                    <p:set>
                                      <p:cBhvr>
                                        <p:cTn id="32" dur="1" fill="hold">
                                          <p:stCondLst>
                                            <p:cond delay="0"/>
                                          </p:stCondLst>
                                        </p:cTn>
                                        <p:tgtEl>
                                          <p:spTgt spid="253968"/>
                                        </p:tgtEl>
                                        <p:attrNameLst>
                                          <p:attrName>style.visibility</p:attrName>
                                        </p:attrNameLst>
                                      </p:cBhvr>
                                      <p:to>
                                        <p:strVal val="visible"/>
                                      </p:to>
                                    </p:set>
                                    <p:animEffect transition="in" filter="fade">
                                      <p:cBhvr>
                                        <p:cTn id="33" dur="770" decel="100000"/>
                                        <p:tgtEl>
                                          <p:spTgt spid="253968"/>
                                        </p:tgtEl>
                                      </p:cBhvr>
                                    </p:animEffect>
                                    <p:animScale>
                                      <p:cBhvr>
                                        <p:cTn id="34" dur="770" decel="100000"/>
                                        <p:tgtEl>
                                          <p:spTgt spid="253968"/>
                                        </p:tgtEl>
                                      </p:cBhvr>
                                      <p:from x="10000" y="10000"/>
                                      <p:to x="200000" y="450000"/>
                                    </p:animScale>
                                    <p:animScale>
                                      <p:cBhvr>
                                        <p:cTn id="35" dur="1230" accel="100000" fill="hold">
                                          <p:stCondLst>
                                            <p:cond delay="770"/>
                                          </p:stCondLst>
                                        </p:cTn>
                                        <p:tgtEl>
                                          <p:spTgt spid="253968"/>
                                        </p:tgtEl>
                                      </p:cBhvr>
                                      <p:from x="200000" y="450000"/>
                                      <p:to x="100000" y="100000"/>
                                    </p:animScale>
                                    <p:set>
                                      <p:cBhvr>
                                        <p:cTn id="36" dur="770" fill="hold"/>
                                        <p:tgtEl>
                                          <p:spTgt spid="253968"/>
                                        </p:tgtEl>
                                        <p:attrNameLst>
                                          <p:attrName>ppt_x</p:attrName>
                                        </p:attrNameLst>
                                      </p:cBhvr>
                                      <p:to>
                                        <p:strVal val="(0.5)"/>
                                      </p:to>
                                    </p:set>
                                    <p:anim from="(0.5)" to="(#ppt_x)" calcmode="lin" valueType="num">
                                      <p:cBhvr>
                                        <p:cTn id="37" dur="1230" accel="100000" fill="hold">
                                          <p:stCondLst>
                                            <p:cond delay="770"/>
                                          </p:stCondLst>
                                        </p:cTn>
                                        <p:tgtEl>
                                          <p:spTgt spid="253968"/>
                                        </p:tgtEl>
                                        <p:attrNameLst>
                                          <p:attrName>ppt_x</p:attrName>
                                        </p:attrNameLst>
                                      </p:cBhvr>
                                    </p:anim>
                                    <p:set>
                                      <p:cBhvr>
                                        <p:cTn id="38" dur="770" fill="hold"/>
                                        <p:tgtEl>
                                          <p:spTgt spid="253968"/>
                                        </p:tgtEl>
                                        <p:attrNameLst>
                                          <p:attrName>ppt_y</p:attrName>
                                        </p:attrNameLst>
                                      </p:cBhvr>
                                      <p:to>
                                        <p:strVal val="(#ppt_y+0.4)"/>
                                      </p:to>
                                    </p:set>
                                    <p:anim from="(#ppt_y+0.4)" to="(#ppt_y)" calcmode="lin" valueType="num">
                                      <p:cBhvr>
                                        <p:cTn id="39" dur="1230" accel="100000" fill="hold">
                                          <p:stCondLst>
                                            <p:cond delay="770"/>
                                          </p:stCondLst>
                                        </p:cTn>
                                        <p:tgtEl>
                                          <p:spTgt spid="253968"/>
                                        </p:tgtEl>
                                        <p:attrNameLst>
                                          <p:attrName>ppt_y</p:attrName>
                                        </p:attrNameLst>
                                      </p:cBhvr>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253967"/>
                                        </p:tgtEl>
                                        <p:attrNameLst>
                                          <p:attrName>style.visibility</p:attrName>
                                        </p:attrNameLst>
                                      </p:cBhvr>
                                      <p:to>
                                        <p:strVal val="visible"/>
                                      </p:to>
                                    </p:set>
                                    <p:animEffect transition="in" filter="fade">
                                      <p:cBhvr>
                                        <p:cTn id="44" dur="800" decel="100000"/>
                                        <p:tgtEl>
                                          <p:spTgt spid="253967"/>
                                        </p:tgtEl>
                                      </p:cBhvr>
                                    </p:animEffect>
                                    <p:anim calcmode="lin" valueType="num">
                                      <p:cBhvr>
                                        <p:cTn id="45" dur="800" decel="100000" fill="hold"/>
                                        <p:tgtEl>
                                          <p:spTgt spid="253967"/>
                                        </p:tgtEl>
                                        <p:attrNameLst>
                                          <p:attrName>style.rotation</p:attrName>
                                        </p:attrNameLst>
                                      </p:cBhvr>
                                      <p:tavLst>
                                        <p:tav tm="0">
                                          <p:val>
                                            <p:fltVal val="-90"/>
                                          </p:val>
                                        </p:tav>
                                        <p:tav tm="100000">
                                          <p:val>
                                            <p:fltVal val="0"/>
                                          </p:val>
                                        </p:tav>
                                      </p:tavLst>
                                    </p:anim>
                                    <p:anim calcmode="lin" valueType="num">
                                      <p:cBhvr>
                                        <p:cTn id="46" dur="800" decel="100000" fill="hold"/>
                                        <p:tgtEl>
                                          <p:spTgt spid="253967"/>
                                        </p:tgtEl>
                                        <p:attrNameLst>
                                          <p:attrName>ppt_x</p:attrName>
                                        </p:attrNameLst>
                                      </p:cBhvr>
                                      <p:tavLst>
                                        <p:tav tm="0">
                                          <p:val>
                                            <p:strVal val="#ppt_x+0.4"/>
                                          </p:val>
                                        </p:tav>
                                        <p:tav tm="100000">
                                          <p:val>
                                            <p:strVal val="#ppt_x-0.05"/>
                                          </p:val>
                                        </p:tav>
                                      </p:tavLst>
                                    </p:anim>
                                    <p:anim calcmode="lin" valueType="num">
                                      <p:cBhvr>
                                        <p:cTn id="47" dur="800" decel="100000" fill="hold"/>
                                        <p:tgtEl>
                                          <p:spTgt spid="253967"/>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253967"/>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253967"/>
                                        </p:tgtEl>
                                        <p:attrNameLst>
                                          <p:attrName>ppt_y</p:attrName>
                                        </p:attrNameLst>
                                      </p:cBhvr>
                                      <p:tavLst>
                                        <p:tav tm="0">
                                          <p:val>
                                            <p:strVal val="#ppt_y+0.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253960"/>
                                        </p:tgtEl>
                                        <p:attrNameLst>
                                          <p:attrName>style.visibility</p:attrName>
                                        </p:attrNameLst>
                                      </p:cBhvr>
                                      <p:to>
                                        <p:strVal val="visible"/>
                                      </p:to>
                                    </p:set>
                                    <p:anim calcmode="lin" valueType="num">
                                      <p:cBhvr>
                                        <p:cTn id="54" dur="1000" fill="hold"/>
                                        <p:tgtEl>
                                          <p:spTgt spid="253960"/>
                                        </p:tgtEl>
                                        <p:attrNameLst>
                                          <p:attrName>ppt_x</p:attrName>
                                        </p:attrNameLst>
                                      </p:cBhvr>
                                      <p:tavLst>
                                        <p:tav tm="0">
                                          <p:val>
                                            <p:strVal val="#ppt_x-.2"/>
                                          </p:val>
                                        </p:tav>
                                        <p:tav tm="100000">
                                          <p:val>
                                            <p:strVal val="#ppt_x"/>
                                          </p:val>
                                        </p:tav>
                                      </p:tavLst>
                                    </p:anim>
                                    <p:anim calcmode="lin" valueType="num">
                                      <p:cBhvr>
                                        <p:cTn id="55" dur="1000" fill="hold"/>
                                        <p:tgtEl>
                                          <p:spTgt spid="253960"/>
                                        </p:tgtEl>
                                        <p:attrNameLst>
                                          <p:attrName>ppt_y</p:attrName>
                                        </p:attrNameLst>
                                      </p:cBhvr>
                                      <p:tavLst>
                                        <p:tav tm="0">
                                          <p:val>
                                            <p:strVal val="#ppt_y"/>
                                          </p:val>
                                        </p:tav>
                                        <p:tav tm="100000">
                                          <p:val>
                                            <p:strVal val="#ppt_y"/>
                                          </p:val>
                                        </p:tav>
                                      </p:tavLst>
                                    </p:anim>
                                    <p:animEffect transition="in" filter="wipe(right)" prLst="gradientSize: 0.1">
                                      <p:cBhvr>
                                        <p:cTn id="56" dur="1000"/>
                                        <p:tgtEl>
                                          <p:spTgt spid="25396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0" presetClass="entr" presetSubtype="0" fill="hold" grpId="0" nodeType="clickEffect">
                                  <p:stCondLst>
                                    <p:cond delay="0"/>
                                  </p:stCondLst>
                                  <p:childTnLst>
                                    <p:set>
                                      <p:cBhvr>
                                        <p:cTn id="60" dur="1" fill="hold">
                                          <p:stCondLst>
                                            <p:cond delay="0"/>
                                          </p:stCondLst>
                                        </p:cTn>
                                        <p:tgtEl>
                                          <p:spTgt spid="253977"/>
                                        </p:tgtEl>
                                        <p:attrNameLst>
                                          <p:attrName>style.visibility</p:attrName>
                                        </p:attrNameLst>
                                      </p:cBhvr>
                                      <p:to>
                                        <p:strVal val="visible"/>
                                      </p:to>
                                    </p:set>
                                    <p:animEffect transition="in" filter="fade">
                                      <p:cBhvr>
                                        <p:cTn id="61" dur="800" decel="100000"/>
                                        <p:tgtEl>
                                          <p:spTgt spid="253977"/>
                                        </p:tgtEl>
                                      </p:cBhvr>
                                    </p:animEffect>
                                    <p:anim calcmode="lin" valueType="num">
                                      <p:cBhvr>
                                        <p:cTn id="62" dur="800" decel="100000" fill="hold"/>
                                        <p:tgtEl>
                                          <p:spTgt spid="253977"/>
                                        </p:tgtEl>
                                        <p:attrNameLst>
                                          <p:attrName>style.rotation</p:attrName>
                                        </p:attrNameLst>
                                      </p:cBhvr>
                                      <p:tavLst>
                                        <p:tav tm="0">
                                          <p:val>
                                            <p:fltVal val="-90"/>
                                          </p:val>
                                        </p:tav>
                                        <p:tav tm="100000">
                                          <p:val>
                                            <p:fltVal val="0"/>
                                          </p:val>
                                        </p:tav>
                                      </p:tavLst>
                                    </p:anim>
                                    <p:anim calcmode="lin" valueType="num">
                                      <p:cBhvr>
                                        <p:cTn id="63" dur="800" decel="100000" fill="hold"/>
                                        <p:tgtEl>
                                          <p:spTgt spid="253977"/>
                                        </p:tgtEl>
                                        <p:attrNameLst>
                                          <p:attrName>ppt_x</p:attrName>
                                        </p:attrNameLst>
                                      </p:cBhvr>
                                      <p:tavLst>
                                        <p:tav tm="0">
                                          <p:val>
                                            <p:strVal val="#ppt_x+0.4"/>
                                          </p:val>
                                        </p:tav>
                                        <p:tav tm="100000">
                                          <p:val>
                                            <p:strVal val="#ppt_x-0.05"/>
                                          </p:val>
                                        </p:tav>
                                      </p:tavLst>
                                    </p:anim>
                                    <p:anim calcmode="lin" valueType="num">
                                      <p:cBhvr>
                                        <p:cTn id="64" dur="800" decel="100000" fill="hold"/>
                                        <p:tgtEl>
                                          <p:spTgt spid="253977"/>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253977"/>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253977"/>
                                        </p:tgtEl>
                                        <p:attrNameLst>
                                          <p:attrName>ppt_y</p:attrName>
                                        </p:attrNameLst>
                                      </p:cBhvr>
                                      <p:tavLst>
                                        <p:tav tm="0">
                                          <p:val>
                                            <p:strVal val="#ppt_y+0.1"/>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9" presetClass="entr" presetSubtype="0" fill="hold" grpId="0" nodeType="clickEffect">
                                  <p:stCondLst>
                                    <p:cond delay="0"/>
                                  </p:stCondLst>
                                  <p:childTnLst>
                                    <p:set>
                                      <p:cBhvr>
                                        <p:cTn id="70" dur="1" fill="hold">
                                          <p:stCondLst>
                                            <p:cond delay="0"/>
                                          </p:stCondLst>
                                        </p:cTn>
                                        <p:tgtEl>
                                          <p:spTgt spid="253959"/>
                                        </p:tgtEl>
                                        <p:attrNameLst>
                                          <p:attrName>style.visibility</p:attrName>
                                        </p:attrNameLst>
                                      </p:cBhvr>
                                      <p:to>
                                        <p:strVal val="visible"/>
                                      </p:to>
                                    </p:set>
                                    <p:anim calcmode="lin" valueType="num">
                                      <p:cBhvr>
                                        <p:cTn id="71" dur="1000" fill="hold"/>
                                        <p:tgtEl>
                                          <p:spTgt spid="253959"/>
                                        </p:tgtEl>
                                        <p:attrNameLst>
                                          <p:attrName>ppt_x</p:attrName>
                                        </p:attrNameLst>
                                      </p:cBhvr>
                                      <p:tavLst>
                                        <p:tav tm="0">
                                          <p:val>
                                            <p:strVal val="#ppt_x-.2"/>
                                          </p:val>
                                        </p:tav>
                                        <p:tav tm="100000">
                                          <p:val>
                                            <p:strVal val="#ppt_x"/>
                                          </p:val>
                                        </p:tav>
                                      </p:tavLst>
                                    </p:anim>
                                    <p:anim calcmode="lin" valueType="num">
                                      <p:cBhvr>
                                        <p:cTn id="72" dur="1000" fill="hold"/>
                                        <p:tgtEl>
                                          <p:spTgt spid="253959"/>
                                        </p:tgtEl>
                                        <p:attrNameLst>
                                          <p:attrName>ppt_y</p:attrName>
                                        </p:attrNameLst>
                                      </p:cBhvr>
                                      <p:tavLst>
                                        <p:tav tm="0">
                                          <p:val>
                                            <p:strVal val="#ppt_y"/>
                                          </p:val>
                                        </p:tav>
                                        <p:tav tm="100000">
                                          <p:val>
                                            <p:strVal val="#ppt_y"/>
                                          </p:val>
                                        </p:tav>
                                      </p:tavLst>
                                    </p:anim>
                                    <p:animEffect transition="in" filter="wipe(right)" prLst="gradientSize: 0.1">
                                      <p:cBhvr>
                                        <p:cTn id="73" dur="1000"/>
                                        <p:tgtEl>
                                          <p:spTgt spid="253959"/>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0" presetClass="entr" presetSubtype="0" fill="hold" grpId="0" nodeType="clickEffect">
                                  <p:stCondLst>
                                    <p:cond delay="0"/>
                                  </p:stCondLst>
                                  <p:childTnLst>
                                    <p:set>
                                      <p:cBhvr>
                                        <p:cTn id="77" dur="1" fill="hold">
                                          <p:stCondLst>
                                            <p:cond delay="0"/>
                                          </p:stCondLst>
                                        </p:cTn>
                                        <p:tgtEl>
                                          <p:spTgt spid="253958"/>
                                        </p:tgtEl>
                                        <p:attrNameLst>
                                          <p:attrName>style.visibility</p:attrName>
                                        </p:attrNameLst>
                                      </p:cBhvr>
                                      <p:to>
                                        <p:strVal val="visible"/>
                                      </p:to>
                                    </p:set>
                                    <p:animEffect transition="in" filter="fade">
                                      <p:cBhvr>
                                        <p:cTn id="78" dur="800" decel="100000"/>
                                        <p:tgtEl>
                                          <p:spTgt spid="253958"/>
                                        </p:tgtEl>
                                      </p:cBhvr>
                                    </p:animEffect>
                                    <p:anim calcmode="lin" valueType="num">
                                      <p:cBhvr>
                                        <p:cTn id="79" dur="800" decel="100000" fill="hold"/>
                                        <p:tgtEl>
                                          <p:spTgt spid="253958"/>
                                        </p:tgtEl>
                                        <p:attrNameLst>
                                          <p:attrName>style.rotation</p:attrName>
                                        </p:attrNameLst>
                                      </p:cBhvr>
                                      <p:tavLst>
                                        <p:tav tm="0">
                                          <p:val>
                                            <p:fltVal val="-90"/>
                                          </p:val>
                                        </p:tav>
                                        <p:tav tm="100000">
                                          <p:val>
                                            <p:fltVal val="0"/>
                                          </p:val>
                                        </p:tav>
                                      </p:tavLst>
                                    </p:anim>
                                    <p:anim calcmode="lin" valueType="num">
                                      <p:cBhvr>
                                        <p:cTn id="80" dur="800" decel="100000" fill="hold"/>
                                        <p:tgtEl>
                                          <p:spTgt spid="253958"/>
                                        </p:tgtEl>
                                        <p:attrNameLst>
                                          <p:attrName>ppt_x</p:attrName>
                                        </p:attrNameLst>
                                      </p:cBhvr>
                                      <p:tavLst>
                                        <p:tav tm="0">
                                          <p:val>
                                            <p:strVal val="#ppt_x+0.4"/>
                                          </p:val>
                                        </p:tav>
                                        <p:tav tm="100000">
                                          <p:val>
                                            <p:strVal val="#ppt_x-0.05"/>
                                          </p:val>
                                        </p:tav>
                                      </p:tavLst>
                                    </p:anim>
                                    <p:anim calcmode="lin" valueType="num">
                                      <p:cBhvr>
                                        <p:cTn id="81" dur="800" decel="100000" fill="hold"/>
                                        <p:tgtEl>
                                          <p:spTgt spid="253958"/>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253958"/>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253958"/>
                                        </p:tgtEl>
                                        <p:attrNameLst>
                                          <p:attrName>ppt_y</p:attrName>
                                        </p:attrNameLst>
                                      </p:cBhvr>
                                      <p:tavLst>
                                        <p:tav tm="0">
                                          <p:val>
                                            <p:strVal val="#ppt_y+0.1"/>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9" presetClass="entr" presetSubtype="0" fill="hold" grpId="0" nodeType="clickEffect">
                                  <p:stCondLst>
                                    <p:cond delay="0"/>
                                  </p:stCondLst>
                                  <p:childTnLst>
                                    <p:set>
                                      <p:cBhvr>
                                        <p:cTn id="87" dur="1" fill="hold">
                                          <p:stCondLst>
                                            <p:cond delay="0"/>
                                          </p:stCondLst>
                                        </p:cTn>
                                        <p:tgtEl>
                                          <p:spTgt spid="253961"/>
                                        </p:tgtEl>
                                        <p:attrNameLst>
                                          <p:attrName>style.visibility</p:attrName>
                                        </p:attrNameLst>
                                      </p:cBhvr>
                                      <p:to>
                                        <p:strVal val="visible"/>
                                      </p:to>
                                    </p:set>
                                    <p:anim calcmode="lin" valueType="num">
                                      <p:cBhvr>
                                        <p:cTn id="88" dur="1000" fill="hold"/>
                                        <p:tgtEl>
                                          <p:spTgt spid="253961"/>
                                        </p:tgtEl>
                                        <p:attrNameLst>
                                          <p:attrName>ppt_x</p:attrName>
                                        </p:attrNameLst>
                                      </p:cBhvr>
                                      <p:tavLst>
                                        <p:tav tm="0">
                                          <p:val>
                                            <p:strVal val="#ppt_x-.2"/>
                                          </p:val>
                                        </p:tav>
                                        <p:tav tm="100000">
                                          <p:val>
                                            <p:strVal val="#ppt_x"/>
                                          </p:val>
                                        </p:tav>
                                      </p:tavLst>
                                    </p:anim>
                                    <p:anim calcmode="lin" valueType="num">
                                      <p:cBhvr>
                                        <p:cTn id="89" dur="1000" fill="hold"/>
                                        <p:tgtEl>
                                          <p:spTgt spid="253961"/>
                                        </p:tgtEl>
                                        <p:attrNameLst>
                                          <p:attrName>ppt_y</p:attrName>
                                        </p:attrNameLst>
                                      </p:cBhvr>
                                      <p:tavLst>
                                        <p:tav tm="0">
                                          <p:val>
                                            <p:strVal val="#ppt_y"/>
                                          </p:val>
                                        </p:tav>
                                        <p:tav tm="100000">
                                          <p:val>
                                            <p:strVal val="#ppt_y"/>
                                          </p:val>
                                        </p:tav>
                                      </p:tavLst>
                                    </p:anim>
                                    <p:animEffect transition="in" filter="wipe(right)" prLst="gradientSize: 0.1">
                                      <p:cBhvr>
                                        <p:cTn id="90" dur="1000"/>
                                        <p:tgtEl>
                                          <p:spTgt spid="253961"/>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0" presetClass="entr" presetSubtype="0" fill="hold" grpId="0" nodeType="clickEffect">
                                  <p:stCondLst>
                                    <p:cond delay="0"/>
                                  </p:stCondLst>
                                  <p:childTnLst>
                                    <p:set>
                                      <p:cBhvr>
                                        <p:cTn id="94" dur="1" fill="hold">
                                          <p:stCondLst>
                                            <p:cond delay="0"/>
                                          </p:stCondLst>
                                        </p:cTn>
                                        <p:tgtEl>
                                          <p:spTgt spid="253976"/>
                                        </p:tgtEl>
                                        <p:attrNameLst>
                                          <p:attrName>style.visibility</p:attrName>
                                        </p:attrNameLst>
                                      </p:cBhvr>
                                      <p:to>
                                        <p:strVal val="visible"/>
                                      </p:to>
                                    </p:set>
                                    <p:animEffect transition="in" filter="fade">
                                      <p:cBhvr>
                                        <p:cTn id="95" dur="800" decel="100000"/>
                                        <p:tgtEl>
                                          <p:spTgt spid="253976"/>
                                        </p:tgtEl>
                                      </p:cBhvr>
                                    </p:animEffect>
                                    <p:anim calcmode="lin" valueType="num">
                                      <p:cBhvr>
                                        <p:cTn id="96" dur="800" decel="100000" fill="hold"/>
                                        <p:tgtEl>
                                          <p:spTgt spid="253976"/>
                                        </p:tgtEl>
                                        <p:attrNameLst>
                                          <p:attrName>style.rotation</p:attrName>
                                        </p:attrNameLst>
                                      </p:cBhvr>
                                      <p:tavLst>
                                        <p:tav tm="0">
                                          <p:val>
                                            <p:fltVal val="-90"/>
                                          </p:val>
                                        </p:tav>
                                        <p:tav tm="100000">
                                          <p:val>
                                            <p:fltVal val="0"/>
                                          </p:val>
                                        </p:tav>
                                      </p:tavLst>
                                    </p:anim>
                                    <p:anim calcmode="lin" valueType="num">
                                      <p:cBhvr>
                                        <p:cTn id="97" dur="800" decel="100000" fill="hold"/>
                                        <p:tgtEl>
                                          <p:spTgt spid="253976"/>
                                        </p:tgtEl>
                                        <p:attrNameLst>
                                          <p:attrName>ppt_x</p:attrName>
                                        </p:attrNameLst>
                                      </p:cBhvr>
                                      <p:tavLst>
                                        <p:tav tm="0">
                                          <p:val>
                                            <p:strVal val="#ppt_x+0.4"/>
                                          </p:val>
                                        </p:tav>
                                        <p:tav tm="100000">
                                          <p:val>
                                            <p:strVal val="#ppt_x-0.05"/>
                                          </p:val>
                                        </p:tav>
                                      </p:tavLst>
                                    </p:anim>
                                    <p:anim calcmode="lin" valueType="num">
                                      <p:cBhvr>
                                        <p:cTn id="98" dur="800" decel="100000" fill="hold"/>
                                        <p:tgtEl>
                                          <p:spTgt spid="253976"/>
                                        </p:tgtEl>
                                        <p:attrNameLst>
                                          <p:attrName>ppt_y</p:attrName>
                                        </p:attrNameLst>
                                      </p:cBhvr>
                                      <p:tavLst>
                                        <p:tav tm="0">
                                          <p:val>
                                            <p:strVal val="#ppt_y-0.4"/>
                                          </p:val>
                                        </p:tav>
                                        <p:tav tm="100000">
                                          <p:val>
                                            <p:strVal val="#ppt_y+0.1"/>
                                          </p:val>
                                        </p:tav>
                                      </p:tavLst>
                                    </p:anim>
                                    <p:anim calcmode="lin" valueType="num">
                                      <p:cBhvr>
                                        <p:cTn id="99" dur="200" accel="100000" fill="hold">
                                          <p:stCondLst>
                                            <p:cond delay="800"/>
                                          </p:stCondLst>
                                        </p:cTn>
                                        <p:tgtEl>
                                          <p:spTgt spid="253976"/>
                                        </p:tgtEl>
                                        <p:attrNameLst>
                                          <p:attrName>ppt_x</p:attrName>
                                        </p:attrNameLst>
                                      </p:cBhvr>
                                      <p:tavLst>
                                        <p:tav tm="0">
                                          <p:val>
                                            <p:strVal val="#ppt_x-0.05"/>
                                          </p:val>
                                        </p:tav>
                                        <p:tav tm="100000">
                                          <p:val>
                                            <p:strVal val="#ppt_x"/>
                                          </p:val>
                                        </p:tav>
                                      </p:tavLst>
                                    </p:anim>
                                    <p:anim calcmode="lin" valueType="num">
                                      <p:cBhvr>
                                        <p:cTn id="100" dur="200" accel="100000" fill="hold">
                                          <p:stCondLst>
                                            <p:cond delay="800"/>
                                          </p:stCondLst>
                                        </p:cTn>
                                        <p:tgtEl>
                                          <p:spTgt spid="253976"/>
                                        </p:tgtEl>
                                        <p:attrNameLst>
                                          <p:attrName>ppt_y</p:attrName>
                                        </p:attrNameLst>
                                      </p:cBhvr>
                                      <p:tavLst>
                                        <p:tav tm="0">
                                          <p:val>
                                            <p:strVal val="#ppt_y+0.1"/>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1" presetClass="entr" presetSubtype="0" fill="hold" grpId="0" nodeType="clickEffect">
                                  <p:stCondLst>
                                    <p:cond delay="0"/>
                                  </p:stCondLst>
                                  <p:iterate type="lt">
                                    <p:tmPct val="5000"/>
                                  </p:iterate>
                                  <p:childTnLst>
                                    <p:set>
                                      <p:cBhvr>
                                        <p:cTn id="104" dur="1" fill="hold">
                                          <p:stCondLst>
                                            <p:cond delay="0"/>
                                          </p:stCondLst>
                                        </p:cTn>
                                        <p:tgtEl>
                                          <p:spTgt spid="253971"/>
                                        </p:tgtEl>
                                        <p:attrNameLst>
                                          <p:attrName>style.visibility</p:attrName>
                                        </p:attrNameLst>
                                      </p:cBhvr>
                                      <p:to>
                                        <p:strVal val="visible"/>
                                      </p:to>
                                    </p:set>
                                    <p:anim calcmode="lin" valueType="num">
                                      <p:cBhvr>
                                        <p:cTn id="105" dur="1000" fill="hold"/>
                                        <p:tgtEl>
                                          <p:spTgt spid="253971"/>
                                        </p:tgtEl>
                                        <p:attrNameLst>
                                          <p:attrName>ppt_w</p:attrName>
                                        </p:attrNameLst>
                                      </p:cBhvr>
                                      <p:tavLst>
                                        <p:tav tm="0">
                                          <p:val>
                                            <p:fltVal val="0"/>
                                          </p:val>
                                        </p:tav>
                                        <p:tav tm="100000">
                                          <p:val>
                                            <p:strVal val="#ppt_w"/>
                                          </p:val>
                                        </p:tav>
                                      </p:tavLst>
                                    </p:anim>
                                    <p:anim calcmode="lin" valueType="num">
                                      <p:cBhvr>
                                        <p:cTn id="106" dur="1000" fill="hold"/>
                                        <p:tgtEl>
                                          <p:spTgt spid="253971"/>
                                        </p:tgtEl>
                                        <p:attrNameLst>
                                          <p:attrName>ppt_h</p:attrName>
                                        </p:attrNameLst>
                                      </p:cBhvr>
                                      <p:tavLst>
                                        <p:tav tm="0">
                                          <p:val>
                                            <p:fltVal val="0"/>
                                          </p:val>
                                        </p:tav>
                                        <p:tav tm="100000">
                                          <p:val>
                                            <p:strVal val="#ppt_h"/>
                                          </p:val>
                                        </p:tav>
                                      </p:tavLst>
                                    </p:anim>
                                    <p:anim calcmode="lin" valueType="num">
                                      <p:cBhvr>
                                        <p:cTn id="107" dur="1000" fill="hold"/>
                                        <p:tgtEl>
                                          <p:spTgt spid="253971"/>
                                        </p:tgtEl>
                                        <p:attrNameLst>
                                          <p:attrName>style.rotation</p:attrName>
                                        </p:attrNameLst>
                                      </p:cBhvr>
                                      <p:tavLst>
                                        <p:tav tm="0">
                                          <p:val>
                                            <p:fltVal val="90"/>
                                          </p:val>
                                        </p:tav>
                                        <p:tav tm="100000">
                                          <p:val>
                                            <p:fltVal val="0"/>
                                          </p:val>
                                        </p:tav>
                                      </p:tavLst>
                                    </p:anim>
                                    <p:animEffect transition="in" filter="fade">
                                      <p:cBhvr>
                                        <p:cTn id="108" dur="1000"/>
                                        <p:tgtEl>
                                          <p:spTgt spid="253971"/>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8" presetClass="entr" presetSubtype="16" fill="hold" grpId="0" nodeType="clickEffect">
                                  <p:stCondLst>
                                    <p:cond delay="0"/>
                                  </p:stCondLst>
                                  <p:childTnLst>
                                    <p:set>
                                      <p:cBhvr>
                                        <p:cTn id="112" dur="1" fill="hold">
                                          <p:stCondLst>
                                            <p:cond delay="0"/>
                                          </p:stCondLst>
                                        </p:cTn>
                                        <p:tgtEl>
                                          <p:spTgt spid="253972"/>
                                        </p:tgtEl>
                                        <p:attrNameLst>
                                          <p:attrName>style.visibility</p:attrName>
                                        </p:attrNameLst>
                                      </p:cBhvr>
                                      <p:to>
                                        <p:strVal val="visible"/>
                                      </p:to>
                                    </p:set>
                                    <p:animEffect transition="in" filter="diamond(in)">
                                      <p:cBhvr>
                                        <p:cTn id="113" dur="2000"/>
                                        <p:tgtEl>
                                          <p:spTgt spid="253972"/>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1" presetClass="entr" presetSubtype="4" fill="hold" grpId="0" nodeType="clickEffect">
                                  <p:stCondLst>
                                    <p:cond delay="0"/>
                                  </p:stCondLst>
                                  <p:childTnLst>
                                    <p:set>
                                      <p:cBhvr>
                                        <p:cTn id="117" dur="1" fill="hold">
                                          <p:stCondLst>
                                            <p:cond delay="0"/>
                                          </p:stCondLst>
                                        </p:cTn>
                                        <p:tgtEl>
                                          <p:spTgt spid="253973"/>
                                        </p:tgtEl>
                                        <p:attrNameLst>
                                          <p:attrName>style.visibility</p:attrName>
                                        </p:attrNameLst>
                                      </p:cBhvr>
                                      <p:to>
                                        <p:strVal val="visible"/>
                                      </p:to>
                                    </p:set>
                                    <p:animEffect transition="in" filter="wheel(4)">
                                      <p:cBhvr>
                                        <p:cTn id="118" dur="2000"/>
                                        <p:tgtEl>
                                          <p:spTgt spid="253973"/>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51" presetClass="entr" presetSubtype="0" fill="hold" grpId="0" nodeType="clickEffect">
                                  <p:stCondLst>
                                    <p:cond delay="0"/>
                                  </p:stCondLst>
                                  <p:childTnLst>
                                    <p:set>
                                      <p:cBhvr>
                                        <p:cTn id="122" dur="1" fill="hold">
                                          <p:stCondLst>
                                            <p:cond delay="0"/>
                                          </p:stCondLst>
                                        </p:cTn>
                                        <p:tgtEl>
                                          <p:spTgt spid="253974"/>
                                        </p:tgtEl>
                                        <p:attrNameLst>
                                          <p:attrName>style.visibility</p:attrName>
                                        </p:attrNameLst>
                                      </p:cBhvr>
                                      <p:to>
                                        <p:strVal val="visible"/>
                                      </p:to>
                                    </p:set>
                                    <p:animEffect transition="in" filter="fade">
                                      <p:cBhvr>
                                        <p:cTn id="123" dur="770" decel="100000"/>
                                        <p:tgtEl>
                                          <p:spTgt spid="253974"/>
                                        </p:tgtEl>
                                      </p:cBhvr>
                                    </p:animEffect>
                                    <p:animScale>
                                      <p:cBhvr>
                                        <p:cTn id="124" dur="770" decel="100000"/>
                                        <p:tgtEl>
                                          <p:spTgt spid="253974"/>
                                        </p:tgtEl>
                                      </p:cBhvr>
                                      <p:from x="10000" y="10000"/>
                                      <p:to x="200000" y="450000"/>
                                    </p:animScale>
                                    <p:animScale>
                                      <p:cBhvr>
                                        <p:cTn id="125" dur="1230" accel="100000" fill="hold">
                                          <p:stCondLst>
                                            <p:cond delay="770"/>
                                          </p:stCondLst>
                                        </p:cTn>
                                        <p:tgtEl>
                                          <p:spTgt spid="253974"/>
                                        </p:tgtEl>
                                      </p:cBhvr>
                                      <p:from x="200000" y="450000"/>
                                      <p:to x="100000" y="100000"/>
                                    </p:animScale>
                                    <p:set>
                                      <p:cBhvr>
                                        <p:cTn id="126" dur="770" fill="hold"/>
                                        <p:tgtEl>
                                          <p:spTgt spid="253974"/>
                                        </p:tgtEl>
                                        <p:attrNameLst>
                                          <p:attrName>ppt_x</p:attrName>
                                        </p:attrNameLst>
                                      </p:cBhvr>
                                      <p:to>
                                        <p:strVal val="(0.5)"/>
                                      </p:to>
                                    </p:set>
                                    <p:anim from="(0.5)" to="(#ppt_x)" calcmode="lin" valueType="num">
                                      <p:cBhvr>
                                        <p:cTn id="127" dur="1230" accel="100000" fill="hold">
                                          <p:stCondLst>
                                            <p:cond delay="770"/>
                                          </p:stCondLst>
                                        </p:cTn>
                                        <p:tgtEl>
                                          <p:spTgt spid="253974"/>
                                        </p:tgtEl>
                                        <p:attrNameLst>
                                          <p:attrName>ppt_x</p:attrName>
                                        </p:attrNameLst>
                                      </p:cBhvr>
                                    </p:anim>
                                    <p:set>
                                      <p:cBhvr>
                                        <p:cTn id="128" dur="770" fill="hold"/>
                                        <p:tgtEl>
                                          <p:spTgt spid="253974"/>
                                        </p:tgtEl>
                                        <p:attrNameLst>
                                          <p:attrName>ppt_y</p:attrName>
                                        </p:attrNameLst>
                                      </p:cBhvr>
                                      <p:to>
                                        <p:strVal val="(#ppt_y+0.4)"/>
                                      </p:to>
                                    </p:set>
                                    <p:anim from="(#ppt_y+0.4)" to="(#ppt_y)" calcmode="lin" valueType="num">
                                      <p:cBhvr>
                                        <p:cTn id="129" dur="1230" accel="100000" fill="hold">
                                          <p:stCondLst>
                                            <p:cond delay="770"/>
                                          </p:stCondLst>
                                        </p:cTn>
                                        <p:tgtEl>
                                          <p:spTgt spid="253974"/>
                                        </p:tgtEl>
                                        <p:attrNameLst>
                                          <p:attrName>ppt_y</p:attrName>
                                        </p:attrNameLst>
                                      </p:cBhvr>
                                    </p:anim>
                                  </p:childTnLst>
                                </p:cTn>
                              </p:par>
                            </p:childTnLst>
                          </p:cTn>
                        </p:par>
                      </p:childTnLst>
                    </p:cTn>
                  </p:par>
                  <p:par>
                    <p:cTn id="130" fill="hold" nodeType="clickPar">
                      <p:stCondLst>
                        <p:cond delay="indefinite"/>
                      </p:stCondLst>
                      <p:childTnLst>
                        <p:par>
                          <p:cTn id="131" fill="hold" nodeType="withGroup">
                            <p:stCondLst>
                              <p:cond delay="0"/>
                            </p:stCondLst>
                            <p:childTnLst>
                              <p:par>
                                <p:cTn id="132" presetID="8" presetClass="entr" presetSubtype="16" fill="hold" grpId="0" nodeType="clickEffect">
                                  <p:stCondLst>
                                    <p:cond delay="0"/>
                                  </p:stCondLst>
                                  <p:childTnLst>
                                    <p:set>
                                      <p:cBhvr>
                                        <p:cTn id="133" dur="1" fill="hold">
                                          <p:stCondLst>
                                            <p:cond delay="0"/>
                                          </p:stCondLst>
                                        </p:cTn>
                                        <p:tgtEl>
                                          <p:spTgt spid="253979"/>
                                        </p:tgtEl>
                                        <p:attrNameLst>
                                          <p:attrName>style.visibility</p:attrName>
                                        </p:attrNameLst>
                                      </p:cBhvr>
                                      <p:to>
                                        <p:strVal val="visible"/>
                                      </p:to>
                                    </p:set>
                                    <p:animEffect transition="in" filter="diamond(in)">
                                      <p:cBhvr>
                                        <p:cTn id="134" dur="2000"/>
                                        <p:tgtEl>
                                          <p:spTgt spid="253979"/>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30" presetClass="entr" presetSubtype="0" fill="hold" grpId="0" nodeType="clickEffect">
                                  <p:stCondLst>
                                    <p:cond delay="0"/>
                                  </p:stCondLst>
                                  <p:childTnLst>
                                    <p:set>
                                      <p:cBhvr>
                                        <p:cTn id="138" dur="1" fill="hold">
                                          <p:stCondLst>
                                            <p:cond delay="0"/>
                                          </p:stCondLst>
                                        </p:cTn>
                                        <p:tgtEl>
                                          <p:spTgt spid="253980"/>
                                        </p:tgtEl>
                                        <p:attrNameLst>
                                          <p:attrName>style.visibility</p:attrName>
                                        </p:attrNameLst>
                                      </p:cBhvr>
                                      <p:to>
                                        <p:strVal val="visible"/>
                                      </p:to>
                                    </p:set>
                                    <p:animEffect transition="in" filter="fade">
                                      <p:cBhvr>
                                        <p:cTn id="139" dur="800" decel="100000"/>
                                        <p:tgtEl>
                                          <p:spTgt spid="253980"/>
                                        </p:tgtEl>
                                      </p:cBhvr>
                                    </p:animEffect>
                                    <p:anim calcmode="lin" valueType="num">
                                      <p:cBhvr>
                                        <p:cTn id="140" dur="800" decel="100000" fill="hold"/>
                                        <p:tgtEl>
                                          <p:spTgt spid="253980"/>
                                        </p:tgtEl>
                                        <p:attrNameLst>
                                          <p:attrName>style.rotation</p:attrName>
                                        </p:attrNameLst>
                                      </p:cBhvr>
                                      <p:tavLst>
                                        <p:tav tm="0">
                                          <p:val>
                                            <p:fltVal val="-90"/>
                                          </p:val>
                                        </p:tav>
                                        <p:tav tm="100000">
                                          <p:val>
                                            <p:fltVal val="0"/>
                                          </p:val>
                                        </p:tav>
                                      </p:tavLst>
                                    </p:anim>
                                    <p:anim calcmode="lin" valueType="num">
                                      <p:cBhvr>
                                        <p:cTn id="141" dur="800" decel="100000" fill="hold"/>
                                        <p:tgtEl>
                                          <p:spTgt spid="253980"/>
                                        </p:tgtEl>
                                        <p:attrNameLst>
                                          <p:attrName>ppt_x</p:attrName>
                                        </p:attrNameLst>
                                      </p:cBhvr>
                                      <p:tavLst>
                                        <p:tav tm="0">
                                          <p:val>
                                            <p:strVal val="#ppt_x+0.4"/>
                                          </p:val>
                                        </p:tav>
                                        <p:tav tm="100000">
                                          <p:val>
                                            <p:strVal val="#ppt_x-0.05"/>
                                          </p:val>
                                        </p:tav>
                                      </p:tavLst>
                                    </p:anim>
                                    <p:anim calcmode="lin" valueType="num">
                                      <p:cBhvr>
                                        <p:cTn id="142" dur="800" decel="100000" fill="hold"/>
                                        <p:tgtEl>
                                          <p:spTgt spid="253980"/>
                                        </p:tgtEl>
                                        <p:attrNameLst>
                                          <p:attrName>ppt_y</p:attrName>
                                        </p:attrNameLst>
                                      </p:cBhvr>
                                      <p:tavLst>
                                        <p:tav tm="0">
                                          <p:val>
                                            <p:strVal val="#ppt_y-0.4"/>
                                          </p:val>
                                        </p:tav>
                                        <p:tav tm="100000">
                                          <p:val>
                                            <p:strVal val="#ppt_y+0.1"/>
                                          </p:val>
                                        </p:tav>
                                      </p:tavLst>
                                    </p:anim>
                                    <p:anim calcmode="lin" valueType="num">
                                      <p:cBhvr>
                                        <p:cTn id="143" dur="200" accel="100000" fill="hold">
                                          <p:stCondLst>
                                            <p:cond delay="800"/>
                                          </p:stCondLst>
                                        </p:cTn>
                                        <p:tgtEl>
                                          <p:spTgt spid="253980"/>
                                        </p:tgtEl>
                                        <p:attrNameLst>
                                          <p:attrName>ppt_x</p:attrName>
                                        </p:attrNameLst>
                                      </p:cBhvr>
                                      <p:tavLst>
                                        <p:tav tm="0">
                                          <p:val>
                                            <p:strVal val="#ppt_x-0.05"/>
                                          </p:val>
                                        </p:tav>
                                        <p:tav tm="100000">
                                          <p:val>
                                            <p:strVal val="#ppt_x"/>
                                          </p:val>
                                        </p:tav>
                                      </p:tavLst>
                                    </p:anim>
                                    <p:anim calcmode="lin" valueType="num">
                                      <p:cBhvr>
                                        <p:cTn id="144" dur="200" accel="100000" fill="hold">
                                          <p:stCondLst>
                                            <p:cond delay="800"/>
                                          </p:stCondLst>
                                        </p:cTn>
                                        <p:tgtEl>
                                          <p:spTgt spid="253980"/>
                                        </p:tgtEl>
                                        <p:attrNameLst>
                                          <p:attrName>ppt_y</p:attrName>
                                        </p:attrNameLst>
                                      </p:cBhvr>
                                      <p:tavLst>
                                        <p:tav tm="0">
                                          <p:val>
                                            <p:strVal val="#ppt_y+0.1"/>
                                          </p:val>
                                        </p:tav>
                                        <p:tav tm="100000">
                                          <p:val>
                                            <p:strVal val="#ppt_y"/>
                                          </p:val>
                                        </p:tav>
                                      </p:tavLst>
                                    </p:anim>
                                  </p:childTnLst>
                                </p:cTn>
                              </p:par>
                            </p:childTnLst>
                          </p:cTn>
                        </p:par>
                      </p:childTnLst>
                    </p:cTn>
                  </p:par>
                  <p:par>
                    <p:cTn id="145" fill="hold" nodeType="clickPar">
                      <p:stCondLst>
                        <p:cond delay="indefinite"/>
                      </p:stCondLst>
                      <p:childTnLst>
                        <p:par>
                          <p:cTn id="146" fill="hold" nodeType="withGroup">
                            <p:stCondLst>
                              <p:cond delay="0"/>
                            </p:stCondLst>
                            <p:childTnLst>
                              <p:par>
                                <p:cTn id="147" presetID="21" presetClass="entr" presetSubtype="4" fill="hold" grpId="0" nodeType="clickEffect">
                                  <p:stCondLst>
                                    <p:cond delay="0"/>
                                  </p:stCondLst>
                                  <p:childTnLst>
                                    <p:set>
                                      <p:cBhvr>
                                        <p:cTn id="148" dur="1" fill="hold">
                                          <p:stCondLst>
                                            <p:cond delay="0"/>
                                          </p:stCondLst>
                                        </p:cTn>
                                        <p:tgtEl>
                                          <p:spTgt spid="253963"/>
                                        </p:tgtEl>
                                        <p:attrNameLst>
                                          <p:attrName>style.visibility</p:attrName>
                                        </p:attrNameLst>
                                      </p:cBhvr>
                                      <p:to>
                                        <p:strVal val="visible"/>
                                      </p:to>
                                    </p:set>
                                    <p:animEffect transition="in" filter="wheel(4)">
                                      <p:cBhvr>
                                        <p:cTn id="149" dur="2000"/>
                                        <p:tgtEl>
                                          <p:spTgt spid="253963"/>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2" presetClass="entr" presetSubtype="4" fill="hold" grpId="0" nodeType="clickEffect">
                                  <p:stCondLst>
                                    <p:cond delay="0"/>
                                  </p:stCondLst>
                                  <p:childTnLst>
                                    <p:set>
                                      <p:cBhvr>
                                        <p:cTn id="153" dur="1" fill="hold">
                                          <p:stCondLst>
                                            <p:cond delay="0"/>
                                          </p:stCondLst>
                                        </p:cTn>
                                        <p:tgtEl>
                                          <p:spTgt spid="253965"/>
                                        </p:tgtEl>
                                        <p:attrNameLst>
                                          <p:attrName>style.visibility</p:attrName>
                                        </p:attrNameLst>
                                      </p:cBhvr>
                                      <p:to>
                                        <p:strVal val="visible"/>
                                      </p:to>
                                    </p:set>
                                    <p:anim calcmode="lin" valueType="num">
                                      <p:cBhvr additive="base">
                                        <p:cTn id="154" dur="500" fill="hold"/>
                                        <p:tgtEl>
                                          <p:spTgt spid="253965"/>
                                        </p:tgtEl>
                                        <p:attrNameLst>
                                          <p:attrName>ppt_x</p:attrName>
                                        </p:attrNameLst>
                                      </p:cBhvr>
                                      <p:tavLst>
                                        <p:tav tm="0">
                                          <p:val>
                                            <p:strVal val="#ppt_x"/>
                                          </p:val>
                                        </p:tav>
                                        <p:tav tm="100000">
                                          <p:val>
                                            <p:strVal val="#ppt_x"/>
                                          </p:val>
                                        </p:tav>
                                      </p:tavLst>
                                    </p:anim>
                                    <p:anim calcmode="lin" valueType="num">
                                      <p:cBhvr additive="base">
                                        <p:cTn id="155" dur="500" fill="hold"/>
                                        <p:tgtEl>
                                          <p:spTgt spid="253965"/>
                                        </p:tgtEl>
                                        <p:attrNameLst>
                                          <p:attrName>ppt_y</p:attrName>
                                        </p:attrNameLst>
                                      </p:cBhvr>
                                      <p:tavLst>
                                        <p:tav tm="0">
                                          <p:val>
                                            <p:strVal val="1+#ppt_h/2"/>
                                          </p:val>
                                        </p:tav>
                                        <p:tav tm="100000">
                                          <p:val>
                                            <p:strVal val="#ppt_y"/>
                                          </p:val>
                                        </p:tav>
                                      </p:tavLst>
                                    </p:anim>
                                  </p:childTnLst>
                                </p:cTn>
                              </p:par>
                            </p:childTnLst>
                          </p:cTn>
                        </p:par>
                      </p:childTnLst>
                    </p:cTn>
                  </p:par>
                  <p:par>
                    <p:cTn id="156" fill="hold" nodeType="clickPar">
                      <p:stCondLst>
                        <p:cond delay="indefinite"/>
                      </p:stCondLst>
                      <p:childTnLst>
                        <p:par>
                          <p:cTn id="157" fill="hold" nodeType="withGroup">
                            <p:stCondLst>
                              <p:cond delay="0"/>
                            </p:stCondLst>
                            <p:childTnLst>
                              <p:par>
                                <p:cTn id="158" presetID="30" presetClass="entr" presetSubtype="0" fill="hold" grpId="0" nodeType="clickEffect">
                                  <p:stCondLst>
                                    <p:cond delay="0"/>
                                  </p:stCondLst>
                                  <p:childTnLst>
                                    <p:set>
                                      <p:cBhvr>
                                        <p:cTn id="159" dur="1" fill="hold">
                                          <p:stCondLst>
                                            <p:cond delay="0"/>
                                          </p:stCondLst>
                                        </p:cTn>
                                        <p:tgtEl>
                                          <p:spTgt spid="253970"/>
                                        </p:tgtEl>
                                        <p:attrNameLst>
                                          <p:attrName>style.visibility</p:attrName>
                                        </p:attrNameLst>
                                      </p:cBhvr>
                                      <p:to>
                                        <p:strVal val="visible"/>
                                      </p:to>
                                    </p:set>
                                    <p:animEffect transition="in" filter="fade">
                                      <p:cBhvr>
                                        <p:cTn id="160" dur="800" decel="100000"/>
                                        <p:tgtEl>
                                          <p:spTgt spid="253970"/>
                                        </p:tgtEl>
                                      </p:cBhvr>
                                    </p:animEffect>
                                    <p:anim calcmode="lin" valueType="num">
                                      <p:cBhvr>
                                        <p:cTn id="161" dur="800" decel="100000" fill="hold"/>
                                        <p:tgtEl>
                                          <p:spTgt spid="253970"/>
                                        </p:tgtEl>
                                        <p:attrNameLst>
                                          <p:attrName>style.rotation</p:attrName>
                                        </p:attrNameLst>
                                      </p:cBhvr>
                                      <p:tavLst>
                                        <p:tav tm="0">
                                          <p:val>
                                            <p:fltVal val="-90"/>
                                          </p:val>
                                        </p:tav>
                                        <p:tav tm="100000">
                                          <p:val>
                                            <p:fltVal val="0"/>
                                          </p:val>
                                        </p:tav>
                                      </p:tavLst>
                                    </p:anim>
                                    <p:anim calcmode="lin" valueType="num">
                                      <p:cBhvr>
                                        <p:cTn id="162" dur="800" decel="100000" fill="hold"/>
                                        <p:tgtEl>
                                          <p:spTgt spid="253970"/>
                                        </p:tgtEl>
                                        <p:attrNameLst>
                                          <p:attrName>ppt_x</p:attrName>
                                        </p:attrNameLst>
                                      </p:cBhvr>
                                      <p:tavLst>
                                        <p:tav tm="0">
                                          <p:val>
                                            <p:strVal val="#ppt_x+0.4"/>
                                          </p:val>
                                        </p:tav>
                                        <p:tav tm="100000">
                                          <p:val>
                                            <p:strVal val="#ppt_x-0.05"/>
                                          </p:val>
                                        </p:tav>
                                      </p:tavLst>
                                    </p:anim>
                                    <p:anim calcmode="lin" valueType="num">
                                      <p:cBhvr>
                                        <p:cTn id="163" dur="800" decel="100000" fill="hold"/>
                                        <p:tgtEl>
                                          <p:spTgt spid="253970"/>
                                        </p:tgtEl>
                                        <p:attrNameLst>
                                          <p:attrName>ppt_y</p:attrName>
                                        </p:attrNameLst>
                                      </p:cBhvr>
                                      <p:tavLst>
                                        <p:tav tm="0">
                                          <p:val>
                                            <p:strVal val="#ppt_y-0.4"/>
                                          </p:val>
                                        </p:tav>
                                        <p:tav tm="100000">
                                          <p:val>
                                            <p:strVal val="#ppt_y+0.1"/>
                                          </p:val>
                                        </p:tav>
                                      </p:tavLst>
                                    </p:anim>
                                    <p:anim calcmode="lin" valueType="num">
                                      <p:cBhvr>
                                        <p:cTn id="164" dur="200" accel="100000" fill="hold">
                                          <p:stCondLst>
                                            <p:cond delay="800"/>
                                          </p:stCondLst>
                                        </p:cTn>
                                        <p:tgtEl>
                                          <p:spTgt spid="253970"/>
                                        </p:tgtEl>
                                        <p:attrNameLst>
                                          <p:attrName>ppt_x</p:attrName>
                                        </p:attrNameLst>
                                      </p:cBhvr>
                                      <p:tavLst>
                                        <p:tav tm="0">
                                          <p:val>
                                            <p:strVal val="#ppt_x-0.05"/>
                                          </p:val>
                                        </p:tav>
                                        <p:tav tm="100000">
                                          <p:val>
                                            <p:strVal val="#ppt_x"/>
                                          </p:val>
                                        </p:tav>
                                      </p:tavLst>
                                    </p:anim>
                                    <p:anim calcmode="lin" valueType="num">
                                      <p:cBhvr>
                                        <p:cTn id="165" dur="200" accel="100000" fill="hold">
                                          <p:stCondLst>
                                            <p:cond delay="800"/>
                                          </p:stCondLst>
                                        </p:cTn>
                                        <p:tgtEl>
                                          <p:spTgt spid="25397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7" grpId="0" animBg="1"/>
      <p:bldP spid="253958" grpId="0" animBg="1"/>
      <p:bldP spid="253959" grpId="0"/>
      <p:bldP spid="253960" grpId="0"/>
      <p:bldP spid="253961" grpId="0"/>
      <p:bldP spid="253962" grpId="0" animBg="1"/>
      <p:bldP spid="253963" grpId="0" animBg="1"/>
      <p:bldP spid="253964" grpId="0" animBg="1"/>
      <p:bldP spid="253965" grpId="0" animBg="1"/>
      <p:bldP spid="253967" grpId="0" animBg="1"/>
      <p:bldP spid="253968" grpId="0"/>
      <p:bldP spid="253969" grpId="0" animBg="1"/>
      <p:bldP spid="253970" grpId="0" animBg="1"/>
      <p:bldP spid="253971" grpId="0"/>
      <p:bldP spid="253972" grpId="0"/>
      <p:bldP spid="253973" grpId="0"/>
      <p:bldP spid="253974" grpId="0"/>
      <p:bldP spid="253976" grpId="0" animBg="1"/>
      <p:bldP spid="253977" grpId="0" animBg="1"/>
      <p:bldP spid="253979" grpId="0" animBg="1"/>
      <p:bldP spid="25398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4">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a 2"/>
          <p:cNvGraphicFramePr>
            <a:graphicFrameLocks noGrp="1"/>
          </p:cNvGraphicFramePr>
          <p:nvPr>
            <p:extLst>
              <p:ext uri="{D42A27DB-BD31-4B8C-83A1-F6EECF244321}">
                <p14:modId xmlns:p14="http://schemas.microsoft.com/office/powerpoint/2010/main" val="343761235"/>
              </p:ext>
            </p:extLst>
          </p:nvPr>
        </p:nvGraphicFramePr>
        <p:xfrm>
          <a:off x="396082" y="922338"/>
          <a:ext cx="8150572" cy="5763586"/>
        </p:xfrm>
        <a:graphic>
          <a:graphicData uri="http://schemas.openxmlformats.org/drawingml/2006/table">
            <a:tbl>
              <a:tblPr firstRow="1" firstCol="1" bandRow="1">
                <a:tableStyleId>{5C22544A-7EE6-4342-B048-85BDC9FD1C3A}</a:tableStyleId>
              </a:tblPr>
              <a:tblGrid>
                <a:gridCol w="7105627"/>
                <a:gridCol w="1044945"/>
              </a:tblGrid>
              <a:tr h="505148">
                <a:tc gridSpan="2">
                  <a:txBody>
                    <a:bodyPr/>
                    <a:lstStyle/>
                    <a:p>
                      <a:pPr marL="342900" lvl="0" indent="-342900" algn="ctr">
                        <a:lnSpc>
                          <a:spcPct val="115000"/>
                        </a:lnSpc>
                        <a:spcAft>
                          <a:spcPts val="0"/>
                        </a:spcAft>
                        <a:buFont typeface="+mj-lt"/>
                        <a:buAutoNum type="arabicPeriod"/>
                        <a:tabLst>
                          <a:tab pos="2541270" algn="l"/>
                        </a:tabLst>
                      </a:pPr>
                      <a:r>
                        <a:rPr lang="es-ES" sz="2000" dirty="0">
                          <a:effectLst/>
                        </a:rPr>
                        <a:t>COMPONENTE CONCEPTUAL</a:t>
                      </a:r>
                      <a:endParaRPr lang="es-CO" sz="2000" dirty="0">
                        <a:effectLst/>
                      </a:endParaRPr>
                    </a:p>
                    <a:p>
                      <a:pPr algn="ctr">
                        <a:lnSpc>
                          <a:spcPct val="115000"/>
                        </a:lnSpc>
                        <a:spcAft>
                          <a:spcPts val="0"/>
                        </a:spcAft>
                        <a:tabLst>
                          <a:tab pos="2541270" algn="l"/>
                        </a:tabLst>
                      </a:pPr>
                      <a:r>
                        <a:rPr lang="es-ES"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50000"/>
                      </a:schemeClr>
                    </a:solidFill>
                  </a:tcPr>
                </a:tc>
                <a:tc hMerge="1">
                  <a:txBody>
                    <a:bodyPr/>
                    <a:lstStyle/>
                    <a:p>
                      <a:endParaRPr lang="es-CO"/>
                    </a:p>
                  </a:txBody>
                  <a:tcPr/>
                </a:tc>
              </a:tr>
              <a:tr h="811228">
                <a:tc>
                  <a:txBody>
                    <a:bodyPr/>
                    <a:lstStyle/>
                    <a:p>
                      <a:pPr algn="l">
                        <a:lnSpc>
                          <a:spcPct val="115000"/>
                        </a:lnSpc>
                        <a:spcAft>
                          <a:spcPts val="0"/>
                        </a:spcAft>
                        <a:tabLst>
                          <a:tab pos="2541270" algn="l"/>
                        </a:tabLst>
                      </a:pPr>
                      <a:r>
                        <a:rPr lang="es-ES" sz="2000" dirty="0" smtClean="0">
                          <a:effectLst/>
                        </a:rPr>
                        <a:t>HAY SOLIDEZ EN LA FILOSOFÍA Y CONCEPTUALIZACIÓN PEDAGÓGICA. </a:t>
                      </a:r>
                      <a:endParaRPr lang="es-CO" sz="2000" dirty="0" smtClean="0">
                        <a:effectLst/>
                      </a:endParaRPr>
                    </a:p>
                  </a:txBody>
                  <a:tcPr marL="68580" marR="68580" marT="0" marB="0">
                    <a:solidFill>
                      <a:schemeClr val="tx2">
                        <a:lumMod val="50000"/>
                      </a:schemeClr>
                    </a:solidFill>
                  </a:tcPr>
                </a:tc>
                <a:tc>
                  <a:txBody>
                    <a:bodyPr/>
                    <a:lstStyle/>
                    <a:p>
                      <a:pPr algn="l">
                        <a:lnSpc>
                          <a:spcPct val="115000"/>
                        </a:lnSpc>
                        <a:spcAft>
                          <a:spcPts val="0"/>
                        </a:spcAft>
                        <a:tabLst>
                          <a:tab pos="2541270" algn="l"/>
                        </a:tabLst>
                      </a:pP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77706">
                <a:tc>
                  <a:txBody>
                    <a:bodyPr/>
                    <a:lstStyle/>
                    <a:p>
                      <a:pPr algn="l">
                        <a:lnSpc>
                          <a:spcPct val="115000"/>
                        </a:lnSpc>
                        <a:spcAft>
                          <a:spcPts val="0"/>
                        </a:spcAft>
                        <a:tabLst>
                          <a:tab pos="2541270" algn="l"/>
                        </a:tabLst>
                      </a:pPr>
                      <a:r>
                        <a:rPr lang="es-ES" sz="2000" dirty="0" smtClean="0">
                          <a:effectLst/>
                        </a:rPr>
                        <a:t>PRESENTA COHERENCIA EN LA SECUENCIA DE LOS PROCESOS CON LOS COMPONENTES.</a:t>
                      </a:r>
                      <a:endParaRPr lang="es-CO" sz="2000" dirty="0" smtClean="0">
                        <a:effectLst/>
                      </a:endParaRPr>
                    </a:p>
                  </a:txBody>
                  <a:tcPr marL="68580" marR="68580" marT="0" marB="0">
                    <a:solidFill>
                      <a:schemeClr val="tx2">
                        <a:lumMod val="50000"/>
                      </a:schemeClr>
                    </a:solidFill>
                  </a:tcPr>
                </a:tc>
                <a:tc>
                  <a:txBody>
                    <a:bodyPr/>
                    <a:lstStyle/>
                    <a:p>
                      <a:pPr algn="l">
                        <a:lnSpc>
                          <a:spcPct val="115000"/>
                        </a:lnSpc>
                        <a:spcAft>
                          <a:spcPts val="0"/>
                        </a:spcAft>
                        <a:tabLst>
                          <a:tab pos="2541270" algn="l"/>
                        </a:tabLst>
                      </a:pP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77706">
                <a:tc>
                  <a:txBody>
                    <a:bodyPr/>
                    <a:lstStyle/>
                    <a:p>
                      <a:pPr algn="l">
                        <a:lnSpc>
                          <a:spcPct val="115000"/>
                        </a:lnSpc>
                        <a:spcAft>
                          <a:spcPts val="0"/>
                        </a:spcAft>
                        <a:tabLst>
                          <a:tab pos="2541270" algn="l"/>
                        </a:tabLst>
                      </a:pPr>
                      <a:r>
                        <a:rPr lang="es-ES" sz="2000" dirty="0" smtClean="0">
                          <a:effectLst/>
                        </a:rPr>
                        <a:t>HAY COMPRENSIÓN DE LA PROPIA IDENTIDAD COMO COMUNIDAD EDUCATIVA EN FORMACIÓN.</a:t>
                      </a:r>
                      <a:endParaRPr lang="es-CO" sz="2000" dirty="0" smtClean="0">
                        <a:effectLst/>
                      </a:endParaRPr>
                    </a:p>
                  </a:txBody>
                  <a:tcPr marL="68580" marR="68580" marT="0" marB="0">
                    <a:solidFill>
                      <a:schemeClr val="tx2">
                        <a:lumMod val="50000"/>
                      </a:schemeClr>
                    </a:solidFill>
                  </a:tcPr>
                </a:tc>
                <a:tc>
                  <a:txBody>
                    <a:bodyPr/>
                    <a:lstStyle/>
                    <a:p>
                      <a:pPr algn="l">
                        <a:lnSpc>
                          <a:spcPct val="115000"/>
                        </a:lnSpc>
                        <a:spcAft>
                          <a:spcPts val="0"/>
                        </a:spcAft>
                        <a:tabLst>
                          <a:tab pos="2541270" algn="l"/>
                        </a:tabLst>
                      </a:pP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77706">
                <a:tc>
                  <a:txBody>
                    <a:bodyPr/>
                    <a:lstStyle/>
                    <a:p>
                      <a:pPr algn="l">
                        <a:lnSpc>
                          <a:spcPct val="115000"/>
                        </a:lnSpc>
                        <a:spcAft>
                          <a:spcPts val="0"/>
                        </a:spcAft>
                        <a:tabLst>
                          <a:tab pos="2541270" algn="l"/>
                        </a:tabLst>
                      </a:pPr>
                      <a:r>
                        <a:rPr lang="es-ES" sz="2000" dirty="0" smtClean="0">
                          <a:effectLst/>
                        </a:rPr>
                        <a:t>PRESENTA FORMACIÓN DE PERSONAS Y CIUDADANOS SOLIDARIOS, PARTICIPATIVOS, HONESTOS, RESPONSABLES, ÉTICOS, DEMOCRÁTICOS ETC.</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50000"/>
                      </a:schemeClr>
                    </a:solidFill>
                  </a:tcPr>
                </a:tc>
                <a:tc>
                  <a:txBody>
                    <a:bodyPr/>
                    <a:lstStyle/>
                    <a:p>
                      <a:pPr algn="l">
                        <a:lnSpc>
                          <a:spcPct val="115000"/>
                        </a:lnSpc>
                        <a:spcAft>
                          <a:spcPts val="0"/>
                        </a:spcAft>
                      </a:pPr>
                      <a:endParaRPr lang="es-CO" sz="1100">
                        <a:effectLst/>
                      </a:endParaRPr>
                    </a:p>
                    <a:p>
                      <a:pPr algn="l">
                        <a:lnSpc>
                          <a:spcPct val="115000"/>
                        </a:lnSpc>
                        <a:spcAft>
                          <a:spcPts val="0"/>
                        </a:spcAft>
                        <a:tabLst>
                          <a:tab pos="2541270" algn="l"/>
                        </a:tabLst>
                      </a:pPr>
                      <a:r>
                        <a:rPr lang="es-ES"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303608">
                <a:tc>
                  <a:txBody>
                    <a:bodyPr/>
                    <a:lstStyle/>
                    <a:p>
                      <a:pPr algn="l">
                        <a:lnSpc>
                          <a:spcPct val="115000"/>
                        </a:lnSpc>
                        <a:spcAft>
                          <a:spcPts val="0"/>
                        </a:spcAft>
                        <a:tabLst>
                          <a:tab pos="2541270" algn="l"/>
                        </a:tabLst>
                      </a:pPr>
                      <a:r>
                        <a:rPr lang="es-ES" sz="2000" dirty="0" smtClean="0">
                          <a:effectLst/>
                        </a:rPr>
                        <a:t>ESTA ENFOCADA A LA MAYOR PREPARACIÓN DEL EDUCANDO CON VISIÓN EMPRESARIAL Y PRODUCTIVA PARA SU VINCULACIÓN  AL MERCADO LABORAL Y PARTICIPACIÓN EFECTIVA EN LAS DECISIONES CIUDADANAS.</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50000"/>
                      </a:schemeClr>
                    </a:solidFill>
                  </a:tcPr>
                </a:tc>
                <a:tc>
                  <a:txBody>
                    <a:bodyPr/>
                    <a:lstStyle/>
                    <a:p>
                      <a:pPr algn="l">
                        <a:lnSpc>
                          <a:spcPct val="115000"/>
                        </a:lnSpc>
                        <a:spcAft>
                          <a:spcPts val="0"/>
                        </a:spcAft>
                      </a:pPr>
                      <a:endParaRPr lang="es-CO" sz="1100" dirty="0">
                        <a:effectLst/>
                      </a:endParaRPr>
                    </a:p>
                    <a:p>
                      <a:pPr algn="l">
                        <a:lnSpc>
                          <a:spcPct val="115000"/>
                        </a:lnSpc>
                        <a:spcAft>
                          <a:spcPts val="0"/>
                        </a:spcAft>
                        <a:tabLst>
                          <a:tab pos="2541270" algn="l"/>
                        </a:tabLst>
                      </a:pPr>
                      <a:r>
                        <a:rPr lang="es-ES"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6 Rectángulo"/>
          <p:cNvSpPr/>
          <p:nvPr/>
        </p:nvSpPr>
        <p:spPr>
          <a:xfrm>
            <a:off x="7992243" y="1809731"/>
            <a:ext cx="296863" cy="165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7" name="10 Rectángulo"/>
          <p:cNvSpPr/>
          <p:nvPr/>
        </p:nvSpPr>
        <p:spPr>
          <a:xfrm>
            <a:off x="7992245" y="3816673"/>
            <a:ext cx="296863" cy="165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8" name="11 Rectángulo"/>
          <p:cNvSpPr/>
          <p:nvPr/>
        </p:nvSpPr>
        <p:spPr>
          <a:xfrm>
            <a:off x="7994528" y="4604686"/>
            <a:ext cx="296863" cy="190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9" name="12 Rectángulo"/>
          <p:cNvSpPr/>
          <p:nvPr/>
        </p:nvSpPr>
        <p:spPr>
          <a:xfrm flipV="1">
            <a:off x="7992243" y="5811426"/>
            <a:ext cx="296863" cy="17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10" name="13 Rectángulo"/>
          <p:cNvSpPr/>
          <p:nvPr/>
        </p:nvSpPr>
        <p:spPr>
          <a:xfrm>
            <a:off x="7992244" y="2732521"/>
            <a:ext cx="296863" cy="17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pic>
        <p:nvPicPr>
          <p:cNvPr id="11" name="Imagen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5938" y="458659"/>
            <a:ext cx="720080" cy="463679"/>
          </a:xfrm>
          <a:prstGeom prst="rect">
            <a:avLst/>
          </a:prstGeom>
          <a:noFill/>
          <a:ln>
            <a:noFill/>
          </a:ln>
        </p:spPr>
      </p:pic>
      <p:sp>
        <p:nvSpPr>
          <p:cNvPr id="4" name="CuadroTexto 3"/>
          <p:cNvSpPr txBox="1"/>
          <p:nvPr/>
        </p:nvSpPr>
        <p:spPr>
          <a:xfrm>
            <a:off x="1372534" y="136525"/>
            <a:ext cx="5184576" cy="369332"/>
          </a:xfrm>
          <a:prstGeom prst="rect">
            <a:avLst/>
          </a:prstGeom>
          <a:noFill/>
        </p:spPr>
        <p:txBody>
          <a:bodyPr wrap="square" rtlCol="0">
            <a:spAutoFit/>
          </a:bodyPr>
          <a:lstStyle/>
          <a:p>
            <a:pPr algn="ctr"/>
            <a:r>
              <a:rPr lang="es-CO" b="1" dirty="0" smtClean="0">
                <a:solidFill>
                  <a:srgbClr val="FF0000"/>
                </a:solidFill>
              </a:rPr>
              <a:t>Revisión criterios del PEI.. Mirada del MEN </a:t>
            </a:r>
            <a:endParaRPr lang="es-CO" b="1" dirty="0">
              <a:solidFill>
                <a:srgbClr val="FF0000"/>
              </a:solidFill>
            </a:endParaRPr>
          </a:p>
        </p:txBody>
      </p:sp>
    </p:spTree>
    <p:extLst>
      <p:ext uri="{BB962C8B-B14F-4D97-AF65-F5344CB8AC3E}">
        <p14:creationId xmlns:p14="http://schemas.microsoft.com/office/powerpoint/2010/main" val="2365204842"/>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951542" y="1484784"/>
            <a:ext cx="6912767" cy="4308872"/>
          </a:xfrm>
          <a:prstGeom prst="rect">
            <a:avLst/>
          </a:prstGeom>
          <a:ln w="28575">
            <a:solidFill>
              <a:schemeClr val="tx1"/>
            </a:solidFill>
          </a:ln>
        </p:spPr>
        <p:txBody>
          <a:bodyPr wrap="square">
            <a:spAutoFit/>
          </a:bodyPr>
          <a:lstStyle/>
          <a:p>
            <a:r>
              <a:rPr lang="es-CO" sz="3600" b="1" dirty="0">
                <a:solidFill>
                  <a:srgbClr val="000000"/>
                </a:solidFill>
                <a:latin typeface="Arial" panose="020B0604020202020204" pitchFamily="34" charset="0"/>
              </a:rPr>
              <a:t>Componente administrativo: </a:t>
            </a:r>
            <a:endParaRPr lang="es-CO" sz="3600" b="1" dirty="0" smtClean="0">
              <a:solidFill>
                <a:srgbClr val="000000"/>
              </a:solidFill>
              <a:latin typeface="Arial" panose="020B0604020202020204" pitchFamily="34" charset="0"/>
            </a:endParaRPr>
          </a:p>
          <a:p>
            <a:endParaRPr lang="es-CO" b="1" dirty="0">
              <a:solidFill>
                <a:srgbClr val="000000"/>
              </a:solidFill>
              <a:latin typeface="Arial" panose="020B0604020202020204" pitchFamily="34" charset="0"/>
            </a:endParaRPr>
          </a:p>
          <a:p>
            <a:pPr algn="just"/>
            <a:r>
              <a:rPr lang="es-CO" sz="2000" dirty="0" smtClean="0">
                <a:solidFill>
                  <a:srgbClr val="000000"/>
                </a:solidFill>
                <a:latin typeface="Arial" panose="020B0604020202020204" pitchFamily="34" charset="0"/>
              </a:rPr>
              <a:t>Este </a:t>
            </a:r>
            <a:r>
              <a:rPr lang="es-CO" sz="2000" dirty="0">
                <a:solidFill>
                  <a:srgbClr val="000000"/>
                </a:solidFill>
                <a:latin typeface="Arial" panose="020B0604020202020204" pitchFamily="34" charset="0"/>
              </a:rPr>
              <a:t>componente está constituido por los procesos de soporte y apoyo que garantizan el cumplimiento de los procesos misionales. </a:t>
            </a:r>
            <a:endParaRPr lang="es-CO" sz="2000" dirty="0" smtClean="0">
              <a:solidFill>
                <a:srgbClr val="000000"/>
              </a:solidFill>
              <a:latin typeface="Arial" panose="020B0604020202020204" pitchFamily="34" charset="0"/>
            </a:endParaRPr>
          </a:p>
          <a:p>
            <a:pPr algn="just"/>
            <a:endParaRPr lang="es-CO" sz="2000" dirty="0">
              <a:solidFill>
                <a:srgbClr val="000000"/>
              </a:solidFill>
              <a:latin typeface="Arial" panose="020B0604020202020204" pitchFamily="34" charset="0"/>
            </a:endParaRPr>
          </a:p>
          <a:p>
            <a:pPr algn="just"/>
            <a:r>
              <a:rPr lang="es-CO" sz="2000" dirty="0" smtClean="0">
                <a:solidFill>
                  <a:srgbClr val="000000"/>
                </a:solidFill>
                <a:latin typeface="Arial" panose="020B0604020202020204" pitchFamily="34" charset="0"/>
              </a:rPr>
              <a:t>Por </a:t>
            </a:r>
            <a:r>
              <a:rPr lang="es-CO" sz="2000" dirty="0">
                <a:solidFill>
                  <a:srgbClr val="000000"/>
                </a:solidFill>
                <a:latin typeface="Arial" panose="020B0604020202020204" pitchFamily="34" charset="0"/>
              </a:rPr>
              <a:t>tanto, además de estar asociado a la administración, uso y optimización de la infraestructura, comprende los Fondos de Servicios Educativos, el uso, optimización y cuidado de las ayudas y recursos educativos, el Talento Humano, la administración del tiempo efectivo de aprendizaje y el sistema de información para llevar a cabo los objetivos del PEI. </a:t>
            </a:r>
            <a:endParaRPr lang="es-CO" sz="2000" dirty="0"/>
          </a:p>
        </p:txBody>
      </p:sp>
      <p:pic>
        <p:nvPicPr>
          <p:cNvPr id="8" name="Picture 13" descr="C:\Users\usuario\Documents\TEORIAS DEL APRENDIZAJE\images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052736"/>
            <a:ext cx="1900742" cy="163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996667"/>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C:\Users\usuario\Documents\TEORIAS DEL APRENDIZAJE\images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69035"/>
            <a:ext cx="1900742" cy="163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1129883" y="373114"/>
            <a:ext cx="2232248" cy="646331"/>
          </a:xfrm>
          <a:prstGeom prst="rect">
            <a:avLst/>
          </a:prstGeom>
          <a:noFill/>
        </p:spPr>
        <p:txBody>
          <a:bodyPr wrap="square" rtlCol="0">
            <a:spAutoFit/>
          </a:bodyPr>
          <a:lstStyle/>
          <a:p>
            <a:pPr algn="ctr"/>
            <a:r>
              <a:rPr lang="es-CO" b="1" dirty="0" smtClean="0"/>
              <a:t>COMPONENTE  ADMINISTRATIVO  </a:t>
            </a:r>
            <a:endParaRPr lang="es-CO" b="1" dirty="0"/>
          </a:p>
        </p:txBody>
      </p:sp>
      <p:pic>
        <p:nvPicPr>
          <p:cNvPr id="8" name="Imagen 7"/>
          <p:cNvPicPr/>
          <p:nvPr/>
        </p:nvPicPr>
        <p:blipFill rotWithShape="1">
          <a:blip r:embed="rId5"/>
          <a:srcRect t="26791" r="54582" b="58021"/>
          <a:stretch/>
        </p:blipFill>
        <p:spPr bwMode="auto">
          <a:xfrm>
            <a:off x="2596159" y="1187255"/>
            <a:ext cx="6336704" cy="1316355"/>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6"/>
          <a:srcRect t="28968" r="22850" b="38008"/>
          <a:stretch/>
        </p:blipFill>
        <p:spPr bwMode="auto">
          <a:xfrm>
            <a:off x="179511" y="2905052"/>
            <a:ext cx="8753351" cy="3218500"/>
          </a:xfrm>
          <a:prstGeom prst="rect">
            <a:avLst/>
          </a:prstGeom>
          <a:ln>
            <a:noFill/>
          </a:ln>
          <a:extLst>
            <a:ext uri="{53640926-AAD7-44D8-BBD7-CCE9431645EC}">
              <a14:shadowObscured xmlns:a14="http://schemas.microsoft.com/office/drawing/2010/main"/>
            </a:ext>
          </a:extLst>
        </p:spPr>
      </p:pic>
      <p:cxnSp>
        <p:nvCxnSpPr>
          <p:cNvPr id="5" name="Conector recto de flecha 4"/>
          <p:cNvCxnSpPr/>
          <p:nvPr/>
        </p:nvCxnSpPr>
        <p:spPr>
          <a:xfrm flipH="1">
            <a:off x="8244408" y="2802788"/>
            <a:ext cx="432048" cy="77022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192392"/>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396081" y="1971932"/>
            <a:ext cx="2880320" cy="677108"/>
          </a:xfrm>
          <a:prstGeom prst="rect">
            <a:avLst/>
          </a:prstGeom>
          <a:noFill/>
        </p:spPr>
        <p:txBody>
          <a:bodyPr wrap="square" rtlCol="0">
            <a:spAutoFit/>
          </a:bodyPr>
          <a:lstStyle/>
          <a:p>
            <a:r>
              <a:rPr lang="es-CO" b="1" dirty="0" smtClean="0"/>
              <a:t>GOBIERNO </a:t>
            </a:r>
            <a:r>
              <a:rPr lang="es-CO" sz="2000" b="1" dirty="0" smtClean="0"/>
              <a:t>ESCOLAR</a:t>
            </a:r>
          </a:p>
          <a:p>
            <a:endParaRPr lang="es-CO" dirty="0"/>
          </a:p>
        </p:txBody>
      </p:sp>
      <p:sp>
        <p:nvSpPr>
          <p:cNvPr id="4" name="CuadroTexto 3"/>
          <p:cNvSpPr txBox="1"/>
          <p:nvPr/>
        </p:nvSpPr>
        <p:spPr>
          <a:xfrm>
            <a:off x="189088" y="4264867"/>
            <a:ext cx="2776980" cy="369332"/>
          </a:xfrm>
          <a:prstGeom prst="rect">
            <a:avLst/>
          </a:prstGeom>
          <a:noFill/>
        </p:spPr>
        <p:txBody>
          <a:bodyPr wrap="square" rtlCol="0">
            <a:spAutoFit/>
          </a:bodyPr>
          <a:lstStyle/>
          <a:p>
            <a:r>
              <a:rPr lang="es-CO" b="1" dirty="0" smtClean="0"/>
              <a:t>ORGANIZACIONES DE BASE</a:t>
            </a:r>
            <a:endParaRPr lang="es-CO" b="1" dirty="0"/>
          </a:p>
        </p:txBody>
      </p:sp>
      <p:sp>
        <p:nvSpPr>
          <p:cNvPr id="5" name="CuadroTexto 4"/>
          <p:cNvSpPr txBox="1"/>
          <p:nvPr/>
        </p:nvSpPr>
        <p:spPr>
          <a:xfrm>
            <a:off x="2966068" y="2649040"/>
            <a:ext cx="2304256" cy="3970318"/>
          </a:xfrm>
          <a:prstGeom prst="rect">
            <a:avLst/>
          </a:prstGeom>
          <a:noFill/>
        </p:spPr>
        <p:txBody>
          <a:bodyPr wrap="square" rtlCol="0">
            <a:spAutoFit/>
          </a:bodyPr>
          <a:lstStyle/>
          <a:p>
            <a:pPr marL="285750" indent="-285750">
              <a:buFont typeface="Arial" panose="020B0604020202020204" pitchFamily="34" charset="0"/>
              <a:buChar char="•"/>
            </a:pPr>
            <a:r>
              <a:rPr lang="es-CO" b="1" dirty="0" smtClean="0"/>
              <a:t>Consejo Estudiantil</a:t>
            </a:r>
          </a:p>
          <a:p>
            <a:pPr marL="285750" indent="-285750">
              <a:buFont typeface="Arial" panose="020B0604020202020204" pitchFamily="34" charset="0"/>
              <a:buChar char="•"/>
            </a:pPr>
            <a:r>
              <a:rPr lang="es-CO" b="1" dirty="0" smtClean="0"/>
              <a:t>Contraloría Escolar.</a:t>
            </a:r>
          </a:p>
          <a:p>
            <a:pPr marL="285750" indent="-285750">
              <a:buFont typeface="Arial" panose="020B0604020202020204" pitchFamily="34" charset="0"/>
              <a:buChar char="•"/>
            </a:pPr>
            <a:r>
              <a:rPr lang="es-CO" b="1" dirty="0" smtClean="0"/>
              <a:t>Personero estudiantil.  </a:t>
            </a:r>
          </a:p>
          <a:p>
            <a:pPr marL="285750" indent="-285750">
              <a:buFont typeface="Arial" panose="020B0604020202020204" pitchFamily="34" charset="0"/>
              <a:buChar char="•"/>
            </a:pPr>
            <a:r>
              <a:rPr lang="es-CO" b="1" dirty="0" smtClean="0"/>
              <a:t>Consejo de Padres de Familia.</a:t>
            </a:r>
          </a:p>
          <a:p>
            <a:pPr marL="285750" indent="-285750">
              <a:buFont typeface="Arial" panose="020B0604020202020204" pitchFamily="34" charset="0"/>
              <a:buChar char="•"/>
            </a:pPr>
            <a:r>
              <a:rPr lang="es-CO" b="1" dirty="0" smtClean="0"/>
              <a:t>Consejo de Docentes </a:t>
            </a:r>
          </a:p>
          <a:p>
            <a:pPr marL="285750" indent="-285750">
              <a:buFont typeface="Arial" panose="020B0604020202020204" pitchFamily="34" charset="0"/>
              <a:buChar char="•"/>
            </a:pPr>
            <a:r>
              <a:rPr lang="es-CO" b="1" dirty="0" smtClean="0"/>
              <a:t>Asociación de Exalumnos.</a:t>
            </a:r>
          </a:p>
          <a:p>
            <a:pPr marL="285750" indent="-285750">
              <a:buFont typeface="Arial" panose="020B0604020202020204" pitchFamily="34" charset="0"/>
              <a:buChar char="•"/>
            </a:pPr>
            <a:r>
              <a:rPr lang="es-CO" b="1" dirty="0" smtClean="0"/>
              <a:t>Asociación de Padres de Familia.</a:t>
            </a:r>
          </a:p>
          <a:p>
            <a:pPr marL="285750" indent="-285750">
              <a:buFont typeface="Arial" panose="020B0604020202020204" pitchFamily="34" charset="0"/>
              <a:buChar char="•"/>
            </a:pPr>
            <a:r>
              <a:rPr lang="es-CO" b="1" dirty="0" smtClean="0"/>
              <a:t>Organizaciones Sector Productivo.</a:t>
            </a:r>
            <a:endParaRPr lang="es-CO" b="1" dirty="0"/>
          </a:p>
        </p:txBody>
      </p:sp>
      <p:sp>
        <p:nvSpPr>
          <p:cNvPr id="6" name="CuadroTexto 5"/>
          <p:cNvSpPr txBox="1"/>
          <p:nvPr/>
        </p:nvSpPr>
        <p:spPr>
          <a:xfrm>
            <a:off x="3169298" y="1156324"/>
            <a:ext cx="2194790" cy="1323439"/>
          </a:xfrm>
          <a:prstGeom prst="rect">
            <a:avLst/>
          </a:prstGeom>
          <a:noFill/>
        </p:spPr>
        <p:txBody>
          <a:bodyPr wrap="square" rtlCol="0">
            <a:spAutoFit/>
          </a:bodyPr>
          <a:lstStyle/>
          <a:p>
            <a:pPr marL="285750" indent="-285750">
              <a:buFont typeface="Arial" panose="020B0604020202020204" pitchFamily="34" charset="0"/>
              <a:buChar char="•"/>
            </a:pPr>
            <a:r>
              <a:rPr lang="es-CO" sz="2000" b="1" dirty="0" smtClean="0"/>
              <a:t>Consejo Directivo.</a:t>
            </a:r>
          </a:p>
          <a:p>
            <a:pPr marL="342900" indent="-342900">
              <a:buFont typeface="Arial" panose="020B0604020202020204" pitchFamily="34" charset="0"/>
              <a:buChar char="•"/>
            </a:pPr>
            <a:r>
              <a:rPr lang="es-CO" sz="2000" b="1" dirty="0" smtClean="0"/>
              <a:t>Consejo Académico.</a:t>
            </a:r>
            <a:endParaRPr lang="es-CO" sz="2000" b="1" dirty="0"/>
          </a:p>
        </p:txBody>
      </p:sp>
      <p:sp>
        <p:nvSpPr>
          <p:cNvPr id="11" name="Rectángulo 10"/>
          <p:cNvSpPr/>
          <p:nvPr/>
        </p:nvSpPr>
        <p:spPr>
          <a:xfrm>
            <a:off x="1435118" y="188913"/>
            <a:ext cx="5760640" cy="646331"/>
          </a:xfrm>
          <a:prstGeom prst="rect">
            <a:avLst/>
          </a:prstGeom>
        </p:spPr>
        <p:txBody>
          <a:bodyPr wrap="square">
            <a:spAutoFit/>
          </a:bodyPr>
          <a:lstStyle/>
          <a:p>
            <a:pPr algn="ctr"/>
            <a:r>
              <a:rPr lang="es-CO" b="1" dirty="0" smtClean="0">
                <a:solidFill>
                  <a:srgbClr val="FF0000"/>
                </a:solidFill>
              </a:rPr>
              <a:t>LOS ÓRGANOS, FUNCIONES Y FORMA DE INTEGRACIÓN DEL GOBIERNO ESCOLAR. ART. 14. DCTO 1860/94</a:t>
            </a:r>
            <a:endParaRPr lang="es-CO" b="1" dirty="0">
              <a:solidFill>
                <a:srgbClr val="FF0000"/>
              </a:solidFill>
            </a:endParaRPr>
          </a:p>
        </p:txBody>
      </p:sp>
      <p:pic>
        <p:nvPicPr>
          <p:cNvPr id="9" name="Picture 16" descr="g1_ma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416" y="1066302"/>
            <a:ext cx="201612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p:nvPr/>
        </p:nvPicPr>
        <p:blipFill rotWithShape="1">
          <a:blip r:embed="rId5"/>
          <a:srcRect l="29633" t="5267" r="30574" b="4181"/>
          <a:stretch/>
        </p:blipFill>
        <p:spPr bwMode="auto">
          <a:xfrm>
            <a:off x="6121338" y="3258789"/>
            <a:ext cx="2148840" cy="27508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60959"/>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p:cNvPicPr/>
          <p:nvPr/>
        </p:nvPicPr>
        <p:blipFill rotWithShape="1">
          <a:blip r:embed="rId4"/>
          <a:srcRect t="28968" r="22850" b="38008"/>
          <a:stretch/>
        </p:blipFill>
        <p:spPr bwMode="auto">
          <a:xfrm>
            <a:off x="50800" y="1700808"/>
            <a:ext cx="8753351" cy="3218500"/>
          </a:xfrm>
          <a:prstGeom prst="rect">
            <a:avLst/>
          </a:prstGeom>
          <a:ln>
            <a:noFill/>
          </a:ln>
          <a:extLst>
            <a:ext uri="{53640926-AAD7-44D8-BBD7-CCE9431645EC}">
              <a14:shadowObscured xmlns:a14="http://schemas.microsoft.com/office/drawing/2010/main"/>
            </a:ext>
          </a:extLst>
        </p:spPr>
      </p:pic>
      <p:cxnSp>
        <p:nvCxnSpPr>
          <p:cNvPr id="11" name="Conector recto de flecha 10"/>
          <p:cNvCxnSpPr/>
          <p:nvPr/>
        </p:nvCxnSpPr>
        <p:spPr>
          <a:xfrm flipH="1">
            <a:off x="8192294" y="1988840"/>
            <a:ext cx="740569" cy="10081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743530"/>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403648" y="366564"/>
            <a:ext cx="644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400" b="1">
                <a:latin typeface="Arial" panose="020B0604020202020204" pitchFamily="34" charset="0"/>
              </a:rPr>
              <a:t>ALGUNOS EJEMPLOS DE  PREDICCIONES</a:t>
            </a:r>
          </a:p>
        </p:txBody>
      </p:sp>
      <p:sp>
        <p:nvSpPr>
          <p:cNvPr id="61443" name="Text Box 3"/>
          <p:cNvSpPr txBox="1">
            <a:spLocks noChangeArrowheads="1"/>
          </p:cNvSpPr>
          <p:nvPr/>
        </p:nvSpPr>
        <p:spPr bwMode="auto">
          <a:xfrm>
            <a:off x="152400" y="1066800"/>
            <a:ext cx="86106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s-ES" sz="1800" b="1" dirty="0">
                <a:latin typeface="Arial" panose="020B0604020202020204" pitchFamily="34" charset="0"/>
              </a:rPr>
              <a:t> “No existe ninguna razón para que alguien quiera tener un computador en casa”. Ken </a:t>
            </a:r>
            <a:r>
              <a:rPr lang="es-ES" sz="1800" b="1" dirty="0" err="1">
                <a:latin typeface="Arial" panose="020B0604020202020204" pitchFamily="34" charset="0"/>
              </a:rPr>
              <a:t>Olson</a:t>
            </a:r>
            <a:r>
              <a:rPr lang="es-ES" sz="1800" b="1" dirty="0">
                <a:latin typeface="Arial" panose="020B0604020202020204" pitchFamily="34" charset="0"/>
              </a:rPr>
              <a:t>, fundador de Digital </a:t>
            </a:r>
            <a:r>
              <a:rPr lang="es-ES" sz="1800" b="1" dirty="0" err="1">
                <a:latin typeface="Arial" panose="020B0604020202020204" pitchFamily="34" charset="0"/>
              </a:rPr>
              <a:t>Equipment</a:t>
            </a:r>
            <a:r>
              <a:rPr lang="es-ES" sz="1800" b="1" dirty="0">
                <a:latin typeface="Arial" panose="020B0604020202020204" pitchFamily="34" charset="0"/>
              </a:rPr>
              <a:t> Corp. 1977</a:t>
            </a:r>
          </a:p>
          <a:p>
            <a:pPr>
              <a:spcBef>
                <a:spcPct val="50000"/>
              </a:spcBef>
              <a:buFontTx/>
              <a:buNone/>
            </a:pPr>
            <a:endParaRPr lang="en-US" sz="1800" b="1" dirty="0">
              <a:latin typeface="Arial" panose="020B0604020202020204" pitchFamily="34" charset="0"/>
            </a:endParaRPr>
          </a:p>
          <a:p>
            <a:pPr>
              <a:spcBef>
                <a:spcPct val="50000"/>
              </a:spcBef>
              <a:buFontTx/>
              <a:buNone/>
            </a:pPr>
            <a:endParaRPr lang="en-US" sz="1800" dirty="0">
              <a:latin typeface="Arial" panose="020B0604020202020204" pitchFamily="34" charset="0"/>
            </a:endParaRPr>
          </a:p>
          <a:p>
            <a:pPr>
              <a:spcBef>
                <a:spcPct val="50000"/>
              </a:spcBef>
              <a:buFontTx/>
              <a:buNone/>
            </a:pPr>
            <a:endParaRPr lang="en-US" sz="1800" dirty="0">
              <a:latin typeface="Arial" panose="020B0604020202020204" pitchFamily="34" charset="0"/>
            </a:endParaRPr>
          </a:p>
          <a:p>
            <a:pPr>
              <a:spcBef>
                <a:spcPct val="50000"/>
              </a:spcBef>
              <a:buFontTx/>
              <a:buNone/>
            </a:pPr>
            <a:endParaRPr lang="en-US" sz="1800" dirty="0">
              <a:latin typeface="Arial" panose="020B0604020202020204" pitchFamily="34" charset="0"/>
            </a:endParaRPr>
          </a:p>
          <a:p>
            <a:pPr>
              <a:spcBef>
                <a:spcPct val="50000"/>
              </a:spcBef>
              <a:buFontTx/>
              <a:buNone/>
            </a:pPr>
            <a:endParaRPr lang="en-US" sz="1800" dirty="0">
              <a:latin typeface="Arial" panose="020B0604020202020204" pitchFamily="34" charset="0"/>
            </a:endParaRPr>
          </a:p>
          <a:p>
            <a:pPr>
              <a:spcBef>
                <a:spcPct val="50000"/>
              </a:spcBef>
              <a:buFontTx/>
              <a:buNone/>
            </a:pPr>
            <a:endParaRPr lang="en-US" sz="1800" dirty="0">
              <a:latin typeface="Arial" panose="020B0604020202020204" pitchFamily="34" charset="0"/>
            </a:endParaRPr>
          </a:p>
          <a:p>
            <a:pPr>
              <a:spcBef>
                <a:spcPct val="50000"/>
              </a:spcBef>
              <a:buFontTx/>
              <a:buNone/>
            </a:pPr>
            <a:endParaRPr lang="en-US" sz="1800" dirty="0">
              <a:latin typeface="Arial" panose="020B0604020202020204" pitchFamily="34" charset="0"/>
            </a:endParaRPr>
          </a:p>
          <a:p>
            <a:pPr>
              <a:spcBef>
                <a:spcPct val="50000"/>
              </a:spcBef>
              <a:buFontTx/>
              <a:buNone/>
            </a:pPr>
            <a:endParaRPr lang="es-ES" sz="1800" dirty="0">
              <a:latin typeface="Arial" panose="020B0604020202020204" pitchFamily="34" charset="0"/>
            </a:endParaRPr>
          </a:p>
          <a:p>
            <a:pPr>
              <a:spcBef>
                <a:spcPct val="50000"/>
              </a:spcBef>
              <a:buFontTx/>
              <a:buNone/>
            </a:pPr>
            <a:endParaRPr lang="es-ES" sz="1800" b="1" dirty="0">
              <a:solidFill>
                <a:srgbClr val="FF3300"/>
              </a:solidFill>
              <a:latin typeface="Arial" panose="020B0604020202020204" pitchFamily="34" charset="0"/>
            </a:endParaRPr>
          </a:p>
        </p:txBody>
      </p:sp>
      <p:pic>
        <p:nvPicPr>
          <p:cNvPr id="614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05740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7 Imagen" descr="Educac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54425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196200" y="4005064"/>
            <a:ext cx="3635556" cy="2585323"/>
          </a:xfrm>
          <a:prstGeom prst="rect">
            <a:avLst/>
          </a:prstGeom>
          <a:ln w="28575">
            <a:solidFill>
              <a:schemeClr val="tx1"/>
            </a:solidFill>
          </a:ln>
        </p:spPr>
        <p:txBody>
          <a:bodyPr wrap="square">
            <a:spAutoFit/>
          </a:bodyPr>
          <a:lstStyle/>
          <a:p>
            <a:pPr algn="just"/>
            <a:r>
              <a:rPr lang="es-CO" b="1" dirty="0" smtClean="0"/>
              <a:t>EL SISTEMA DE MATRÍCULAS Y PENSIONES QUE INCLUYA LA DEFINICIÓN DE LOS PAGOS QUE CORRESPONDA HACER A LOS USUARIOS DEL SERVICIO Y, EN EL CASO DE LOS ESTABLECIMIENTOS PRIVADOS, EL CONTRATO DE RENOVACIÓN DE MATRÍCULA. ART. 14. DCTO 1860/94</a:t>
            </a:r>
            <a:endParaRPr lang="es-CO" b="1" dirty="0"/>
          </a:p>
        </p:txBody>
      </p:sp>
      <p:sp>
        <p:nvSpPr>
          <p:cNvPr id="4" name="CuadroTexto 3"/>
          <p:cNvSpPr txBox="1"/>
          <p:nvPr/>
        </p:nvSpPr>
        <p:spPr>
          <a:xfrm>
            <a:off x="5292080" y="4797152"/>
            <a:ext cx="3168352" cy="1477328"/>
          </a:xfrm>
          <a:prstGeom prst="rect">
            <a:avLst/>
          </a:prstGeom>
          <a:noFill/>
          <a:ln w="28575">
            <a:solidFill>
              <a:schemeClr val="tx1"/>
            </a:solidFill>
          </a:ln>
        </p:spPr>
        <p:txBody>
          <a:bodyPr wrap="square" rtlCol="0">
            <a:spAutoFit/>
          </a:bodyPr>
          <a:lstStyle/>
          <a:p>
            <a:pPr marL="285750" indent="-285750">
              <a:buFont typeface="Arial" panose="020B0604020202020204" pitchFamily="34" charset="0"/>
              <a:buChar char="•"/>
            </a:pPr>
            <a:r>
              <a:rPr lang="es-CO" b="1" dirty="0" smtClean="0"/>
              <a:t>LA POLÍTICA DE GRATUIDAD. (EE. OFICIALES)</a:t>
            </a:r>
          </a:p>
          <a:p>
            <a:pPr marL="285750" indent="-285750">
              <a:buFont typeface="Arial" panose="020B0604020202020204" pitchFamily="34" charset="0"/>
              <a:buChar char="•"/>
            </a:pPr>
            <a:r>
              <a:rPr lang="es-CO" b="1" dirty="0" smtClean="0"/>
              <a:t>POLÍTICAS DE COSTOS ADMINISTRATIVOS Y ACADÉMICOS.</a:t>
            </a:r>
            <a:endParaRPr lang="es-CO" b="1" dirty="0"/>
          </a:p>
        </p:txBody>
      </p:sp>
      <p:sp>
        <p:nvSpPr>
          <p:cNvPr id="2" name="Flecha derecha 1"/>
          <p:cNvSpPr/>
          <p:nvPr/>
        </p:nvSpPr>
        <p:spPr>
          <a:xfrm>
            <a:off x="4093866" y="5283788"/>
            <a:ext cx="936104"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p:nvPr/>
        </p:nvPicPr>
        <p:blipFill rotWithShape="1">
          <a:blip r:embed="rId4"/>
          <a:srcRect l="28222" t="4765" r="27893" b="49081"/>
          <a:stretch/>
        </p:blipFill>
        <p:spPr bwMode="auto">
          <a:xfrm>
            <a:off x="280798" y="1234622"/>
            <a:ext cx="4428492" cy="2582012"/>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29633" t="6020" r="30715" b="25251"/>
          <a:stretch/>
        </p:blipFill>
        <p:spPr bwMode="auto">
          <a:xfrm>
            <a:off x="5029970" y="1002526"/>
            <a:ext cx="3574478" cy="27872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0074385"/>
      </p:ext>
    </p:extLst>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691680" y="322173"/>
            <a:ext cx="5472608" cy="1200329"/>
          </a:xfrm>
          <a:prstGeom prst="rect">
            <a:avLst/>
          </a:prstGeom>
        </p:spPr>
        <p:txBody>
          <a:bodyPr wrap="square">
            <a:spAutoFit/>
          </a:bodyPr>
          <a:lstStyle/>
          <a:p>
            <a:pPr algn="ctr"/>
            <a:r>
              <a:rPr lang="es-CO" b="1" dirty="0" smtClean="0">
                <a:solidFill>
                  <a:schemeClr val="accent2"/>
                </a:solidFill>
              </a:rPr>
              <a:t>LA EVALUACIÓN DE LOS RECURSOS HUMANOS, FÍSICOS, ECONÓMICOS Y TECNOLÓGICOS DISPONIBLES Y PREVISTOS PARA EL FUTURO CON EL FIN DE REALIZAR EL PROYECTO. ART. 14. DCTO 1860/94</a:t>
            </a:r>
            <a:endParaRPr lang="es-CO" b="1" dirty="0">
              <a:solidFill>
                <a:schemeClr val="accent2"/>
              </a:solidFill>
            </a:endParaRPr>
          </a:p>
        </p:txBody>
      </p:sp>
      <p:sp>
        <p:nvSpPr>
          <p:cNvPr id="3" name="CuadroTexto 2"/>
          <p:cNvSpPr txBox="1"/>
          <p:nvPr/>
        </p:nvSpPr>
        <p:spPr>
          <a:xfrm>
            <a:off x="396081" y="1772816"/>
            <a:ext cx="5976664" cy="4801314"/>
          </a:xfrm>
          <a:prstGeom prst="rect">
            <a:avLst/>
          </a:prstGeom>
          <a:noFill/>
          <a:ln w="57150">
            <a:solidFill>
              <a:schemeClr val="tx1"/>
            </a:solidFill>
          </a:ln>
        </p:spPr>
        <p:txBody>
          <a:bodyPr wrap="square" rtlCol="0">
            <a:spAutoFit/>
          </a:bodyPr>
          <a:lstStyle/>
          <a:p>
            <a:pPr marL="285750" indent="-285750">
              <a:buFont typeface="Arial" panose="020B0604020202020204" pitchFamily="34" charset="0"/>
              <a:buChar char="•"/>
            </a:pPr>
            <a:r>
              <a:rPr lang="es-CO" b="1" dirty="0" smtClean="0"/>
              <a:t>POLÍTICAS DE ADMINISTRACIÓN DE LOS RECURSOS FÍSICOS. (INFRAESTRUCTURA Y DOTACIÓN)</a:t>
            </a:r>
          </a:p>
          <a:p>
            <a:pPr marL="742950" lvl="1" indent="-285750">
              <a:buFont typeface="Arial" panose="020B0604020202020204" pitchFamily="34" charset="0"/>
              <a:buChar char="•"/>
            </a:pPr>
            <a:r>
              <a:rPr lang="es-CO" b="1" dirty="0" smtClean="0"/>
              <a:t>DISPONIBILIDAD Y DISTRIBUCIÓN DE ESPACIOS FÍSICOS. (ADMINISTRATIVOS, PARA EL APRENDIZAJE, LÚDICOS Y DE RECREACIÓN). Art. 46 Decreto 1860794.</a:t>
            </a:r>
          </a:p>
          <a:p>
            <a:pPr marL="742950" lvl="1" indent="-285750">
              <a:buFont typeface="Arial" panose="020B0604020202020204" pitchFamily="34" charset="0"/>
              <a:buChar char="•"/>
            </a:pPr>
            <a:r>
              <a:rPr lang="es-CO" b="1" dirty="0" smtClean="0"/>
              <a:t>MANTENIMIENTO Y ADECUACIÓN.</a:t>
            </a:r>
          </a:p>
          <a:p>
            <a:pPr marL="742950" lvl="1" indent="-285750">
              <a:buFont typeface="Arial" panose="020B0604020202020204" pitchFamily="34" charset="0"/>
              <a:buChar char="•"/>
            </a:pPr>
            <a:r>
              <a:rPr lang="es-CO" b="1" dirty="0" smtClean="0"/>
              <a:t>SEGUIMIENTO AL USO DE LOS ESPACIOS.</a:t>
            </a:r>
          </a:p>
          <a:p>
            <a:pPr marL="285750" indent="-285750">
              <a:buFont typeface="Arial" panose="020B0604020202020204" pitchFamily="34" charset="0"/>
              <a:buChar char="•"/>
            </a:pPr>
            <a:r>
              <a:rPr lang="es-CO" b="1" dirty="0" smtClean="0"/>
              <a:t>POLÍTICAS O LINEAMIENTOS  DE ADMINSITRACIÓN RECURSOS PARA EL APRENDIZAJE. ART. 42, 45 Decreto 1860/94.</a:t>
            </a:r>
          </a:p>
          <a:p>
            <a:pPr marL="742950" lvl="1" indent="-285750">
              <a:buFont typeface="Arial" panose="020B0604020202020204" pitchFamily="34" charset="0"/>
              <a:buChar char="•"/>
            </a:pPr>
            <a:r>
              <a:rPr lang="es-CO" b="1" dirty="0" smtClean="0"/>
              <a:t>MATERIAL DIDÁCTICO Y TECNOLÓGICO.  (Inventario Base). DISPONIBILIDAD  Y CRITERIOS DE USO.</a:t>
            </a:r>
          </a:p>
          <a:p>
            <a:pPr marL="285750" indent="-285750">
              <a:buFont typeface="Arial" panose="020B0604020202020204" pitchFamily="34" charset="0"/>
              <a:buChar char="•"/>
            </a:pPr>
            <a:r>
              <a:rPr lang="es-CO" b="1" dirty="0"/>
              <a:t>FUENTES DE FINANCIACIÓN PARA LA PRESTACIÓN DEL SERVICIO. </a:t>
            </a:r>
          </a:p>
          <a:p>
            <a:pPr marL="285750" indent="-285750">
              <a:buFont typeface="Arial" panose="020B0604020202020204" pitchFamily="34" charset="0"/>
              <a:buChar char="•"/>
            </a:pPr>
            <a:r>
              <a:rPr lang="es-CO" b="1" dirty="0"/>
              <a:t>PRESUPUESTO </a:t>
            </a:r>
            <a:r>
              <a:rPr lang="es-CO" b="1" dirty="0" smtClean="0"/>
              <a:t>BASE. </a:t>
            </a:r>
            <a:endParaRPr lang="es-CO" dirty="0" smtClean="0"/>
          </a:p>
          <a:p>
            <a:pPr marL="742950" lvl="1" indent="-285750">
              <a:buFont typeface="Arial" panose="020B0604020202020204" pitchFamily="34" charset="0"/>
              <a:buChar char="•"/>
            </a:pPr>
            <a:endParaRPr lang="es-CO" dirty="0"/>
          </a:p>
        </p:txBody>
      </p:sp>
      <p:pic>
        <p:nvPicPr>
          <p:cNvPr id="4098" name="Picture 2" descr="http://www.regioncajamarca.gob.pe/sites/default/files/noticias/imagenes/P1070678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1340768"/>
            <a:ext cx="2304256" cy="172819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http://www.reporterosasociados.com.co/wp/wp-content/uploads/2015/06/infraestructura-educativa.jpg"/>
          <p:cNvPicPr/>
          <p:nvPr/>
        </p:nvPicPr>
        <p:blipFill>
          <a:blip r:embed="rId5">
            <a:extLst>
              <a:ext uri="{28A0092B-C50C-407E-A947-70E740481C1C}">
                <a14:useLocalDpi xmlns:a14="http://schemas.microsoft.com/office/drawing/2010/main" val="0"/>
              </a:ext>
            </a:extLst>
          </a:blip>
          <a:srcRect/>
          <a:stretch>
            <a:fillRect/>
          </a:stretch>
        </p:blipFill>
        <p:spPr bwMode="auto">
          <a:xfrm>
            <a:off x="6595093" y="3212976"/>
            <a:ext cx="2304256" cy="1468351"/>
          </a:xfrm>
          <a:prstGeom prst="rect">
            <a:avLst/>
          </a:prstGeom>
          <a:noFill/>
          <a:ln>
            <a:noFill/>
          </a:ln>
        </p:spPr>
      </p:pic>
      <p:pic>
        <p:nvPicPr>
          <p:cNvPr id="8" name="Imagen 7" descr="http://lurjimultiservicios.com/wp-content/uploads/2015/03/Material-did%C3%A1ctico-para-ni%C3%B1os.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7" y="5013175"/>
            <a:ext cx="2304256" cy="1354561"/>
          </a:xfrm>
          <a:prstGeom prst="rect">
            <a:avLst/>
          </a:prstGeom>
          <a:noFill/>
          <a:ln>
            <a:noFill/>
          </a:ln>
        </p:spPr>
      </p:pic>
    </p:spTree>
    <p:extLst>
      <p:ext uri="{BB962C8B-B14F-4D97-AF65-F5344CB8AC3E}">
        <p14:creationId xmlns:p14="http://schemas.microsoft.com/office/powerpoint/2010/main" val="342768314"/>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691680" y="322173"/>
            <a:ext cx="5472608" cy="923330"/>
          </a:xfrm>
          <a:prstGeom prst="rect">
            <a:avLst/>
          </a:prstGeom>
        </p:spPr>
        <p:txBody>
          <a:bodyPr wrap="square">
            <a:spAutoFit/>
          </a:bodyPr>
          <a:lstStyle/>
          <a:p>
            <a:pPr algn="ctr"/>
            <a:r>
              <a:rPr lang="es-CO" b="1" dirty="0" smtClean="0">
                <a:solidFill>
                  <a:schemeClr val="accent2"/>
                </a:solidFill>
              </a:rPr>
              <a:t>EL REGLAMENTO O MANUAL DE CONVIVENCIA Y EL REGLAMENTO PARA DOCENTES. ART. 14. DCTO 1860/94. </a:t>
            </a:r>
            <a:endParaRPr lang="es-CO" b="1" dirty="0">
              <a:solidFill>
                <a:schemeClr val="accent2"/>
              </a:solidFill>
            </a:endParaRPr>
          </a:p>
        </p:txBody>
      </p:sp>
      <p:sp>
        <p:nvSpPr>
          <p:cNvPr id="5" name="CuadroTexto 4"/>
          <p:cNvSpPr txBox="1"/>
          <p:nvPr/>
        </p:nvSpPr>
        <p:spPr>
          <a:xfrm>
            <a:off x="323528" y="1753369"/>
            <a:ext cx="2998064" cy="830997"/>
          </a:xfrm>
          <a:prstGeom prst="rect">
            <a:avLst/>
          </a:prstGeom>
          <a:noFill/>
          <a:ln w="28575">
            <a:solidFill>
              <a:schemeClr val="tx1"/>
            </a:solidFill>
          </a:ln>
        </p:spPr>
        <p:txBody>
          <a:bodyPr wrap="square" rtlCol="0">
            <a:spAutoFit/>
          </a:bodyPr>
          <a:lstStyle/>
          <a:p>
            <a:pPr algn="ctr"/>
            <a:r>
              <a:rPr lang="es-CO" sz="2400" dirty="0" smtClean="0"/>
              <a:t>MANUALES BASE DE ORGANIZACIÓN</a:t>
            </a:r>
            <a:endParaRPr lang="es-CO" sz="2400" dirty="0"/>
          </a:p>
        </p:txBody>
      </p:sp>
      <p:sp>
        <p:nvSpPr>
          <p:cNvPr id="6" name="CuadroTexto 5"/>
          <p:cNvSpPr txBox="1"/>
          <p:nvPr/>
        </p:nvSpPr>
        <p:spPr>
          <a:xfrm>
            <a:off x="4427984" y="1484784"/>
            <a:ext cx="3744416" cy="3046988"/>
          </a:xfrm>
          <a:prstGeom prst="rect">
            <a:avLst/>
          </a:prstGeom>
          <a:noFill/>
          <a:ln w="38100">
            <a:solidFill>
              <a:schemeClr val="tx1"/>
            </a:solidFill>
          </a:ln>
        </p:spPr>
        <p:txBody>
          <a:bodyPr wrap="square" rtlCol="0">
            <a:spAutoFit/>
          </a:bodyPr>
          <a:lstStyle/>
          <a:p>
            <a:pPr marL="285750" indent="-285750">
              <a:buFont typeface="Arial" panose="020B0604020202020204" pitchFamily="34" charset="0"/>
              <a:buChar char="•"/>
            </a:pPr>
            <a:r>
              <a:rPr lang="es-CO" sz="2400" dirty="0" smtClean="0"/>
              <a:t>MANUAL DE FUNCIONES.</a:t>
            </a:r>
          </a:p>
          <a:p>
            <a:pPr marL="285750" indent="-285750">
              <a:buFont typeface="Arial" panose="020B0604020202020204" pitchFamily="34" charset="0"/>
              <a:buChar char="•"/>
            </a:pPr>
            <a:r>
              <a:rPr lang="es-CO" sz="2400" dirty="0" smtClean="0"/>
              <a:t>MANUAL DE PROCEDIMIENTOS.</a:t>
            </a:r>
          </a:p>
          <a:p>
            <a:pPr marL="285750" indent="-285750">
              <a:buFont typeface="Arial" panose="020B0604020202020204" pitchFamily="34" charset="0"/>
              <a:buChar char="•"/>
            </a:pPr>
            <a:r>
              <a:rPr lang="es-CO" sz="2400" dirty="0" smtClean="0"/>
              <a:t>MANUAL DE CONVIVENCIA</a:t>
            </a:r>
          </a:p>
          <a:p>
            <a:pPr marL="285750" indent="-285750">
              <a:buFont typeface="Arial" panose="020B0604020202020204" pitchFamily="34" charset="0"/>
              <a:buChar char="•"/>
            </a:pPr>
            <a:r>
              <a:rPr lang="es-CO" sz="2400" dirty="0" smtClean="0"/>
              <a:t>REGLAMENTO DE DOCENTES Y ADMINISTRATIVOS</a:t>
            </a:r>
            <a:endParaRPr lang="es-CO" sz="2400" dirty="0"/>
          </a:p>
        </p:txBody>
      </p:sp>
      <p:sp>
        <p:nvSpPr>
          <p:cNvPr id="3" name="Flecha derecha 2"/>
          <p:cNvSpPr/>
          <p:nvPr/>
        </p:nvSpPr>
        <p:spPr>
          <a:xfrm>
            <a:off x="3491880" y="1889103"/>
            <a:ext cx="576064" cy="343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descr="http://difementes.com/formatos/funciones.jpg"/>
          <p:cNvPicPr/>
          <p:nvPr/>
        </p:nvPicPr>
        <p:blipFill>
          <a:blip r:embed="rId4">
            <a:extLst>
              <a:ext uri="{28A0092B-C50C-407E-A947-70E740481C1C}">
                <a14:useLocalDpi xmlns:a14="http://schemas.microsoft.com/office/drawing/2010/main" val="0"/>
              </a:ext>
            </a:extLst>
          </a:blip>
          <a:srcRect/>
          <a:stretch>
            <a:fillRect/>
          </a:stretch>
        </p:blipFill>
        <p:spPr bwMode="auto">
          <a:xfrm>
            <a:off x="198483" y="2893237"/>
            <a:ext cx="1336487" cy="1888720"/>
          </a:xfrm>
          <a:prstGeom prst="rect">
            <a:avLst/>
          </a:prstGeom>
          <a:noFill/>
          <a:ln>
            <a:noFill/>
          </a:ln>
        </p:spPr>
      </p:pic>
      <p:pic>
        <p:nvPicPr>
          <p:cNvPr id="9" name="Imagen 8" descr="https://s3.amazonaws.com/slideserve/thumb1/1_2292210.jpg"/>
          <p:cNvPicPr/>
          <p:nvPr/>
        </p:nvPicPr>
        <p:blipFill>
          <a:blip r:embed="rId5">
            <a:extLst>
              <a:ext uri="{28A0092B-C50C-407E-A947-70E740481C1C}">
                <a14:useLocalDpi xmlns:a14="http://schemas.microsoft.com/office/drawing/2010/main" val="0"/>
              </a:ext>
            </a:extLst>
          </a:blip>
          <a:srcRect/>
          <a:stretch>
            <a:fillRect/>
          </a:stretch>
        </p:blipFill>
        <p:spPr bwMode="auto">
          <a:xfrm>
            <a:off x="2346360" y="2924610"/>
            <a:ext cx="1468687" cy="1755759"/>
          </a:xfrm>
          <a:prstGeom prst="rect">
            <a:avLst/>
          </a:prstGeom>
          <a:noFill/>
          <a:ln>
            <a:noFill/>
          </a:ln>
        </p:spPr>
      </p:pic>
      <p:pic>
        <p:nvPicPr>
          <p:cNvPr id="10" name="Imagen 9" descr="http://www.itesi.edu.mx/Imagenes/Reglamento%20Docentes.PNG"/>
          <p:cNvPicPr/>
          <p:nvPr/>
        </p:nvPicPr>
        <p:blipFill>
          <a:blip r:embed="rId6">
            <a:extLst>
              <a:ext uri="{28A0092B-C50C-407E-A947-70E740481C1C}">
                <a14:useLocalDpi xmlns:a14="http://schemas.microsoft.com/office/drawing/2010/main" val="0"/>
              </a:ext>
            </a:extLst>
          </a:blip>
          <a:srcRect/>
          <a:stretch>
            <a:fillRect/>
          </a:stretch>
        </p:blipFill>
        <p:spPr bwMode="auto">
          <a:xfrm>
            <a:off x="1331640" y="5032142"/>
            <a:ext cx="1494959" cy="1688408"/>
          </a:xfrm>
          <a:prstGeom prst="rect">
            <a:avLst/>
          </a:prstGeom>
          <a:noFill/>
          <a:ln>
            <a:noFill/>
          </a:ln>
        </p:spPr>
      </p:pic>
      <p:pic>
        <p:nvPicPr>
          <p:cNvPr id="11" name="Imagen 10" descr="http://www.colegiocampestreelisua.edu.co/attachments/Image/Manual-de-convivencia.jpg?template=generi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104" y="4768790"/>
            <a:ext cx="2041525" cy="1806575"/>
          </a:xfrm>
          <a:prstGeom prst="rect">
            <a:avLst/>
          </a:prstGeom>
          <a:noFill/>
          <a:ln>
            <a:noFill/>
          </a:ln>
        </p:spPr>
      </p:pic>
    </p:spTree>
    <p:extLst>
      <p:ext uri="{BB962C8B-B14F-4D97-AF65-F5344CB8AC3E}">
        <p14:creationId xmlns:p14="http://schemas.microsoft.com/office/powerpoint/2010/main" val="1391988086"/>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691680" y="322173"/>
            <a:ext cx="5472608" cy="1200329"/>
          </a:xfrm>
          <a:prstGeom prst="rect">
            <a:avLst/>
          </a:prstGeom>
        </p:spPr>
        <p:txBody>
          <a:bodyPr wrap="square">
            <a:spAutoFit/>
          </a:bodyPr>
          <a:lstStyle/>
          <a:p>
            <a:pPr algn="ctr"/>
            <a:r>
              <a:rPr lang="es-CO" sz="2400" b="1" dirty="0" smtClean="0"/>
              <a:t>LOS CRITERIOS DE ORGANIZACIÓN ADMINISTRATIVA Y DE EVALUACIÓN DE LA GESTIÓN. ART. 14. DCTO 1860/94</a:t>
            </a:r>
            <a:endParaRPr lang="es-CO" sz="2400" b="1" dirty="0"/>
          </a:p>
        </p:txBody>
      </p:sp>
      <p:sp>
        <p:nvSpPr>
          <p:cNvPr id="4" name="CuadroTexto 3"/>
          <p:cNvSpPr txBox="1"/>
          <p:nvPr/>
        </p:nvSpPr>
        <p:spPr>
          <a:xfrm>
            <a:off x="179512" y="1772816"/>
            <a:ext cx="4444412" cy="4401205"/>
          </a:xfrm>
          <a:prstGeom prst="rect">
            <a:avLst/>
          </a:prstGeom>
          <a:noFill/>
          <a:ln w="28575">
            <a:solidFill>
              <a:schemeClr val="tx1"/>
            </a:solidFill>
          </a:ln>
        </p:spPr>
        <p:txBody>
          <a:bodyPr wrap="square" rtlCol="0">
            <a:spAutoFit/>
          </a:bodyPr>
          <a:lstStyle/>
          <a:p>
            <a:pPr marL="285750" indent="-285750">
              <a:buFont typeface="Arial" panose="020B0604020202020204" pitchFamily="34" charset="0"/>
              <a:buChar char="•"/>
            </a:pPr>
            <a:r>
              <a:rPr lang="es-CO" sz="2800" dirty="0" smtClean="0"/>
              <a:t>LA ESTRUCTURA ORGANIZACIONAL </a:t>
            </a:r>
          </a:p>
          <a:p>
            <a:pPr marL="285750" indent="-285750">
              <a:buFont typeface="Arial" panose="020B0604020202020204" pitchFamily="34" charset="0"/>
              <a:buChar char="•"/>
            </a:pPr>
            <a:r>
              <a:rPr lang="es-CO" sz="2800" dirty="0" smtClean="0"/>
              <a:t>TALENTO HUMANO. (PERFILES)</a:t>
            </a:r>
          </a:p>
          <a:p>
            <a:pPr marL="285750" indent="-285750">
              <a:buFont typeface="Arial" panose="020B0604020202020204" pitchFamily="34" charset="0"/>
              <a:buChar char="•"/>
            </a:pPr>
            <a:r>
              <a:rPr lang="es-CO" sz="2800" dirty="0" smtClean="0"/>
              <a:t>JORNADA LABORAL.</a:t>
            </a:r>
          </a:p>
          <a:p>
            <a:pPr marL="285750" indent="-285750">
              <a:buFont typeface="Arial" panose="020B0604020202020204" pitchFamily="34" charset="0"/>
              <a:buChar char="•"/>
            </a:pPr>
            <a:r>
              <a:rPr lang="es-CO" sz="2800" dirty="0" smtClean="0"/>
              <a:t>POLÍTICAS DE EVALUACIÓN DE LA GESTIÓN. (AUTOEVALUACIÓN INSTITUCIONAL)</a:t>
            </a:r>
          </a:p>
          <a:p>
            <a:pPr marL="285750" indent="-285750">
              <a:buFont typeface="Arial" panose="020B0604020202020204" pitchFamily="34" charset="0"/>
              <a:buChar char="•"/>
            </a:pPr>
            <a:r>
              <a:rPr lang="es-CO" sz="2800" dirty="0" smtClean="0"/>
              <a:t>RENDICIÓN DE CUENTAS.     </a:t>
            </a:r>
            <a:endParaRPr lang="es-CO" sz="2800" dirty="0"/>
          </a:p>
        </p:txBody>
      </p:sp>
      <p:pic>
        <p:nvPicPr>
          <p:cNvPr id="7" name="Imagen 6" descr="http://3.bp.blogspot.com/_oBTrbqNoZrE/TMm311JBjMI/AAAAAAAAAAU/jNpZCjJmgII/s640/ORGANIGRAMA+ESCOLAR+JRN18.bmp"/>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426433"/>
            <a:ext cx="3710940" cy="2546985"/>
          </a:xfrm>
          <a:prstGeom prst="rect">
            <a:avLst/>
          </a:prstGeom>
          <a:noFill/>
          <a:ln>
            <a:noFill/>
          </a:ln>
        </p:spPr>
      </p:pic>
      <p:pic>
        <p:nvPicPr>
          <p:cNvPr id="8" name="Imagen 7"/>
          <p:cNvPicPr/>
          <p:nvPr/>
        </p:nvPicPr>
        <p:blipFill rotWithShape="1">
          <a:blip r:embed="rId5"/>
          <a:srcRect l="30621" t="4766" r="32126" b="6940"/>
          <a:stretch/>
        </p:blipFill>
        <p:spPr bwMode="auto">
          <a:xfrm>
            <a:off x="6012160" y="4077072"/>
            <a:ext cx="2011680" cy="26822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8551749"/>
      </p:ext>
    </p:extLst>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p:cNvSpPr txBox="1"/>
          <p:nvPr/>
        </p:nvSpPr>
        <p:spPr>
          <a:xfrm>
            <a:off x="1475711" y="124281"/>
            <a:ext cx="5184576" cy="830997"/>
          </a:xfrm>
          <a:prstGeom prst="rect">
            <a:avLst/>
          </a:prstGeom>
          <a:noFill/>
        </p:spPr>
        <p:txBody>
          <a:bodyPr wrap="square" rtlCol="0">
            <a:spAutoFit/>
          </a:bodyPr>
          <a:lstStyle/>
          <a:p>
            <a:pPr algn="ctr"/>
            <a:r>
              <a:rPr lang="es-CO" sz="2400" b="1" dirty="0" smtClean="0"/>
              <a:t>PREGUNTAS ORIENTADORAS COMPONENTE ADMINISTRATIVO </a:t>
            </a:r>
            <a:endParaRPr lang="es-CO" sz="2400" b="1" dirty="0"/>
          </a:p>
        </p:txBody>
      </p:sp>
      <p:sp>
        <p:nvSpPr>
          <p:cNvPr id="2" name="Rectángulo 1"/>
          <p:cNvSpPr/>
          <p:nvPr/>
        </p:nvSpPr>
        <p:spPr>
          <a:xfrm>
            <a:off x="363912" y="1412776"/>
            <a:ext cx="8568951" cy="5017527"/>
          </a:xfrm>
          <a:prstGeom prst="rect">
            <a:avLst/>
          </a:prstGeom>
          <a:ln w="38100">
            <a:solidFill>
              <a:schemeClr val="tx1"/>
            </a:solidFill>
          </a:ln>
        </p:spPr>
        <p:txBody>
          <a:bodyPr wrap="square">
            <a:spAutoFit/>
          </a:bodyPr>
          <a:lstStyle/>
          <a:p>
            <a:pPr marL="342900" lvl="0" indent="-342900" algn="just">
              <a:lnSpc>
                <a:spcPct val="107000"/>
              </a:lnSpc>
              <a:spcAft>
                <a:spcPts val="0"/>
              </a:spcAft>
              <a:buFont typeface="Symbol"/>
              <a:buChar char=""/>
            </a:pPr>
            <a:r>
              <a:rPr lang="es-CO" sz="2000" b="1" dirty="0">
                <a:ea typeface="Calibri"/>
                <a:cs typeface="Times New Roman"/>
              </a:rPr>
              <a:t>Se evidencia </a:t>
            </a:r>
            <a:r>
              <a:rPr lang="es-CO" sz="2000" b="1" dirty="0" smtClean="0">
                <a:ea typeface="Calibri"/>
                <a:cs typeface="Times New Roman"/>
              </a:rPr>
              <a:t>la conformación y funcionamiento del Gobierno Escolar y demás instancias de participación. ?</a:t>
            </a:r>
          </a:p>
          <a:p>
            <a:pPr marL="342900" lvl="0" indent="-342900" algn="just">
              <a:lnSpc>
                <a:spcPct val="107000"/>
              </a:lnSpc>
              <a:spcAft>
                <a:spcPts val="0"/>
              </a:spcAft>
              <a:buFont typeface="Symbol"/>
              <a:buChar char=""/>
            </a:pPr>
            <a:r>
              <a:rPr lang="es-CO" sz="2000" b="1" dirty="0" smtClean="0">
                <a:ea typeface="Calibri"/>
                <a:cs typeface="Times New Roman"/>
              </a:rPr>
              <a:t>Las </a:t>
            </a:r>
            <a:r>
              <a:rPr lang="es-CO" sz="2000" b="1" dirty="0">
                <a:ea typeface="Calibri"/>
                <a:cs typeface="Times New Roman"/>
              </a:rPr>
              <a:t>acciones de cada una de las instancias de participación y órganos del gobierno escolar están acordes con las acciones y funciones que deben ejercer</a:t>
            </a:r>
            <a:r>
              <a:rPr lang="es-CO" sz="2000" b="1" dirty="0" smtClean="0">
                <a:ea typeface="Calibri"/>
                <a:cs typeface="Times New Roman"/>
              </a:rPr>
              <a:t>.? Pertinencia.  </a:t>
            </a:r>
          </a:p>
          <a:p>
            <a:pPr marL="342900" lvl="0" indent="-342900" algn="just">
              <a:lnSpc>
                <a:spcPct val="107000"/>
              </a:lnSpc>
              <a:spcAft>
                <a:spcPts val="0"/>
              </a:spcAft>
              <a:buFont typeface="Symbol"/>
              <a:buChar char=""/>
            </a:pPr>
            <a:r>
              <a:rPr lang="es-CO" sz="2000" b="1" dirty="0" smtClean="0">
                <a:ea typeface="Calibri"/>
                <a:cs typeface="Times New Roman"/>
              </a:rPr>
              <a:t>Se determina en el proyecto políticas de costos educativos ajustadas a la normatividad vigente.? </a:t>
            </a:r>
          </a:p>
          <a:p>
            <a:pPr marL="342900" lvl="0" indent="-342900" algn="just">
              <a:lnSpc>
                <a:spcPct val="107000"/>
              </a:lnSpc>
              <a:spcAft>
                <a:spcPts val="0"/>
              </a:spcAft>
              <a:buFont typeface="Symbol"/>
              <a:buChar char=""/>
            </a:pPr>
            <a:r>
              <a:rPr lang="es-CO" sz="2000" b="1" dirty="0" smtClean="0">
                <a:ea typeface="Calibri"/>
                <a:cs typeface="Times New Roman"/>
              </a:rPr>
              <a:t>Se considera la disponibilidad de recursos físicos, humanos, financieros y técnicos que garantizan la prestación del servicio conforme los requerimientos normativos y de política. ?  </a:t>
            </a:r>
          </a:p>
          <a:p>
            <a:pPr marL="342900" lvl="0" indent="-342900" algn="just">
              <a:lnSpc>
                <a:spcPct val="107000"/>
              </a:lnSpc>
              <a:spcAft>
                <a:spcPts val="0"/>
              </a:spcAft>
              <a:buFont typeface="Symbol"/>
              <a:buChar char=""/>
            </a:pPr>
            <a:r>
              <a:rPr lang="es-CO" sz="2000" b="1" dirty="0" smtClean="0">
                <a:ea typeface="Calibri"/>
                <a:cs typeface="Times New Roman"/>
              </a:rPr>
              <a:t>Se registra en el proyecto los reglamentos y/o manuales de organización administrativa y de servicios ajustados al marco normativo vigente.?.</a:t>
            </a:r>
          </a:p>
          <a:p>
            <a:pPr marL="342900" lvl="0" indent="-342900" algn="just">
              <a:lnSpc>
                <a:spcPct val="107000"/>
              </a:lnSpc>
              <a:spcAft>
                <a:spcPts val="0"/>
              </a:spcAft>
              <a:buFont typeface="Symbol"/>
              <a:buChar char=""/>
            </a:pPr>
            <a:r>
              <a:rPr lang="es-CO" sz="2000" b="1" dirty="0" smtClean="0">
                <a:ea typeface="Calibri"/>
                <a:cs typeface="Times New Roman"/>
              </a:rPr>
              <a:t>Se evidencia en la propuesta lineamientos y criterios de organización administrativa y de gestión que aseguran el servicio educativo con pertinencia y calidad?  </a:t>
            </a:r>
            <a:endParaRPr lang="es-CO" sz="2000" b="1" dirty="0">
              <a:ea typeface="Calibri"/>
              <a:cs typeface="Times New Roman"/>
            </a:endParaRPr>
          </a:p>
        </p:txBody>
      </p:sp>
    </p:spTree>
    <p:extLst>
      <p:ext uri="{BB962C8B-B14F-4D97-AF65-F5344CB8AC3E}">
        <p14:creationId xmlns:p14="http://schemas.microsoft.com/office/powerpoint/2010/main" val="1926516513"/>
      </p:ext>
    </p:extLst>
  </p:cSld>
  <p:clrMapOvr>
    <a:masterClrMapping/>
  </p:clrMapOvr>
  <p:transition spd="slow">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C:\Users\usuario\Documents\TEORIAS DEL APRENDIZAJE\images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940052"/>
            <a:ext cx="1900742" cy="163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1403648" y="439104"/>
            <a:ext cx="4320480" cy="461665"/>
          </a:xfrm>
          <a:prstGeom prst="rect">
            <a:avLst/>
          </a:prstGeom>
          <a:noFill/>
        </p:spPr>
        <p:txBody>
          <a:bodyPr wrap="square" rtlCol="0">
            <a:spAutoFit/>
          </a:bodyPr>
          <a:lstStyle/>
          <a:p>
            <a:r>
              <a:rPr lang="es-CO" sz="2400" b="1" dirty="0" smtClean="0"/>
              <a:t>COMPONENTE PEDAGÓGICO </a:t>
            </a:r>
            <a:endParaRPr lang="es-CO" sz="2400" b="1" dirty="0"/>
          </a:p>
        </p:txBody>
      </p:sp>
      <p:sp>
        <p:nvSpPr>
          <p:cNvPr id="5" name="Rectángulo 4"/>
          <p:cNvSpPr/>
          <p:nvPr/>
        </p:nvSpPr>
        <p:spPr>
          <a:xfrm>
            <a:off x="2094006" y="1412776"/>
            <a:ext cx="6634945" cy="4524315"/>
          </a:xfrm>
          <a:prstGeom prst="rect">
            <a:avLst/>
          </a:prstGeom>
        </p:spPr>
        <p:txBody>
          <a:bodyPr wrap="square">
            <a:spAutoFit/>
          </a:bodyPr>
          <a:lstStyle/>
          <a:p>
            <a:pPr marL="285750" indent="-285750" algn="just">
              <a:buFont typeface="Arial" panose="020B0604020202020204" pitchFamily="34" charset="0"/>
              <a:buChar char="•"/>
            </a:pPr>
            <a:r>
              <a:rPr lang="es-CO" b="1" dirty="0">
                <a:solidFill>
                  <a:srgbClr val="000000"/>
                </a:solidFill>
                <a:latin typeface="Arial" panose="020B0604020202020204" pitchFamily="34" charset="0"/>
              </a:rPr>
              <a:t>Este componente que es el vital, es el de mayor importancia dentro del Proyecto Educativo Institucional porque centra su atención en el educando, en el rol del docente y en la estrategia pedagógica y su práctica como fundamentos de la institución educativa. Mediante este componente se debe garantizar la FORMACIÒN INTEGRAL de la persona a través del desarrollo de todos los procesos que lleven a potenciar al máximo. </a:t>
            </a:r>
          </a:p>
          <a:p>
            <a:pPr algn="just"/>
            <a:endParaRPr lang="es-CO" b="1" dirty="0" smtClean="0">
              <a:solidFill>
                <a:srgbClr val="000000"/>
              </a:solidFill>
              <a:latin typeface="Arial" panose="020B0604020202020204" pitchFamily="34" charset="0"/>
            </a:endParaRPr>
          </a:p>
          <a:p>
            <a:pPr algn="just"/>
            <a:endParaRPr lang="es-CO" b="1" dirty="0">
              <a:solidFill>
                <a:srgbClr val="000000"/>
              </a:solidFill>
              <a:latin typeface="Arial" panose="020B0604020202020204" pitchFamily="34" charset="0"/>
            </a:endParaRPr>
          </a:p>
          <a:p>
            <a:pPr marL="285750" indent="-285750" algn="just">
              <a:buFont typeface="Arial" panose="020B0604020202020204" pitchFamily="34" charset="0"/>
              <a:buChar char="•"/>
            </a:pPr>
            <a:r>
              <a:rPr lang="es-CO" b="1" dirty="0" smtClean="0">
                <a:solidFill>
                  <a:srgbClr val="000000"/>
                </a:solidFill>
                <a:latin typeface="Arial" panose="020B0604020202020204" pitchFamily="34" charset="0"/>
              </a:rPr>
              <a:t>Se </a:t>
            </a:r>
            <a:r>
              <a:rPr lang="es-CO" b="1" dirty="0">
                <a:solidFill>
                  <a:srgbClr val="000000"/>
                </a:solidFill>
                <a:latin typeface="Arial" panose="020B0604020202020204" pitchFamily="34" charset="0"/>
              </a:rPr>
              <a:t>relaciona con los procesos de diseño curricular, Plan de estudios, los ejes transversales, la propuesta pedagógica, las estrategias metodológicas y el seguimiento académico o sistema de evaluación. </a:t>
            </a:r>
            <a:r>
              <a:rPr lang="es-CO" b="1" dirty="0" smtClean="0">
                <a:solidFill>
                  <a:srgbClr val="000000"/>
                </a:solidFill>
                <a:latin typeface="Arial" panose="020B0604020202020204" pitchFamily="34" charset="0"/>
              </a:rPr>
              <a:t>Además, contempla: El </a:t>
            </a:r>
            <a:r>
              <a:rPr lang="es-CO" b="1" dirty="0">
                <a:solidFill>
                  <a:srgbClr val="000000"/>
                </a:solidFill>
                <a:latin typeface="Arial" panose="020B0604020202020204" pitchFamily="34" charset="0"/>
              </a:rPr>
              <a:t>diseño de ambientes de aprendizaje y el plan institucional de formación docente. </a:t>
            </a:r>
            <a:endParaRPr lang="es-CO" b="1" dirty="0"/>
          </a:p>
        </p:txBody>
      </p:sp>
    </p:spTree>
    <p:extLst>
      <p:ext uri="{BB962C8B-B14F-4D97-AF65-F5344CB8AC3E}">
        <p14:creationId xmlns:p14="http://schemas.microsoft.com/office/powerpoint/2010/main" val="251824666"/>
      </p:ext>
    </p:extLst>
  </p:cSld>
  <p:clrMapOvr>
    <a:masterClrMapping/>
  </p:clrMapOvr>
  <p:transition spd="slow">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p:nvPr/>
        </p:nvPicPr>
        <p:blipFill rotWithShape="1">
          <a:blip r:embed="rId4"/>
          <a:srcRect t="28775" r="22737" b="23710"/>
          <a:stretch/>
        </p:blipFill>
        <p:spPr bwMode="auto">
          <a:xfrm>
            <a:off x="703462" y="2780928"/>
            <a:ext cx="7488832" cy="3600400"/>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5"/>
          <a:srcRect t="26791" r="54582" b="58021"/>
          <a:stretch/>
        </p:blipFill>
        <p:spPr bwMode="auto">
          <a:xfrm>
            <a:off x="1822256" y="1346969"/>
            <a:ext cx="6336704" cy="1316355"/>
          </a:xfrm>
          <a:prstGeom prst="rect">
            <a:avLst/>
          </a:prstGeom>
          <a:ln>
            <a:noFill/>
          </a:ln>
          <a:extLst>
            <a:ext uri="{53640926-AAD7-44D8-BBD7-CCE9431645EC}">
              <a14:shadowObscured xmlns:a14="http://schemas.microsoft.com/office/drawing/2010/main"/>
            </a:ext>
          </a:extLst>
        </p:spPr>
      </p:pic>
      <p:sp>
        <p:nvSpPr>
          <p:cNvPr id="6" name="CuadroTexto 5"/>
          <p:cNvSpPr txBox="1"/>
          <p:nvPr/>
        </p:nvSpPr>
        <p:spPr>
          <a:xfrm>
            <a:off x="1403648" y="439104"/>
            <a:ext cx="4320480" cy="461665"/>
          </a:xfrm>
          <a:prstGeom prst="rect">
            <a:avLst/>
          </a:prstGeom>
          <a:noFill/>
        </p:spPr>
        <p:txBody>
          <a:bodyPr wrap="square" rtlCol="0">
            <a:spAutoFit/>
          </a:bodyPr>
          <a:lstStyle/>
          <a:p>
            <a:r>
              <a:rPr lang="es-CO" sz="2400" b="1" dirty="0" smtClean="0"/>
              <a:t>COMPONENTE PEDAGÓGICO </a:t>
            </a:r>
            <a:endParaRPr lang="es-CO" sz="2400" b="1" dirty="0"/>
          </a:p>
        </p:txBody>
      </p:sp>
      <p:cxnSp>
        <p:nvCxnSpPr>
          <p:cNvPr id="3" name="Conector recto de flecha 2"/>
          <p:cNvCxnSpPr/>
          <p:nvPr/>
        </p:nvCxnSpPr>
        <p:spPr>
          <a:xfrm flipH="1">
            <a:off x="7740352" y="2663324"/>
            <a:ext cx="864096" cy="9096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147229"/>
      </p:ext>
    </p:extLst>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506403" y="691505"/>
            <a:ext cx="3721781" cy="461665"/>
          </a:xfrm>
          <a:prstGeom prst="rect">
            <a:avLst/>
          </a:prstGeom>
          <a:noFill/>
        </p:spPr>
        <p:txBody>
          <a:bodyPr wrap="square" rtlCol="0">
            <a:spAutoFit/>
          </a:bodyPr>
          <a:lstStyle/>
          <a:p>
            <a:r>
              <a:rPr lang="es-CO" sz="2400" b="1" dirty="0" smtClean="0"/>
              <a:t>MODELO PEDAGÓGICO</a:t>
            </a:r>
            <a:endParaRPr lang="es-ES" sz="2400" b="1" dirty="0"/>
          </a:p>
        </p:txBody>
      </p:sp>
      <p:sp>
        <p:nvSpPr>
          <p:cNvPr id="3" name="Rectángulo 2"/>
          <p:cNvSpPr/>
          <p:nvPr/>
        </p:nvSpPr>
        <p:spPr>
          <a:xfrm>
            <a:off x="7076" y="1556792"/>
            <a:ext cx="4186350" cy="5078313"/>
          </a:xfrm>
          <a:prstGeom prst="rect">
            <a:avLst/>
          </a:prstGeom>
          <a:ln w="19050">
            <a:solidFill>
              <a:schemeClr val="tx1"/>
            </a:solidFill>
          </a:ln>
        </p:spPr>
        <p:txBody>
          <a:bodyPr wrap="square">
            <a:spAutoFit/>
          </a:bodyPr>
          <a:lstStyle/>
          <a:p>
            <a:pPr marL="285750" indent="-285750" algn="just">
              <a:buFont typeface="Arial" panose="020B0604020202020204" pitchFamily="34" charset="0"/>
              <a:buChar char="•"/>
            </a:pPr>
            <a:r>
              <a:rPr lang="es-CO" b="1" dirty="0">
                <a:solidFill>
                  <a:srgbClr val="666666"/>
                </a:solidFill>
                <a:latin typeface="Tahoma" panose="020B0604030504040204" pitchFamily="34" charset="0"/>
              </a:rPr>
              <a:t>Un modelo es una imagen o representación del conjunto de relaciones que difieren un fenómeno con miras de su mejor entendimiento. </a:t>
            </a:r>
            <a:endParaRPr lang="es-CO" b="1" dirty="0" smtClean="0">
              <a:solidFill>
                <a:srgbClr val="666666"/>
              </a:solidFill>
              <a:latin typeface="Tahoma" panose="020B0604030504040204" pitchFamily="34" charset="0"/>
            </a:endParaRPr>
          </a:p>
          <a:p>
            <a:pPr marL="285750" indent="-285750" algn="just">
              <a:buFont typeface="Arial" panose="020B0604020202020204" pitchFamily="34" charset="0"/>
              <a:buChar char="•"/>
            </a:pPr>
            <a:r>
              <a:rPr lang="es-CO" b="1" dirty="0" smtClean="0">
                <a:solidFill>
                  <a:srgbClr val="666666"/>
                </a:solidFill>
                <a:latin typeface="Tahoma" panose="020B0604030504040204" pitchFamily="34" charset="0"/>
              </a:rPr>
              <a:t>De </a:t>
            </a:r>
            <a:r>
              <a:rPr lang="es-CO" b="1" dirty="0">
                <a:solidFill>
                  <a:srgbClr val="666666"/>
                </a:solidFill>
                <a:latin typeface="Tahoma" panose="020B0604030504040204" pitchFamily="34" charset="0"/>
              </a:rPr>
              <a:t>igual forma se puede definir modelo pedagógico </a:t>
            </a:r>
            <a:r>
              <a:rPr lang="es-CO" b="1" dirty="0">
                <a:solidFill>
                  <a:srgbClr val="FF0000"/>
                </a:solidFill>
                <a:latin typeface="Tahoma" panose="020B0604030504040204" pitchFamily="34" charset="0"/>
              </a:rPr>
              <a:t>como la representación de las relaciones que predominan en el acto de enseñar, lo cual afina la concepción de hombre y de sociedad a partir de sus diferentes dimensiones </a:t>
            </a:r>
            <a:r>
              <a:rPr lang="es-CO" b="1" dirty="0">
                <a:solidFill>
                  <a:srgbClr val="666666"/>
                </a:solidFill>
                <a:latin typeface="Tahoma" panose="020B0604030504040204" pitchFamily="34" charset="0"/>
              </a:rPr>
              <a:t>(psicológicos, sociológicos y antropológicos) que ayudan a direccionar y dar respuestas a: ¿para que? el ¿cuando? y el ¿con que?</a:t>
            </a:r>
            <a:endParaRPr lang="es-ES" b="1" dirty="0"/>
          </a:p>
        </p:txBody>
      </p:sp>
      <p:pic>
        <p:nvPicPr>
          <p:cNvPr id="8" name="Imagen 7"/>
          <p:cNvPicPr/>
          <p:nvPr/>
        </p:nvPicPr>
        <p:blipFill rotWithShape="1">
          <a:blip r:embed="rId4"/>
          <a:srcRect l="24976" t="9783" r="26764" b="40050"/>
          <a:stretch/>
        </p:blipFill>
        <p:spPr bwMode="auto">
          <a:xfrm>
            <a:off x="4432871" y="2204864"/>
            <a:ext cx="4499992" cy="3460546"/>
          </a:xfrm>
          <a:prstGeom prst="rect">
            <a:avLst/>
          </a:prstGeom>
          <a:ln w="285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4199739"/>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123728" y="174599"/>
            <a:ext cx="3721781" cy="461665"/>
          </a:xfrm>
          <a:prstGeom prst="rect">
            <a:avLst/>
          </a:prstGeom>
          <a:noFill/>
        </p:spPr>
        <p:txBody>
          <a:bodyPr wrap="square" rtlCol="0">
            <a:spAutoFit/>
          </a:bodyPr>
          <a:lstStyle/>
          <a:p>
            <a:r>
              <a:rPr lang="es-CO" sz="2400" b="1" dirty="0" smtClean="0"/>
              <a:t>MODELO PEDAGÓGICO</a:t>
            </a:r>
            <a:endParaRPr lang="es-ES" sz="2400" b="1" dirty="0"/>
          </a:p>
        </p:txBody>
      </p:sp>
      <p:pic>
        <p:nvPicPr>
          <p:cNvPr id="7" name="Imagen 6"/>
          <p:cNvPicPr/>
          <p:nvPr/>
        </p:nvPicPr>
        <p:blipFill rotWithShape="1">
          <a:blip r:embed="rId4"/>
          <a:srcRect l="22578" t="10536" r="24224" b="24498"/>
          <a:stretch/>
        </p:blipFill>
        <p:spPr bwMode="auto">
          <a:xfrm>
            <a:off x="179512" y="922338"/>
            <a:ext cx="4896544" cy="2722686"/>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5"/>
          <a:srcRect l="24976" t="12040" r="26905" b="25251"/>
          <a:stretch/>
        </p:blipFill>
        <p:spPr bwMode="auto">
          <a:xfrm>
            <a:off x="4355977" y="2924944"/>
            <a:ext cx="4576886" cy="3312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2291427"/>
      </p:ext>
    </p:extLst>
  </p:cSld>
  <p:clrMapOvr>
    <a:masterClrMapping/>
  </p:clrMapOvr>
  <p:transition spd="slow">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 Imagen" descr="Edu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6905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 Imagen"/>
          <p:cNvPicPr>
            <a:picLocks noChangeAspect="1" noChangeArrowheads="1"/>
          </p:cNvPicPr>
          <p:nvPr/>
        </p:nvPicPr>
        <p:blipFill>
          <a:blip r:embed="rId3">
            <a:extLst>
              <a:ext uri="{28A0092B-C50C-407E-A947-70E740481C1C}">
                <a14:useLocalDpi xmlns:a14="http://schemas.microsoft.com/office/drawing/2010/main" val="0"/>
              </a:ext>
            </a:extLst>
          </a:blip>
          <a:srcRect r="76968"/>
          <a:stretch>
            <a:fillRect/>
          </a:stretch>
        </p:blipFill>
        <p:spPr bwMode="auto">
          <a:xfrm>
            <a:off x="7451725" y="136525"/>
            <a:ext cx="14811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403648" y="460673"/>
            <a:ext cx="5328591" cy="461665"/>
          </a:xfrm>
          <a:prstGeom prst="rect">
            <a:avLst/>
          </a:prstGeom>
          <a:noFill/>
        </p:spPr>
        <p:txBody>
          <a:bodyPr wrap="square" rtlCol="0">
            <a:spAutoFit/>
          </a:bodyPr>
          <a:lstStyle/>
          <a:p>
            <a:r>
              <a:rPr lang="es-CO" sz="2400" b="1" dirty="0" smtClean="0"/>
              <a:t>MODELO O ENFOQUE PEDAGÓGICO</a:t>
            </a:r>
            <a:endParaRPr lang="es-ES" sz="2400" b="1" dirty="0"/>
          </a:p>
        </p:txBody>
      </p:sp>
      <p:sp>
        <p:nvSpPr>
          <p:cNvPr id="4" name="Rectangle 2"/>
          <p:cNvSpPr>
            <a:spLocks noChangeArrowheads="1"/>
          </p:cNvSpPr>
          <p:nvPr/>
        </p:nvSpPr>
        <p:spPr bwMode="auto">
          <a:xfrm>
            <a:off x="467544" y="1139427"/>
            <a:ext cx="8352928" cy="4770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El Componente Pedagógico permite la sistematización de los principales elementos que lo conforman.  </a:t>
            </a:r>
          </a:p>
          <a:p>
            <a:pPr marL="0" marR="0" lvl="0" indent="0" algn="just" defTabSz="914400" rtl="0" eaLnBrk="0" fontAlgn="base" latinLnBrk="0" hangingPunct="0">
              <a:lnSpc>
                <a:spcPct val="100000"/>
              </a:lnSpc>
              <a:spcBef>
                <a:spcPct val="0"/>
              </a:spcBef>
              <a:spcAft>
                <a:spcPct val="0"/>
              </a:spcAft>
              <a:buClrTx/>
              <a:buSzTx/>
              <a:buFontTx/>
              <a:buNone/>
              <a:tabLst/>
            </a:pPr>
            <a:endParaRPr lang="es-ES" sz="16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Entre éstos se destaca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sz="1600" b="1" i="0" u="none" strike="noStrike" cap="none" normalizeH="0" baseline="0" dirty="0" smtClean="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El enfoque pedagógico </a:t>
            </a:r>
            <a:r>
              <a:rPr kumimoji="0" lang="es-E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(el enfoque se entiende como las líneas orientadoras de las prácticas pedagógicas organizadas intencionalmente en la Institución Educativa. </a:t>
            </a:r>
            <a:r>
              <a:rPr kumimoji="0" lang="es-ES" sz="1600" b="1" i="0" u="sng"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Aborda principios, tendencias o escuelas pedagógicas que apropian una concepción del ser humano, de la educación del currículo y de la evaluación de los aprendizajes</a:t>
            </a:r>
            <a:r>
              <a:rPr kumimoji="0" lang="es-E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s-ES" sz="1600" b="1" dirty="0">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Este ítem es distinto al diseño curricular, es decir al plan de estudios, a los planes de área, al plan de aula que se interconectan y se pueden consolidar en lo que se denomina las matrices de referencia para el plan de estudios).</a:t>
            </a:r>
            <a:endParaRPr kumimoji="0" lang="es-CO" sz="16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S" sz="16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Esto necesariamente conduce a la definición de las metodologías a emplear, incluyendo aquellas a aplicarse para atender poblaciones específicas. Igualmente, incluye la definición del Plan de Estudios. </a:t>
            </a:r>
            <a:endParaRPr kumimoji="0" lang="es-ES" sz="1600" b="1" i="0" u="none" strike="noStrike" cap="none" normalizeH="0" baseline="0" dirty="0" smtClean="0">
              <a:ln>
                <a:noFill/>
              </a:ln>
              <a:solidFill>
                <a:schemeClr val="tx1"/>
              </a:solidFill>
              <a:effectLst/>
              <a:latin typeface="Arial" panose="020B0604020202020204" pitchFamily="34" charset="0"/>
            </a:endParaRPr>
          </a:p>
        </p:txBody>
      </p:sp>
      <p:sp>
        <p:nvSpPr>
          <p:cNvPr id="5" name="CuadroTexto 4"/>
          <p:cNvSpPr txBox="1"/>
          <p:nvPr/>
        </p:nvSpPr>
        <p:spPr>
          <a:xfrm>
            <a:off x="899592" y="6165304"/>
            <a:ext cx="3384376" cy="369332"/>
          </a:xfrm>
          <a:prstGeom prst="rect">
            <a:avLst/>
          </a:prstGeom>
          <a:noFill/>
        </p:spPr>
        <p:txBody>
          <a:bodyPr wrap="square" rtlCol="0">
            <a:spAutoFit/>
          </a:bodyPr>
          <a:lstStyle/>
          <a:p>
            <a:r>
              <a:rPr lang="es-CO" b="1" dirty="0" smtClean="0"/>
              <a:t>Fuente: Manual del PEI- SIGCE</a:t>
            </a:r>
            <a:r>
              <a:rPr lang="es-CO" dirty="0" smtClean="0"/>
              <a:t>.</a:t>
            </a:r>
            <a:endParaRPr lang="es-CO" dirty="0"/>
          </a:p>
        </p:txBody>
      </p:sp>
    </p:spTree>
    <p:extLst>
      <p:ext uri="{BB962C8B-B14F-4D97-AF65-F5344CB8AC3E}">
        <p14:creationId xmlns:p14="http://schemas.microsoft.com/office/powerpoint/2010/main" val="3868791949"/>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GUID" val="88e1417d-2c55-4585-8542-91213c357832"/>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8ab1de74-5781-4a34-832d-8b9216607141"/>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0a4c1e84-67e5-4a0f-b727-a308b4d76a62"/>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a5b45e87-9c5b-4bcc-9d62-2d499735f39c"/>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a7015487-8189-4d64-aba7-5d80b24dee72"/>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f6a5b107-3588-4781-9773-15edc83e913b"/>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81e6e432-2e06-4350-b6b8-818e1ffab0ce"/>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96a89276-6942-47a2-8be3-b85d51467ec8"/>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173b62e6-6fb0-4b7e-8040-84574e586eb9"/>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1522</TotalTime>
  <Words>9556</Words>
  <Application>Microsoft Office PowerPoint</Application>
  <PresentationFormat>Presentación en pantalla (4:3)</PresentationFormat>
  <Paragraphs>1465</Paragraphs>
  <Slides>176</Slides>
  <Notes>17</Notes>
  <HiddenSlides>0</HiddenSlides>
  <MMClips>0</MMClips>
  <ScaleCrop>false</ScaleCrop>
  <HeadingPairs>
    <vt:vector size="8" baseType="variant">
      <vt:variant>
        <vt:lpstr>Fuentes usadas</vt:lpstr>
      </vt:variant>
      <vt:variant>
        <vt:i4>18</vt:i4>
      </vt:variant>
      <vt:variant>
        <vt:lpstr>Tema</vt:lpstr>
      </vt:variant>
      <vt:variant>
        <vt:i4>1</vt:i4>
      </vt:variant>
      <vt:variant>
        <vt:lpstr>Servidores OLE incrustados</vt:lpstr>
      </vt:variant>
      <vt:variant>
        <vt:i4>3</vt:i4>
      </vt:variant>
      <vt:variant>
        <vt:lpstr>Títulos de diapositiva</vt:lpstr>
      </vt:variant>
      <vt:variant>
        <vt:i4>176</vt:i4>
      </vt:variant>
    </vt:vector>
  </HeadingPairs>
  <TitlesOfParts>
    <vt:vector size="198" baseType="lpstr">
      <vt:lpstr>ＭＳ Ｐゴシック</vt:lpstr>
      <vt:lpstr>ＭＳ Ｐゴシック</vt:lpstr>
      <vt:lpstr>Arial</vt:lpstr>
      <vt:lpstr>Arial Black</vt:lpstr>
      <vt:lpstr>Arial Narrow</vt:lpstr>
      <vt:lpstr>AvantGarde Bk BT</vt:lpstr>
      <vt:lpstr>Bookman Old Style</vt:lpstr>
      <vt:lpstr>Britannic Bold</vt:lpstr>
      <vt:lpstr>Calibri</vt:lpstr>
      <vt:lpstr>Garamond</vt:lpstr>
      <vt:lpstr>Graphite Light</vt:lpstr>
      <vt:lpstr>Impact</vt:lpstr>
      <vt:lpstr>Monotype Sorts</vt:lpstr>
      <vt:lpstr>Symbol</vt:lpstr>
      <vt:lpstr>Tahoma</vt:lpstr>
      <vt:lpstr>Times New Roman</vt:lpstr>
      <vt:lpstr>Verdana</vt:lpstr>
      <vt:lpstr>Wingdings</vt:lpstr>
      <vt:lpstr>Tema de Office</vt:lpstr>
      <vt:lpstr>Imagen</vt:lpstr>
      <vt:lpstr>Gráfico</vt:lpstr>
      <vt:lpstr>Clip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formas de alcanzar un objetivo</vt:lpstr>
      <vt:lpstr>Presentación de PowerPoint</vt:lpstr>
      <vt:lpstr>Planificación estratégica y planificación prospectiva</vt:lpstr>
      <vt:lpstr>Las 5 ideas claves en el pensamiento prospectivo: </vt:lpstr>
      <vt:lpstr>Presentación de PowerPoint</vt:lpstr>
      <vt:lpstr>Contexto (Fuentes: Bases del Plan Nacional de Desarrollo, Misión para la Trasformación del campo, Censo Nacional Agropecuario)</vt:lpstr>
      <vt:lpstr>Contexto</vt:lpstr>
      <vt:lpstr>Contexto </vt:lpstr>
      <vt:lpstr>Plan nacional de Desarrollo -PND </vt:lpstr>
      <vt:lpstr>Plan nacional de Desarrollo -PND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 la visión es como un faro  en el camino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PROPUESTA  PEDAGÓGICA TRADICIONAL PARADIGMA DE LA INSTRUCCIÓN SIGLO XX</vt:lpstr>
      <vt:lpstr>PARADIGMA DE LA MEDIACIÓN SIGLO XXI</vt:lpstr>
      <vt:lpstr>EVOLUCIÓN DE LOS ROLES DE QUIEN ENSEÑA Y DE QUIEN APRENDE</vt:lpstr>
      <vt:lpstr>DE-CONSTRUCCIÓN CURRICULAR PARA LA INTEGRACIÓN DE LA IEP APOYADA EN TIC EN LAS INSTITUCIONES EDUCATIVAS FUNDAMENTOS Y CONTEXTOS  PERSPECTIVA Educación, Escuela y Pedagogía Transformadora                                                     Giovanni M. Iafrancesco V.                                                     g_iafrancesco@yahoo.com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PASTOR</dc:creator>
  <cp:lastModifiedBy>miequipo</cp:lastModifiedBy>
  <cp:revision>150</cp:revision>
  <dcterms:created xsi:type="dcterms:W3CDTF">2015-05-24T17:01:51Z</dcterms:created>
  <dcterms:modified xsi:type="dcterms:W3CDTF">2015-10-08T15:30:29Z</dcterms:modified>
</cp:coreProperties>
</file>